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06" r:id="rId2"/>
    <p:sldId id="553" r:id="rId3"/>
    <p:sldId id="567" r:id="rId4"/>
    <p:sldId id="568" r:id="rId5"/>
    <p:sldId id="555" r:id="rId6"/>
    <p:sldId id="569" r:id="rId7"/>
    <p:sldId id="573" r:id="rId8"/>
    <p:sldId id="570" r:id="rId9"/>
    <p:sldId id="572" r:id="rId10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ndra Wharton" initials="SW" lastIdx="1" clrIdx="0">
    <p:extLst/>
  </p:cmAuthor>
  <p:cmAuthor id="2" name="Sepideh Modgham" initials="SM" lastIdx="17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64" autoAdjust="0"/>
    <p:restoredTop sz="92787" autoAdjust="0"/>
  </p:normalViewPr>
  <p:slideViewPr>
    <p:cSldViewPr snapToGrid="0" snapToObjects="1">
      <p:cViewPr>
        <p:scale>
          <a:sx n="84" d="100"/>
          <a:sy n="84" d="100"/>
        </p:scale>
        <p:origin x="-6" y="-28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293" cy="497040"/>
          </a:xfrm>
          <a:prstGeom prst="rect">
            <a:avLst/>
          </a:prstGeom>
        </p:spPr>
        <p:txBody>
          <a:bodyPr vert="horz" lIns="90452" tIns="45226" rIns="90452" bIns="45226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815" y="0"/>
            <a:ext cx="2945293" cy="497040"/>
          </a:xfrm>
          <a:prstGeom prst="rect">
            <a:avLst/>
          </a:prstGeom>
        </p:spPr>
        <p:txBody>
          <a:bodyPr vert="horz" lIns="90452" tIns="45226" rIns="90452" bIns="45226" rtlCol="0"/>
          <a:lstStyle>
            <a:lvl1pPr algn="r">
              <a:defRPr sz="1200"/>
            </a:lvl1pPr>
          </a:lstStyle>
          <a:p>
            <a:fld id="{DECA8310-5EC8-4BDA-AA2B-63734902E6F8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52" tIns="45226" rIns="90452" bIns="45226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4" y="4776930"/>
            <a:ext cx="5437827" cy="3908682"/>
          </a:xfrm>
          <a:prstGeom prst="rect">
            <a:avLst/>
          </a:prstGeom>
        </p:spPr>
        <p:txBody>
          <a:bodyPr vert="horz" lIns="90452" tIns="45226" rIns="90452" bIns="4522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598"/>
            <a:ext cx="2945293" cy="497040"/>
          </a:xfrm>
          <a:prstGeom prst="rect">
            <a:avLst/>
          </a:prstGeom>
        </p:spPr>
        <p:txBody>
          <a:bodyPr vert="horz" lIns="90452" tIns="45226" rIns="90452" bIns="45226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815" y="9429598"/>
            <a:ext cx="2945293" cy="497040"/>
          </a:xfrm>
          <a:prstGeom prst="rect">
            <a:avLst/>
          </a:prstGeom>
        </p:spPr>
        <p:txBody>
          <a:bodyPr vert="horz" lIns="90452" tIns="45226" rIns="90452" bIns="45226" rtlCol="0" anchor="b"/>
          <a:lstStyle>
            <a:lvl1pPr algn="r">
              <a:defRPr sz="1200"/>
            </a:lvl1pPr>
          </a:lstStyle>
          <a:p>
            <a:fld id="{C0C56144-4759-4C78-9637-8A3E5F7FB5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576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16A9-50C6-4585-A8DF-C1902CCAC44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48904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16A9-50C6-4585-A8DF-C1902CCAC44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48904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16A9-50C6-4585-A8DF-C1902CCAC44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48904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16A9-50C6-4585-A8DF-C1902CCAC44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69587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16A9-50C6-4585-A8DF-C1902CCAC44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69587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16A9-50C6-4585-A8DF-C1902CCAC44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69587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F116A9-50C6-4585-A8DF-C1902CCAC44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6958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257E56F-BCD7-4F35-B39B-9229503244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EB5858C-C0E9-44BE-A16A-04F42C5B6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7EE67C9-BD9A-4B95-8746-530BFB572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70372E1-0684-4E45-ACE9-093F28D5B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B273BD3-1144-460B-BC81-9618B67CE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949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1B8E842-E735-40C6-BBFF-1429937E0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0AC1A4E-F197-4FD9-A3FA-836372F9D3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9DEB460-8303-4FDE-97C6-223A59BC8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480A111-4796-4ABB-AEFF-6015F774A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0BC8771-1D8D-464D-8A13-927AC7077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2354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2F4EE0F7-A3B5-4075-BCA4-56084734C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AED57F6-6055-40D2-A000-2D6AF953F5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F2E87CD-C7FE-480F-8495-91226FC36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596A2AD-55BA-4CE5-B429-9B1B3521F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6D60E5D-A174-4EA6-B181-FADE943F2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228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8601111-A629-4909-9716-A0B12236E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4465F36-7B94-4EF1-A5FC-B875EC99E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9A1C335-4435-4409-97E1-A230C943B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C4F7D29-E90E-4CC7-A227-B9BA61729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1B22C0C-4056-45EE-A9C9-E43EF425A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240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1B7B82F-F40A-4943-9222-C4ECCE78D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5C2D0AA-CDB0-4E28-B90C-3164FFD4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C6B2FA1-DB88-4D4A-8FD9-D5295F299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E529A77-54CA-4EEB-8A8B-6858F045D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AB09545-19EF-4C94-84A2-7C935B39B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637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3AC6DC-E71C-4EC5-85ED-F6F430FDA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6FEFAAC-930B-461B-AE43-1631B3C443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8658036-75BA-4E8B-8529-5FD6488B2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4639245-23F2-4690-A1A7-4AEE113AC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2BB07FD-14CD-467E-9A35-FE7C5EF6D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7DC120F-220B-4CD4-B0B7-BE263E5B7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543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BCBED4-7412-4664-AE2C-E14F31ED5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A348BDA-3744-4426-9FDB-73412014B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F7B898A-76E6-42F0-A8D2-24FB0D8A20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8A49089E-697A-4653-ABC3-EB03C0ECB5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27C0D650-CE78-4193-8B4A-D48EC20517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CF63E603-A126-4D64-90CB-9BE7346B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E653ED42-7F0C-4A93-9ABA-B9DBBA3D6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6F1F34F-C338-435A-A0D1-B520ABB06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856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6C07EE-A18C-4C03-9128-BED204F93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E0C9CD4-101E-42E3-B20B-75FAFCA83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D56468C-2B85-4E23-8CD7-6230BAFF7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B9B6F7F-272A-452D-8AF8-BA9849546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230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CCBB2FA-AA82-4F15-B123-112615A71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C70FCCA-91FE-4515-A55A-555805BE2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CFE11DC-AA8D-4B43-B16E-8E11BC5F5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98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11C3206-257D-4762-B461-A249DF0C7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F8F68F3-A027-4A07-BCD4-498C1854D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646CCAC-6329-469B-9EF8-11D768DC6D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3FB1E4C-292B-4771-BE1F-E686345BC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BC74EF1-1DA0-44CA-8922-1F6EED3DB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8D63785-4E7B-4FB7-B713-15AA7DBB0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878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4DC9B4-A119-4EF3-A357-E2B5B4870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49B32B8C-5BF2-45C6-94B5-A43B074B97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E1221A9-026A-4B0B-9162-19EF94EDDF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C4BE4ED-D3FA-4039-9E87-7B1DCE5B4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F7C41FD-2855-4EF6-B2F3-6A1F38716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1F3C4DB-832D-473E-9D0D-23F052671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16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4B19BB72-2692-4EA6-9A86-26EB3AEA7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52CCC62-3F5F-4069-B9D2-4524C5EC9D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8BAB464-9A22-4D72-A4C8-256D02D2FF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40A85-F303-4191-B330-2A7738FF4DCF}" type="datetimeFigureOut">
              <a:rPr lang="en-GB" smtClean="0"/>
              <a:t>30/07/2019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0E17D82-6EA5-425D-AAA8-BEB400DF1C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15EC323-3F88-4C58-8F2B-BA578884FD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876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8906" y="1909481"/>
            <a:ext cx="986263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dirty="0">
                <a:latin typeface="Arial" panose="020B0604020202020204" pitchFamily="34" charset="0"/>
                <a:cs typeface="Arial" panose="020B0604020202020204" pitchFamily="34" charset="0"/>
              </a:rPr>
              <a:t>Skills Pack – </a:t>
            </a:r>
            <a:r>
              <a:rPr lang="en-GB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Circle theorems</a:t>
            </a:r>
            <a:endParaRPr lang="en-GB" sz="2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Lesson 4</a:t>
            </a:r>
            <a:r>
              <a:rPr lang="en-GB" sz="260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sz="2600" smtClean="0">
                <a:latin typeface="Arial" panose="020B0604020202020204" pitchFamily="34" charset="0"/>
                <a:cs typeface="Arial" panose="020B0604020202020204" pitchFamily="34" charset="0"/>
              </a:rPr>
              <a:t>Angles </a:t>
            </a:r>
            <a:r>
              <a:rPr lang="en-GB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in the same and opposite segments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b="1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Cambridge </a:t>
            </a:r>
            <a:r>
              <a:rPr lang="en-GB" sz="2600" b="1" dirty="0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IGCSE</a:t>
            </a:r>
            <a:r>
              <a:rPr lang="en-GB" sz="2600" b="1" baseline="30000" dirty="0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TM</a:t>
            </a:r>
            <a:endParaRPr lang="en-GB" sz="2600" b="1" baseline="30000" dirty="0">
              <a:solidFill>
                <a:srgbClr val="EA5B0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Mathematics 0580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9" y="451912"/>
            <a:ext cx="4046220" cy="6504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906" y="6239435"/>
            <a:ext cx="41282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Version 0.1</a:t>
            </a:r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11" y="6168533"/>
            <a:ext cx="1292225" cy="4495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474" y="3033287"/>
            <a:ext cx="3659262" cy="274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10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768BAECD-3D42-49FA-A4A4-C4E9BECDF495}"/>
              </a:ext>
            </a:extLst>
          </p:cNvPr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endParaRPr lang="en-GB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3538"/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50B515D7-D6DC-4FCC-AFA6-7FEFF10C722C}"/>
              </a:ext>
            </a:extLst>
          </p:cNvPr>
          <p:cNvSpPr/>
          <p:nvPr/>
        </p:nvSpPr>
        <p:spPr>
          <a:xfrm>
            <a:off x="473336" y="1334892"/>
            <a:ext cx="11718664" cy="2113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20000"/>
              </a:lnSpc>
            </a:pPr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</a:t>
            </a: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do you know about the relationship between the angle at the centre and the angle at the circumference of a circle?</a:t>
            </a:r>
          </a:p>
          <a:p>
            <a:pPr fontAlgn="base">
              <a:lnSpc>
                <a:spcPct val="120000"/>
              </a:lnSpc>
            </a:pPr>
            <a:endParaRPr lang="en-GB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lnSpc>
                <a:spcPct val="120000"/>
              </a:lnSpc>
            </a:pP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a circle the angle at the centre is twice the angle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at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circumference. 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382270" y="4493021"/>
            <a:ext cx="46875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Angle COB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= 2 x angle </a:t>
            </a:r>
            <a:r>
              <a:rPr lang="en-GB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CAB</a:t>
            </a:r>
            <a:endParaRPr lang="en-GB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3" name="Group 42"/>
          <p:cNvGrpSpPr>
            <a:grpSpLocks noChangeAspect="1"/>
          </p:cNvGrpSpPr>
          <p:nvPr/>
        </p:nvGrpSpPr>
        <p:grpSpPr>
          <a:xfrm>
            <a:off x="5052942" y="3408650"/>
            <a:ext cx="2758975" cy="3098100"/>
            <a:chOff x="6477000" y="2188304"/>
            <a:chExt cx="3398520" cy="3816256"/>
          </a:xfrm>
        </p:grpSpPr>
        <p:sp>
          <p:nvSpPr>
            <p:cNvPr id="44" name="Oval 43"/>
            <p:cNvSpPr/>
            <p:nvPr/>
          </p:nvSpPr>
          <p:spPr>
            <a:xfrm>
              <a:off x="6477000" y="2606040"/>
              <a:ext cx="3398520" cy="339852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Oval 44"/>
            <p:cNvSpPr/>
            <p:nvPr/>
          </p:nvSpPr>
          <p:spPr>
            <a:xfrm>
              <a:off x="8168640" y="4290060"/>
              <a:ext cx="36000" cy="36000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6" name="Straight Connector 45"/>
            <p:cNvCxnSpPr>
              <a:stCxn id="44" idx="3"/>
              <a:endCxn id="45" idx="3"/>
            </p:cNvCxnSpPr>
            <p:nvPr/>
          </p:nvCxnSpPr>
          <p:spPr>
            <a:xfrm flipV="1">
              <a:off x="6974702" y="4320788"/>
              <a:ext cx="1199210" cy="118607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>
              <a:stCxn id="44" idx="5"/>
            </p:cNvCxnSpPr>
            <p:nvPr/>
          </p:nvCxnSpPr>
          <p:spPr>
            <a:xfrm flipH="1" flipV="1">
              <a:off x="8204640" y="4326060"/>
              <a:ext cx="1173178" cy="118079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>
              <a:stCxn id="44" idx="3"/>
              <a:endCxn id="44" idx="0"/>
            </p:cNvCxnSpPr>
            <p:nvPr/>
          </p:nvCxnSpPr>
          <p:spPr>
            <a:xfrm flipV="1">
              <a:off x="6974702" y="2606040"/>
              <a:ext cx="1201558" cy="290081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>
              <a:stCxn id="44" idx="5"/>
              <a:endCxn id="44" idx="0"/>
            </p:cNvCxnSpPr>
            <p:nvPr/>
          </p:nvCxnSpPr>
          <p:spPr>
            <a:xfrm flipH="1" flipV="1">
              <a:off x="8176260" y="2606040"/>
              <a:ext cx="1201558" cy="290081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extBox 49"/>
            <p:cNvSpPr txBox="1"/>
            <p:nvPr/>
          </p:nvSpPr>
          <p:spPr>
            <a:xfrm>
              <a:off x="6679981" y="5496525"/>
              <a:ext cx="314822" cy="379121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400" b="1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lang="en-GB" sz="14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9291182" y="5502979"/>
              <a:ext cx="314822" cy="379121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4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8047229" y="2188304"/>
              <a:ext cx="314822" cy="379121"/>
            </a:xfrm>
            <a:prstGeom prst="rect">
              <a:avLst/>
            </a:prstGeom>
            <a:noFill/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sz="1400" b="1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en-GB" sz="14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7998118" y="3966309"/>
              <a:ext cx="314822" cy="307776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00388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768BAECD-3D42-49FA-A4A4-C4E9BECDF495}"/>
              </a:ext>
            </a:extLst>
          </p:cNvPr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Angles in the same segment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75216" y="1425071"/>
            <a:ext cx="11520544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20000"/>
              </a:lnSpc>
            </a:pP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Can you use the theorem on the previous slide to show that angles in the same major segment are equal?</a:t>
            </a:r>
            <a:endParaRPr lang="en-GB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7739492" y="2360134"/>
            <a:ext cx="3784668" cy="4197604"/>
            <a:chOff x="4383972" y="2115575"/>
            <a:chExt cx="3784668" cy="4197604"/>
          </a:xfrm>
        </p:grpSpPr>
        <p:grpSp>
          <p:nvGrpSpPr>
            <p:cNvPr id="17" name="Group 16"/>
            <p:cNvGrpSpPr>
              <a:grpSpLocks noChangeAspect="1"/>
            </p:cNvGrpSpPr>
            <p:nvPr/>
          </p:nvGrpSpPr>
          <p:grpSpPr>
            <a:xfrm>
              <a:off x="4383972" y="2115575"/>
              <a:ext cx="3784668" cy="4197604"/>
              <a:chOff x="6477000" y="2235236"/>
              <a:chExt cx="3398520" cy="3769324"/>
            </a:xfrm>
          </p:grpSpPr>
          <p:sp>
            <p:nvSpPr>
              <p:cNvPr id="18" name="Oval 17"/>
              <p:cNvSpPr/>
              <p:nvPr/>
            </p:nvSpPr>
            <p:spPr>
              <a:xfrm>
                <a:off x="6477000" y="2606040"/>
                <a:ext cx="3398520" cy="3398520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8168640" y="4290060"/>
                <a:ext cx="36000" cy="36000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22" name="Straight Connector 21"/>
              <p:cNvCxnSpPr>
                <a:stCxn id="18" idx="3"/>
                <a:endCxn id="18" idx="0"/>
              </p:cNvCxnSpPr>
              <p:nvPr/>
            </p:nvCxnSpPr>
            <p:spPr>
              <a:xfrm flipV="1">
                <a:off x="6974702" y="2606040"/>
                <a:ext cx="1201558" cy="290081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>
                <a:stCxn id="18" idx="5"/>
                <a:endCxn id="18" idx="0"/>
              </p:cNvCxnSpPr>
              <p:nvPr/>
            </p:nvCxnSpPr>
            <p:spPr>
              <a:xfrm flipH="1" flipV="1">
                <a:off x="8176260" y="2606040"/>
                <a:ext cx="1201558" cy="290081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TextBox 23"/>
              <p:cNvSpPr txBox="1"/>
              <p:nvPr/>
            </p:nvSpPr>
            <p:spPr>
              <a:xfrm>
                <a:off x="6751320" y="5455920"/>
                <a:ext cx="314822" cy="307777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endParaRPr lang="en-GB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9291182" y="5502979"/>
                <a:ext cx="314822" cy="276375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sz="1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8047229" y="2235236"/>
                <a:ext cx="314822" cy="276375"/>
              </a:xfrm>
              <a:prstGeom prst="rect">
                <a:avLst/>
              </a:prstGeom>
              <a:noFill/>
              <a:ln w="28575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sz="14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endParaRPr lang="en-GB" sz="14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8031741" y="4033556"/>
                <a:ext cx="314822" cy="276375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sz="1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</a:p>
            </p:txBody>
          </p:sp>
        </p:grpSp>
        <p:cxnSp>
          <p:nvCxnSpPr>
            <p:cNvPr id="6" name="Straight Connector 5"/>
            <p:cNvCxnSpPr/>
            <p:nvPr/>
          </p:nvCxnSpPr>
          <p:spPr>
            <a:xfrm flipV="1">
              <a:off x="4938224" y="2838894"/>
              <a:ext cx="2334446" cy="292003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>
              <a:endCxn id="18" idx="5"/>
            </p:cNvCxnSpPr>
            <p:nvPr/>
          </p:nvCxnSpPr>
          <p:spPr>
            <a:xfrm>
              <a:off x="7272670" y="2838893"/>
              <a:ext cx="341718" cy="292003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Box 53"/>
            <p:cNvSpPr txBox="1"/>
            <p:nvPr/>
          </p:nvSpPr>
          <p:spPr>
            <a:xfrm>
              <a:off x="7208872" y="2528511"/>
              <a:ext cx="350593" cy="307777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400" b="1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endParaRPr lang="en-GB" sz="14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5" name="Rectangle 54"/>
          <p:cNvSpPr/>
          <p:nvPr/>
        </p:nvSpPr>
        <p:spPr>
          <a:xfrm>
            <a:off x="3538087" y="3906155"/>
            <a:ext cx="35484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Angle 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CAB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= Angle 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CDB</a:t>
            </a:r>
            <a:endParaRPr lang="en-GB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9675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768BAECD-3D42-49FA-A4A4-C4E9BECDF495}"/>
              </a:ext>
            </a:extLst>
          </p:cNvPr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Angles in the same segment – proof 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7889620" y="2360134"/>
            <a:ext cx="3784668" cy="4197604"/>
            <a:chOff x="4383972" y="2115575"/>
            <a:chExt cx="3784668" cy="4197604"/>
          </a:xfrm>
        </p:grpSpPr>
        <p:grpSp>
          <p:nvGrpSpPr>
            <p:cNvPr id="17" name="Group 16"/>
            <p:cNvGrpSpPr>
              <a:grpSpLocks noChangeAspect="1"/>
            </p:cNvGrpSpPr>
            <p:nvPr/>
          </p:nvGrpSpPr>
          <p:grpSpPr>
            <a:xfrm>
              <a:off x="4383972" y="2115575"/>
              <a:ext cx="3784668" cy="4197604"/>
              <a:chOff x="6477000" y="2235236"/>
              <a:chExt cx="3398520" cy="3769324"/>
            </a:xfrm>
          </p:grpSpPr>
          <p:sp>
            <p:nvSpPr>
              <p:cNvPr id="18" name="Oval 17"/>
              <p:cNvSpPr/>
              <p:nvPr/>
            </p:nvSpPr>
            <p:spPr>
              <a:xfrm>
                <a:off x="6477000" y="2606040"/>
                <a:ext cx="3398520" cy="3398520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8168640" y="4290060"/>
                <a:ext cx="36000" cy="36000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22" name="Straight Connector 21"/>
              <p:cNvCxnSpPr>
                <a:stCxn id="18" idx="3"/>
                <a:endCxn id="18" idx="0"/>
              </p:cNvCxnSpPr>
              <p:nvPr/>
            </p:nvCxnSpPr>
            <p:spPr>
              <a:xfrm flipV="1">
                <a:off x="6974702" y="2606040"/>
                <a:ext cx="1201558" cy="290081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>
                <a:stCxn id="18" idx="5"/>
                <a:endCxn id="18" idx="0"/>
              </p:cNvCxnSpPr>
              <p:nvPr/>
            </p:nvCxnSpPr>
            <p:spPr>
              <a:xfrm flipH="1" flipV="1">
                <a:off x="8176260" y="2606040"/>
                <a:ext cx="1201558" cy="290081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TextBox 23"/>
              <p:cNvSpPr txBox="1"/>
              <p:nvPr/>
            </p:nvSpPr>
            <p:spPr>
              <a:xfrm>
                <a:off x="6776637" y="5467568"/>
                <a:ext cx="314822" cy="276375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sz="14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endParaRPr lang="en-GB" sz="14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9291570" y="5479258"/>
                <a:ext cx="314822" cy="276375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sz="1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8047229" y="2235236"/>
                <a:ext cx="314822" cy="276375"/>
              </a:xfrm>
              <a:prstGeom prst="rect">
                <a:avLst/>
              </a:prstGeom>
              <a:noFill/>
              <a:ln w="28575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sz="14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endParaRPr lang="en-GB" sz="14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8142007" y="4034967"/>
                <a:ext cx="314822" cy="276375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B" sz="1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</a:p>
            </p:txBody>
          </p:sp>
        </p:grpSp>
        <p:cxnSp>
          <p:nvCxnSpPr>
            <p:cNvPr id="6" name="Straight Connector 5"/>
            <p:cNvCxnSpPr/>
            <p:nvPr/>
          </p:nvCxnSpPr>
          <p:spPr>
            <a:xfrm flipV="1">
              <a:off x="4938224" y="2838893"/>
              <a:ext cx="2334446" cy="292003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>
              <a:endCxn id="18" idx="5"/>
            </p:cNvCxnSpPr>
            <p:nvPr/>
          </p:nvCxnSpPr>
          <p:spPr>
            <a:xfrm>
              <a:off x="7272670" y="2806459"/>
              <a:ext cx="341718" cy="295246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Box 53"/>
            <p:cNvSpPr txBox="1"/>
            <p:nvPr/>
          </p:nvSpPr>
          <p:spPr>
            <a:xfrm>
              <a:off x="7209474" y="2528511"/>
              <a:ext cx="350593" cy="307777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400" b="1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endParaRPr lang="en-GB" sz="14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62" name="Straight Connector 61"/>
          <p:cNvCxnSpPr>
            <a:stCxn id="19" idx="3"/>
            <a:endCxn id="18" idx="3"/>
          </p:cNvCxnSpPr>
          <p:nvPr/>
        </p:nvCxnSpPr>
        <p:spPr>
          <a:xfrm flipH="1">
            <a:off x="8443872" y="4682651"/>
            <a:ext cx="1335467" cy="1320835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19" idx="5"/>
            <a:endCxn id="18" idx="5"/>
          </p:cNvCxnSpPr>
          <p:nvPr/>
        </p:nvCxnSpPr>
        <p:spPr>
          <a:xfrm>
            <a:off x="9807687" y="4682651"/>
            <a:ext cx="1312349" cy="1320835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Arc 73"/>
          <p:cNvSpPr/>
          <p:nvPr/>
        </p:nvSpPr>
        <p:spPr>
          <a:xfrm rot="9163504">
            <a:off x="10415166" y="3049124"/>
            <a:ext cx="599909" cy="597529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Arc 74"/>
          <p:cNvSpPr/>
          <p:nvPr/>
        </p:nvSpPr>
        <p:spPr>
          <a:xfrm rot="8461564">
            <a:off x="9513602" y="2784688"/>
            <a:ext cx="599909" cy="597529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TextBox 75"/>
          <p:cNvSpPr txBox="1"/>
          <p:nvPr/>
        </p:nvSpPr>
        <p:spPr>
          <a:xfrm>
            <a:off x="9598171" y="3333010"/>
            <a:ext cx="350593" cy="307777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GB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en-GB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10427725" y="3597005"/>
            <a:ext cx="350593" cy="307777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GB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en-GB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Arc 77"/>
          <p:cNvSpPr/>
          <p:nvPr/>
        </p:nvSpPr>
        <p:spPr>
          <a:xfrm rot="8454508">
            <a:off x="9336322" y="4099420"/>
            <a:ext cx="860079" cy="1018514"/>
          </a:xfrm>
          <a:prstGeom prst="arc">
            <a:avLst>
              <a:gd name="adj1" fmla="val 16045954"/>
              <a:gd name="adj2" fmla="val 20853421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9" name="TextBox 78"/>
          <p:cNvSpPr txBox="1"/>
          <p:nvPr/>
        </p:nvSpPr>
        <p:spPr>
          <a:xfrm>
            <a:off x="9591064" y="5112224"/>
            <a:ext cx="431122" cy="307777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en-GB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35728" y="1812344"/>
            <a:ext cx="10085522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20000"/>
              </a:lnSpc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Angles at the centre of a circle is twice the angle at the circumference.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35728" y="2852619"/>
            <a:ext cx="40607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Angle 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COB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= 2 x angle 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CDB</a:t>
            </a:r>
            <a:endParaRPr lang="en-GB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29316" y="4476269"/>
            <a:ext cx="40430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Angle 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COB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= 2 x angle 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CAB</a:t>
            </a:r>
            <a:endParaRPr lang="en-GB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/>
              <p:cNvSpPr/>
              <p:nvPr/>
            </p:nvSpPr>
            <p:spPr>
              <a:xfrm>
                <a:off x="353360" y="3309709"/>
                <a:ext cx="4104009" cy="613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Angle </a:t>
                </a:r>
                <a:r>
                  <a:rPr lang="en-GB" sz="24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CDB</a:t>
                </a:r>
                <a:r>
                  <a:rPr lang="en-GB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GB" sz="2400" b="0" i="1" smtClean="0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x angle </a:t>
                </a:r>
                <a:r>
                  <a:rPr lang="en-GB" sz="24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COB </a:t>
                </a:r>
                <a:endParaRPr lang="en-GB" sz="24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360" y="3309709"/>
                <a:ext cx="4104009" cy="613886"/>
              </a:xfrm>
              <a:prstGeom prst="rect">
                <a:avLst/>
              </a:prstGeom>
              <a:blipFill rotWithShape="1">
                <a:blip r:embed="rId3"/>
                <a:stretch>
                  <a:fillRect l="-2377" r="-1337" b="-89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353360" y="4968155"/>
                <a:ext cx="4563024" cy="613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Angle </a:t>
                </a:r>
                <a:r>
                  <a:rPr lang="en-GB" sz="24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CAB</a:t>
                </a:r>
                <a:r>
                  <a:rPr lang="en-GB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GB" sz="2400" b="0" i="1" smtClean="0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x angle </a:t>
                </a:r>
                <a:r>
                  <a:rPr lang="en-GB" sz="24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COB </a:t>
                </a:r>
                <a:endParaRPr lang="en-GB" sz="24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360" y="4968155"/>
                <a:ext cx="4563024" cy="613886"/>
              </a:xfrm>
              <a:prstGeom prst="rect">
                <a:avLst/>
              </a:prstGeom>
              <a:blipFill rotWithShape="1">
                <a:blip r:embed="rId4"/>
                <a:stretch>
                  <a:fillRect l="-2139" b="-89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ectangle 36"/>
          <p:cNvSpPr/>
          <p:nvPr/>
        </p:nvSpPr>
        <p:spPr>
          <a:xfrm>
            <a:off x="2375028" y="6018800"/>
            <a:ext cx="35484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Angle 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CDB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= Angle 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CAB</a:t>
            </a:r>
            <a:endParaRPr lang="en-GB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955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  <p:bldP spid="75" grpId="0" animBg="1"/>
      <p:bldP spid="76" grpId="0"/>
      <p:bldP spid="77" grpId="0"/>
      <p:bldP spid="78" grpId="0" animBg="1"/>
      <p:bldP spid="79" grpId="0"/>
      <p:bldP spid="29" grpId="0"/>
      <p:bldP spid="33" grpId="0"/>
      <p:bldP spid="34" grpId="0"/>
      <p:bldP spid="35" grpId="0"/>
      <p:bldP spid="36" grpId="0"/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935113E-49B9-4E48-A04B-77EDCEDD1E0E}"/>
              </a:ext>
            </a:extLst>
          </p:cNvPr>
          <p:cNvSpPr txBox="1"/>
          <p:nvPr/>
        </p:nvSpPr>
        <p:spPr>
          <a:xfrm>
            <a:off x="125961" y="1517371"/>
            <a:ext cx="1122897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 opposite angles in a cyclic quadrilateral add to 180°.</a:t>
            </a:r>
            <a:endParaRPr lang="en-GB" b="1" dirty="0"/>
          </a:p>
          <a:p>
            <a:endParaRPr lang="en-GB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768BAECD-3D42-49FA-A4A4-C4E9BECDF495}"/>
              </a:ext>
            </a:extLst>
          </p:cNvPr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Angles in opposite segments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  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8012979" y="2825086"/>
            <a:ext cx="3788195" cy="3425588"/>
            <a:chOff x="1571123" y="2825086"/>
            <a:chExt cx="3788195" cy="3425588"/>
          </a:xfrm>
        </p:grpSpPr>
        <p:sp>
          <p:nvSpPr>
            <p:cNvPr id="2" name="Oval 1"/>
            <p:cNvSpPr/>
            <p:nvPr/>
          </p:nvSpPr>
          <p:spPr>
            <a:xfrm>
              <a:off x="1787857" y="2825086"/>
              <a:ext cx="3425588" cy="3425588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" name="Straight Connector 3"/>
            <p:cNvCxnSpPr>
              <a:stCxn id="2" idx="1"/>
              <a:endCxn id="2" idx="7"/>
            </p:cNvCxnSpPr>
            <p:nvPr/>
          </p:nvCxnSpPr>
          <p:spPr>
            <a:xfrm>
              <a:off x="2289523" y="3326752"/>
              <a:ext cx="242225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1937982" y="5235684"/>
              <a:ext cx="3111689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>
              <a:stCxn id="2" idx="1"/>
            </p:cNvCxnSpPr>
            <p:nvPr/>
          </p:nvCxnSpPr>
          <p:spPr>
            <a:xfrm flipH="1">
              <a:off x="1937982" y="3326752"/>
              <a:ext cx="351541" cy="190893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>
              <a:stCxn id="2" idx="7"/>
            </p:cNvCxnSpPr>
            <p:nvPr/>
          </p:nvCxnSpPr>
          <p:spPr>
            <a:xfrm>
              <a:off x="4711779" y="3326752"/>
              <a:ext cx="337892" cy="190893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Oval 19"/>
            <p:cNvSpPr/>
            <p:nvPr/>
          </p:nvSpPr>
          <p:spPr>
            <a:xfrm>
              <a:off x="3482651" y="4518104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343354" y="4227854"/>
              <a:ext cx="350593" cy="342747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979874" y="3088749"/>
              <a:ext cx="350593" cy="307777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400" b="1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en-GB" sz="14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720845" y="3097428"/>
              <a:ext cx="350593" cy="307777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4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008725" y="5136484"/>
              <a:ext cx="350593" cy="307777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400" b="1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lang="en-GB" sz="14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571123" y="5116862"/>
              <a:ext cx="350593" cy="307777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400" b="1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endParaRPr lang="en-GB" sz="14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7" name="Rectangle 26"/>
          <p:cNvSpPr/>
          <p:nvPr/>
        </p:nvSpPr>
        <p:spPr>
          <a:xfrm>
            <a:off x="2695683" y="3295614"/>
            <a:ext cx="52437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Angle </a:t>
            </a:r>
            <a:r>
              <a:rPr lang="en-GB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ADC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+ angle </a:t>
            </a:r>
            <a:r>
              <a:rPr lang="en-GB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ABC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= 180°</a:t>
            </a:r>
            <a:endParaRPr lang="en-GB" sz="2800" i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2695683" y="4030884"/>
            <a:ext cx="52437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Angle </a:t>
            </a:r>
            <a:r>
              <a:rPr lang="en-GB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DAB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+ angle </a:t>
            </a:r>
            <a:r>
              <a:rPr lang="en-GB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BCD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= 180°</a:t>
            </a:r>
            <a:endParaRPr lang="en-GB" sz="2800" i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Arc 35"/>
          <p:cNvSpPr/>
          <p:nvPr/>
        </p:nvSpPr>
        <p:spPr>
          <a:xfrm rot="12060851">
            <a:off x="10852975" y="2772245"/>
            <a:ext cx="615950" cy="803412"/>
          </a:xfrm>
          <a:prstGeom prst="arc">
            <a:avLst>
              <a:gd name="adj1" fmla="val 14766502"/>
              <a:gd name="adj2" fmla="val 18677170"/>
            </a:avLst>
          </a:prstGeom>
          <a:ln w="28575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Arc 36"/>
          <p:cNvSpPr/>
          <p:nvPr/>
        </p:nvSpPr>
        <p:spPr>
          <a:xfrm rot="1807960">
            <a:off x="8099466" y="4929965"/>
            <a:ext cx="615950" cy="803412"/>
          </a:xfrm>
          <a:prstGeom prst="arc">
            <a:avLst>
              <a:gd name="adj1" fmla="val 14766502"/>
              <a:gd name="adj2" fmla="val 18677170"/>
            </a:avLst>
          </a:prstGeom>
          <a:ln w="28575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Arc 37"/>
          <p:cNvSpPr/>
          <p:nvPr/>
        </p:nvSpPr>
        <p:spPr>
          <a:xfrm rot="8105104">
            <a:off x="8414503" y="2853654"/>
            <a:ext cx="615950" cy="803412"/>
          </a:xfrm>
          <a:prstGeom prst="arc">
            <a:avLst>
              <a:gd name="adj1" fmla="val 14292713"/>
              <a:gd name="adj2" fmla="val 19176241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Arc 38"/>
          <p:cNvSpPr/>
          <p:nvPr/>
        </p:nvSpPr>
        <p:spPr>
          <a:xfrm rot="17936021">
            <a:off x="11183551" y="4833978"/>
            <a:ext cx="615950" cy="803412"/>
          </a:xfrm>
          <a:prstGeom prst="arc">
            <a:avLst>
              <a:gd name="adj1" fmla="val 14558097"/>
              <a:gd name="adj2" fmla="val 19176241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7795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1" grpId="0"/>
      <p:bldP spid="36" grpId="0" animBg="1"/>
      <p:bldP spid="37" grpId="0" animBg="1"/>
      <p:bldP spid="38" grpId="0" animBg="1"/>
      <p:bldP spid="3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768BAECD-3D42-49FA-A4A4-C4E9BECDF495}"/>
              </a:ext>
            </a:extLst>
          </p:cNvPr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Angles in opposite segments – proof 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8012979" y="3152597"/>
            <a:ext cx="3806261" cy="3425588"/>
            <a:chOff x="1571123" y="2825086"/>
            <a:chExt cx="3806261" cy="3425588"/>
          </a:xfrm>
        </p:grpSpPr>
        <p:sp>
          <p:nvSpPr>
            <p:cNvPr id="2" name="Oval 1"/>
            <p:cNvSpPr/>
            <p:nvPr/>
          </p:nvSpPr>
          <p:spPr>
            <a:xfrm>
              <a:off x="1787857" y="2825086"/>
              <a:ext cx="3425588" cy="3425588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" name="Straight Connector 3"/>
            <p:cNvCxnSpPr>
              <a:stCxn id="2" idx="1"/>
              <a:endCxn id="2" idx="7"/>
            </p:cNvCxnSpPr>
            <p:nvPr/>
          </p:nvCxnSpPr>
          <p:spPr>
            <a:xfrm>
              <a:off x="2289523" y="3326752"/>
              <a:ext cx="242225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1937982" y="5235684"/>
              <a:ext cx="3111689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>
              <a:stCxn id="2" idx="1"/>
            </p:cNvCxnSpPr>
            <p:nvPr/>
          </p:nvCxnSpPr>
          <p:spPr>
            <a:xfrm flipH="1">
              <a:off x="1937982" y="3326752"/>
              <a:ext cx="351541" cy="190893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>
              <a:stCxn id="2" idx="7"/>
            </p:cNvCxnSpPr>
            <p:nvPr/>
          </p:nvCxnSpPr>
          <p:spPr>
            <a:xfrm>
              <a:off x="4711779" y="3326752"/>
              <a:ext cx="337892" cy="190893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Oval 19"/>
            <p:cNvSpPr/>
            <p:nvPr/>
          </p:nvSpPr>
          <p:spPr>
            <a:xfrm>
              <a:off x="3482651" y="4518104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371520" y="4263997"/>
              <a:ext cx="350593" cy="342747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875248" y="3097427"/>
              <a:ext cx="350593" cy="307777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400" b="1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en-GB" sz="14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720845" y="3097428"/>
              <a:ext cx="350593" cy="307777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4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026791" y="5120159"/>
              <a:ext cx="350593" cy="307777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400" b="1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lang="en-GB" sz="14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571123" y="5116862"/>
              <a:ext cx="350593" cy="307777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400" b="1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endParaRPr lang="en-GB" sz="14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8" name="Straight Connector 7"/>
          <p:cNvCxnSpPr>
            <a:stCxn id="2" idx="1"/>
            <a:endCxn id="20" idx="1"/>
          </p:cNvCxnSpPr>
          <p:nvPr/>
        </p:nvCxnSpPr>
        <p:spPr>
          <a:xfrm>
            <a:off x="8731379" y="3654263"/>
            <a:ext cx="1198400" cy="119662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 flipV="1">
            <a:off x="9932325" y="4856124"/>
            <a:ext cx="1580969" cy="707071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Arc 48"/>
          <p:cNvSpPr/>
          <p:nvPr/>
        </p:nvSpPr>
        <p:spPr>
          <a:xfrm rot="12060851">
            <a:off x="10854725" y="3099405"/>
            <a:ext cx="615950" cy="803412"/>
          </a:xfrm>
          <a:prstGeom prst="arc">
            <a:avLst>
              <a:gd name="adj1" fmla="val 14766502"/>
              <a:gd name="adj2" fmla="val 18677170"/>
            </a:avLst>
          </a:prstGeom>
          <a:ln w="28575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Arc 49"/>
          <p:cNvSpPr/>
          <p:nvPr/>
        </p:nvSpPr>
        <p:spPr>
          <a:xfrm rot="1886227">
            <a:off x="8097541" y="5238705"/>
            <a:ext cx="615950" cy="803412"/>
          </a:xfrm>
          <a:prstGeom prst="arc">
            <a:avLst>
              <a:gd name="adj1" fmla="val 14766502"/>
              <a:gd name="adj2" fmla="val 18812743"/>
            </a:avLst>
          </a:prstGeom>
          <a:ln w="28575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Arc 50"/>
          <p:cNvSpPr/>
          <p:nvPr/>
        </p:nvSpPr>
        <p:spPr>
          <a:xfrm rot="8105104">
            <a:off x="8419267" y="3175556"/>
            <a:ext cx="615950" cy="803412"/>
          </a:xfrm>
          <a:prstGeom prst="arc">
            <a:avLst>
              <a:gd name="adj1" fmla="val 14292713"/>
              <a:gd name="adj2" fmla="val 19176241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Arc 51"/>
          <p:cNvSpPr/>
          <p:nvPr/>
        </p:nvSpPr>
        <p:spPr>
          <a:xfrm rot="17767566">
            <a:off x="11172547" y="5149614"/>
            <a:ext cx="615950" cy="803412"/>
          </a:xfrm>
          <a:prstGeom prst="arc">
            <a:avLst>
              <a:gd name="adj1" fmla="val 14699733"/>
              <a:gd name="adj2" fmla="val 19176241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ectangle 52"/>
          <p:cNvSpPr/>
          <p:nvPr/>
        </p:nvSpPr>
        <p:spPr>
          <a:xfrm>
            <a:off x="200712" y="1917080"/>
            <a:ext cx="10390715" cy="494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20000"/>
              </a:lnSpc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In a circle the angle at the centre is twice the angle at the circumference. </a:t>
            </a:r>
          </a:p>
        </p:txBody>
      </p:sp>
      <p:sp>
        <p:nvSpPr>
          <p:cNvPr id="54" name="Rectangle 53"/>
          <p:cNvSpPr/>
          <p:nvPr/>
        </p:nvSpPr>
        <p:spPr>
          <a:xfrm>
            <a:off x="200714" y="1383060"/>
            <a:ext cx="10390715" cy="494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20000"/>
              </a:lnSpc>
            </a:pP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Let 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764492" y="1393860"/>
            <a:ext cx="52229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angle 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ABC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x and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angle 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ADC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y 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2800" dirty="0"/>
          </a:p>
        </p:txBody>
      </p:sp>
      <p:sp>
        <p:nvSpPr>
          <p:cNvPr id="56" name="TextBox 55"/>
          <p:cNvSpPr txBox="1"/>
          <p:nvPr/>
        </p:nvSpPr>
        <p:spPr>
          <a:xfrm>
            <a:off x="10741915" y="3795587"/>
            <a:ext cx="350593" cy="307777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GB" sz="1400" i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en-GB" sz="1400" i="1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200712" y="3005338"/>
            <a:ext cx="32832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Angle 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AOC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2y and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2800" dirty="0"/>
          </a:p>
        </p:txBody>
      </p:sp>
      <p:sp>
        <p:nvSpPr>
          <p:cNvPr id="58" name="TextBox 57"/>
          <p:cNvSpPr txBox="1"/>
          <p:nvPr/>
        </p:nvSpPr>
        <p:spPr>
          <a:xfrm>
            <a:off x="8661281" y="5130829"/>
            <a:ext cx="350593" cy="307777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GB" sz="1400" i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</a:p>
        </p:txBody>
      </p:sp>
      <p:sp>
        <p:nvSpPr>
          <p:cNvPr id="60" name="Rectangle 59"/>
          <p:cNvSpPr/>
          <p:nvPr/>
        </p:nvSpPr>
        <p:spPr>
          <a:xfrm>
            <a:off x="184948" y="3570596"/>
            <a:ext cx="37080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Reflex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angle 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AOC 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2x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2800" dirty="0"/>
          </a:p>
        </p:txBody>
      </p:sp>
      <p:sp>
        <p:nvSpPr>
          <p:cNvPr id="61" name="Arc 60"/>
          <p:cNvSpPr/>
          <p:nvPr/>
        </p:nvSpPr>
        <p:spPr>
          <a:xfrm>
            <a:off x="9689487" y="4648804"/>
            <a:ext cx="482803" cy="489192"/>
          </a:xfrm>
          <a:prstGeom prst="arc">
            <a:avLst>
              <a:gd name="adj1" fmla="val 13985441"/>
              <a:gd name="adj2" fmla="val 106065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TextBox 61"/>
          <p:cNvSpPr txBox="1"/>
          <p:nvPr/>
        </p:nvSpPr>
        <p:spPr>
          <a:xfrm>
            <a:off x="9988673" y="4437620"/>
            <a:ext cx="407170" cy="307777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1400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en-GB" sz="1400" i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Arc 63"/>
          <p:cNvSpPr/>
          <p:nvPr/>
        </p:nvSpPr>
        <p:spPr>
          <a:xfrm rot="10560400">
            <a:off x="9761095" y="4575496"/>
            <a:ext cx="442235" cy="504231"/>
          </a:xfrm>
          <a:prstGeom prst="arc">
            <a:avLst>
              <a:gd name="adj1" fmla="val 13253779"/>
              <a:gd name="adj2" fmla="val 2267606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TextBox 64"/>
          <p:cNvSpPr txBox="1"/>
          <p:nvPr/>
        </p:nvSpPr>
        <p:spPr>
          <a:xfrm>
            <a:off x="9522141" y="4918353"/>
            <a:ext cx="394973" cy="307777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1400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en-GB" sz="1400" i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200714" y="4216238"/>
            <a:ext cx="21723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+ 2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= 360°</a:t>
            </a:r>
            <a:endParaRPr lang="en-GB" sz="2800" dirty="0"/>
          </a:p>
        </p:txBody>
      </p:sp>
      <p:sp>
        <p:nvSpPr>
          <p:cNvPr id="68" name="Rectangle 67"/>
          <p:cNvSpPr/>
          <p:nvPr/>
        </p:nvSpPr>
        <p:spPr>
          <a:xfrm>
            <a:off x="196416" y="4772103"/>
            <a:ext cx="18293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GB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= 180°</a:t>
            </a:r>
            <a:endParaRPr lang="en-GB" sz="2800" dirty="0"/>
          </a:p>
        </p:txBody>
      </p:sp>
      <p:sp>
        <p:nvSpPr>
          <p:cNvPr id="70" name="Rectangle 69"/>
          <p:cNvSpPr/>
          <p:nvPr/>
        </p:nvSpPr>
        <p:spPr>
          <a:xfrm>
            <a:off x="200714" y="2492462"/>
            <a:ext cx="16049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Therefore: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515830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4" grpId="0"/>
      <p:bldP spid="55" grpId="0"/>
      <p:bldP spid="56" grpId="0"/>
      <p:bldP spid="57" grpId="0"/>
      <p:bldP spid="58" grpId="0"/>
      <p:bldP spid="60" grpId="0"/>
      <p:bldP spid="61" grpId="0" animBg="1"/>
      <p:bldP spid="62" grpId="0"/>
      <p:bldP spid="64" grpId="0" animBg="1"/>
      <p:bldP spid="65" grpId="0"/>
      <p:bldP spid="66" grpId="0"/>
      <p:bldP spid="68" grpId="0"/>
      <p:bldP spid="7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F8C3894-651A-427C-B08F-FE16A46653ED}"/>
              </a:ext>
            </a:extLst>
          </p:cNvPr>
          <p:cNvSpPr txBox="1"/>
          <p:nvPr/>
        </p:nvSpPr>
        <p:spPr>
          <a:xfrm>
            <a:off x="5339976" y="1431475"/>
            <a:ext cx="516894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Find angle </a:t>
            </a:r>
            <a:r>
              <a:rPr lang="en-GB" sz="2800" i="1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GB" sz="2800" i="1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en-GB" dirty="0"/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xmlns="" id="{3DBF7788-D5F0-4A3C-BD9C-5FC51D30DD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31" y="1831585"/>
            <a:ext cx="3991532" cy="3820058"/>
          </a:xfr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E3EEE54-D0AF-40BB-894B-5CFA7A210FF7}"/>
              </a:ext>
            </a:extLst>
          </p:cNvPr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40308" y="2734548"/>
            <a:ext cx="5879333" cy="830997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Angles in the same segment are equal, therefore </a:t>
            </a:r>
            <a:r>
              <a:rPr lang="en-GB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60°</a:t>
            </a:r>
            <a:endParaRPr lang="en-GB" sz="24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40308" y="3735569"/>
            <a:ext cx="5879333" cy="461665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Angles in a triangle add up to 180°</a:t>
            </a:r>
            <a:r>
              <a:rPr lang="en-GB" sz="24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24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32116" y="3150447"/>
            <a:ext cx="533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80°</a:t>
            </a:r>
            <a:endParaRPr lang="en-GB" sz="1200" baseline="30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rc 2"/>
          <p:cNvSpPr/>
          <p:nvPr/>
        </p:nvSpPr>
        <p:spPr>
          <a:xfrm rot="2822551">
            <a:off x="2638152" y="3108716"/>
            <a:ext cx="243851" cy="295864"/>
          </a:xfrm>
          <a:prstGeom prst="arc">
            <a:avLst>
              <a:gd name="adj1" fmla="val 15563625"/>
              <a:gd name="adj2" fmla="val 1616647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40307" y="4374859"/>
            <a:ext cx="3430561" cy="461665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 = 180° – (80° + 60°)</a:t>
            </a:r>
            <a:endParaRPr lang="en-GB" sz="24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40306" y="5015431"/>
            <a:ext cx="1506760" cy="461665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 = 40° </a:t>
            </a:r>
            <a:endParaRPr lang="en-GB" sz="24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6815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2" grpId="0"/>
      <p:bldP spid="3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768BAECD-3D42-49FA-A4A4-C4E9BECDF495}"/>
              </a:ext>
            </a:extLst>
          </p:cNvPr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  </a:t>
            </a:r>
          </a:p>
        </p:txBody>
      </p:sp>
      <p:sp>
        <p:nvSpPr>
          <p:cNvPr id="2" name="Oval 1"/>
          <p:cNvSpPr/>
          <p:nvPr/>
        </p:nvSpPr>
        <p:spPr>
          <a:xfrm>
            <a:off x="7457705" y="2090058"/>
            <a:ext cx="4275116" cy="410886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9579360" y="4121629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Straight Connector 10"/>
          <p:cNvCxnSpPr>
            <a:endCxn id="31" idx="0"/>
          </p:cNvCxnSpPr>
          <p:nvPr/>
        </p:nvCxnSpPr>
        <p:spPr>
          <a:xfrm flipH="1">
            <a:off x="7855889" y="4144488"/>
            <a:ext cx="1723471" cy="11720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8" idx="6"/>
          </p:cNvCxnSpPr>
          <p:nvPr/>
        </p:nvCxnSpPr>
        <p:spPr>
          <a:xfrm>
            <a:off x="9625079" y="4144489"/>
            <a:ext cx="2064312" cy="34004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31" idx="0"/>
            <a:endCxn id="2" idx="4"/>
          </p:cNvCxnSpPr>
          <p:nvPr/>
        </p:nvCxnSpPr>
        <p:spPr>
          <a:xfrm>
            <a:off x="7855889" y="5316563"/>
            <a:ext cx="1739374" cy="88235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2" idx="4"/>
          </p:cNvCxnSpPr>
          <p:nvPr/>
        </p:nvCxnSpPr>
        <p:spPr>
          <a:xfrm flipV="1">
            <a:off x="9595263" y="4484536"/>
            <a:ext cx="2094128" cy="17143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31" idx="0"/>
          </p:cNvCxnSpPr>
          <p:nvPr/>
        </p:nvCxnSpPr>
        <p:spPr>
          <a:xfrm flipV="1">
            <a:off x="7855889" y="4484536"/>
            <a:ext cx="3833502" cy="83202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Arc 26"/>
          <p:cNvSpPr/>
          <p:nvPr/>
        </p:nvSpPr>
        <p:spPr>
          <a:xfrm>
            <a:off x="8230087" y="5010652"/>
            <a:ext cx="166977" cy="301220"/>
          </a:xfrm>
          <a:prstGeom prst="arc">
            <a:avLst>
              <a:gd name="adj1" fmla="val 15718395"/>
              <a:gd name="adj2" fmla="val 1541195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TextBox 27"/>
          <p:cNvSpPr txBox="1"/>
          <p:nvPr/>
        </p:nvSpPr>
        <p:spPr>
          <a:xfrm>
            <a:off x="8372192" y="4909880"/>
            <a:ext cx="5480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25°</a:t>
            </a:r>
            <a:endParaRPr lang="en-GB" sz="14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Arc 28"/>
          <p:cNvSpPr/>
          <p:nvPr/>
        </p:nvSpPr>
        <p:spPr>
          <a:xfrm rot="19169100">
            <a:off x="9353728" y="5991059"/>
            <a:ext cx="451262" cy="399372"/>
          </a:xfrm>
          <a:prstGeom prst="arc">
            <a:avLst>
              <a:gd name="adj1" fmla="val 14836773"/>
              <a:gd name="adj2" fmla="val 217193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TextBox 29"/>
          <p:cNvSpPr txBox="1"/>
          <p:nvPr/>
        </p:nvSpPr>
        <p:spPr>
          <a:xfrm>
            <a:off x="9445336" y="5738467"/>
            <a:ext cx="5480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en-GB" sz="14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581840" y="5316563"/>
            <a:ext cx="548097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GB" sz="2000" b="1" i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1732821" y="4366555"/>
            <a:ext cx="548097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428527" y="6253172"/>
            <a:ext cx="5480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GB" b="1" i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9403836" y="3776672"/>
            <a:ext cx="548097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i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en-GB" sz="2000" b="1" i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EF8C3894-651A-427C-B08F-FE16A46653ED}"/>
              </a:ext>
            </a:extLst>
          </p:cNvPr>
          <p:cNvSpPr txBox="1"/>
          <p:nvPr/>
        </p:nvSpPr>
        <p:spPr>
          <a:xfrm>
            <a:off x="171029" y="1415150"/>
            <a:ext cx="6886995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GB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line on the circle, centre </a:t>
            </a:r>
            <a:r>
              <a:rPr lang="en-GB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Find the value of </a:t>
            </a:r>
            <a:r>
              <a:rPr lang="en-GB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sp>
        <p:nvSpPr>
          <p:cNvPr id="36" name="TextBox 35"/>
          <p:cNvSpPr txBox="1"/>
          <p:nvPr/>
        </p:nvSpPr>
        <p:spPr>
          <a:xfrm>
            <a:off x="171029" y="2661854"/>
            <a:ext cx="5356314" cy="461665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Angle </a:t>
            </a:r>
            <a:r>
              <a:rPr lang="en-GB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Angle </a:t>
            </a:r>
            <a:r>
              <a:rPr lang="en-GB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OBA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25°</a:t>
            </a:r>
            <a:endParaRPr lang="en-GB" sz="24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71029" y="3285987"/>
            <a:ext cx="5724804" cy="461665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Angle </a:t>
            </a:r>
            <a:r>
              <a:rPr lang="en-GB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AOB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180° – 25° – 25° = 130° </a:t>
            </a:r>
            <a:endParaRPr lang="en-GB" sz="24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71029" y="3910120"/>
            <a:ext cx="6393544" cy="461665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Reflex angle </a:t>
            </a:r>
            <a:r>
              <a:rPr lang="en-GB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AOB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360° – 130° =  230°</a:t>
            </a:r>
            <a:endParaRPr lang="en-GB" sz="24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71029" y="4549586"/>
            <a:ext cx="1438696" cy="461665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r>
              <a:rPr lang="en-GB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115</a:t>
            </a:r>
            <a:r>
              <a:rPr lang="en-GB" sz="24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en-GB" sz="24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716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38" grpId="0" animBg="1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768BAECD-3D42-49FA-A4A4-C4E9BECDF495}"/>
              </a:ext>
            </a:extLst>
          </p:cNvPr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Try this!</a:t>
            </a: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  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7910245" y="1660076"/>
            <a:ext cx="3806261" cy="4027831"/>
            <a:chOff x="1571123" y="2222843"/>
            <a:chExt cx="3806261" cy="4027831"/>
          </a:xfrm>
        </p:grpSpPr>
        <p:sp>
          <p:nvSpPr>
            <p:cNvPr id="4" name="Oval 3"/>
            <p:cNvSpPr/>
            <p:nvPr/>
          </p:nvSpPr>
          <p:spPr>
            <a:xfrm>
              <a:off x="1787857" y="2825086"/>
              <a:ext cx="3425588" cy="3425588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" name="Straight Connector 4"/>
            <p:cNvCxnSpPr>
              <a:stCxn id="4" idx="1"/>
              <a:endCxn id="4" idx="7"/>
            </p:cNvCxnSpPr>
            <p:nvPr/>
          </p:nvCxnSpPr>
          <p:spPr>
            <a:xfrm>
              <a:off x="2289523" y="3326752"/>
              <a:ext cx="242225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1937982" y="5235684"/>
              <a:ext cx="3111689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>
              <a:stCxn id="4" idx="1"/>
            </p:cNvCxnSpPr>
            <p:nvPr/>
          </p:nvCxnSpPr>
          <p:spPr>
            <a:xfrm flipH="1">
              <a:off x="1937982" y="3326752"/>
              <a:ext cx="351541" cy="190893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4538144" y="2364271"/>
              <a:ext cx="511527" cy="287141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 8"/>
            <p:cNvSpPr/>
            <p:nvPr/>
          </p:nvSpPr>
          <p:spPr>
            <a:xfrm>
              <a:off x="3482651" y="4518104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371520" y="4263997"/>
              <a:ext cx="350593" cy="307777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4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545548" y="2222843"/>
              <a:ext cx="350593" cy="307777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4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720845" y="3097428"/>
              <a:ext cx="350593" cy="307777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400" b="1" i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026791" y="5120159"/>
              <a:ext cx="350593" cy="307777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400" b="1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lang="en-GB" sz="14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571123" y="5116862"/>
              <a:ext cx="350593" cy="307777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400" b="1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endParaRPr lang="en-GB" sz="14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8246065" y="2593059"/>
            <a:ext cx="350593" cy="307777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GB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GB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50627" y="1392730"/>
            <a:ext cx="817801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Points </a:t>
            </a:r>
            <a:r>
              <a:rPr lang="en-GB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GB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are on the circumference of the circle with centre </a:t>
            </a:r>
            <a:r>
              <a:rPr lang="en-GB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ABCD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is a cyclic quadrilateral and </a:t>
            </a:r>
            <a:r>
              <a:rPr lang="en-GB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CE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is a straight line. Find the value of </a:t>
            </a:r>
            <a:r>
              <a:rPr lang="en-GB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2800" dirty="0"/>
          </a:p>
        </p:txBody>
      </p:sp>
      <p:sp>
        <p:nvSpPr>
          <p:cNvPr id="18" name="Arc 17"/>
          <p:cNvSpPr/>
          <p:nvPr/>
        </p:nvSpPr>
        <p:spPr>
          <a:xfrm rot="15297011">
            <a:off x="10573229" y="2256915"/>
            <a:ext cx="955343" cy="898238"/>
          </a:xfrm>
          <a:prstGeom prst="arc">
            <a:avLst>
              <a:gd name="adj1" fmla="val 16747321"/>
              <a:gd name="adj2" fmla="val 115158"/>
            </a:avLst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317857" y="2090945"/>
            <a:ext cx="494626" cy="307777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80°</a:t>
            </a:r>
            <a:endParaRPr lang="en-GB" sz="1400" b="1" baseline="30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Arc 19"/>
          <p:cNvSpPr/>
          <p:nvPr/>
        </p:nvSpPr>
        <p:spPr>
          <a:xfrm rot="1723825">
            <a:off x="8112614" y="4183522"/>
            <a:ext cx="680518" cy="747740"/>
          </a:xfrm>
          <a:prstGeom prst="arc">
            <a:avLst>
              <a:gd name="adj1" fmla="val 13646023"/>
              <a:gd name="adj2" fmla="val 20967316"/>
            </a:avLst>
          </a:prstGeom>
          <a:ln w="127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20"/>
          <p:cNvSpPr txBox="1"/>
          <p:nvPr/>
        </p:nvSpPr>
        <p:spPr>
          <a:xfrm>
            <a:off x="8755662" y="4067825"/>
            <a:ext cx="350593" cy="307777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GB" sz="1400" b="1" i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53414" y="3352613"/>
            <a:ext cx="5356314" cy="461665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Angle </a:t>
            </a:r>
            <a:r>
              <a:rPr lang="en-GB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ABC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180° – 80° = 100°</a:t>
            </a:r>
            <a:endParaRPr lang="en-GB" sz="24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53414" y="3898958"/>
            <a:ext cx="3437561" cy="461665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r>
              <a:rPr lang="en-GB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+ angle </a:t>
            </a:r>
            <a:r>
              <a:rPr lang="en-GB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ABC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180°</a:t>
            </a:r>
            <a:endParaRPr lang="en-GB" sz="24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53414" y="4486763"/>
            <a:ext cx="3437561" cy="461665"/>
          </a:xfrm>
          <a:prstGeom prst="rect">
            <a:avLst/>
          </a:prstGeom>
          <a:solidFill>
            <a:srgbClr val="F9BC9A"/>
          </a:solidFill>
        </p:spPr>
        <p:txBody>
          <a:bodyPr wrap="square" rtlCol="0">
            <a:spAutoFit/>
          </a:bodyPr>
          <a:lstStyle/>
          <a:p>
            <a:r>
              <a:rPr lang="en-GB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GB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180° – 100° = 80°</a:t>
            </a:r>
            <a:endParaRPr lang="en-GB" sz="2400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248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2388</TotalTime>
  <Words>481</Words>
  <Application>Microsoft Office PowerPoint</Application>
  <PresentationFormat>Custom</PresentationFormat>
  <Paragraphs>106</Paragraphs>
  <Slides>9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went wrong?</dc:title>
  <dc:creator>Lois Lindemann</dc:creator>
  <cp:lastModifiedBy>Sepideh Modgham</cp:lastModifiedBy>
  <cp:revision>176</cp:revision>
  <cp:lastPrinted>2019-05-23T17:21:48Z</cp:lastPrinted>
  <dcterms:created xsi:type="dcterms:W3CDTF">2018-01-14T21:11:47Z</dcterms:created>
  <dcterms:modified xsi:type="dcterms:W3CDTF">2019-07-30T11:32:46Z</dcterms:modified>
</cp:coreProperties>
</file>