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73" r:id="rId2"/>
    <p:sldId id="256" r:id="rId3"/>
    <p:sldId id="271" r:id="rId4"/>
    <p:sldId id="272" r:id="rId5"/>
    <p:sldId id="265" r:id="rId6"/>
    <p:sldId id="262" r:id="rId7"/>
    <p:sldId id="269" r:id="rId8"/>
    <p:sldId id="270" r:id="rId9"/>
    <p:sldId id="266" r:id="rId10"/>
    <p:sldId id="267" r:id="rId11"/>
    <p:sldId id="261" r:id="rId12"/>
    <p:sldId id="263" r:id="rId13"/>
    <p:sldId id="268" r:id="rId14"/>
    <p:sldId id="264" r:id="rId15"/>
    <p:sldId id="257" r:id="rId16"/>
    <p:sldId id="258" r:id="rId17"/>
    <p:sldId id="259" r:id="rId18"/>
  </p:sldIdLst>
  <p:sldSz cx="12192000" cy="6858000"/>
  <p:notesSz cx="6888163" cy="100187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liaF" initials="J" lastIdx="6" clrIdx="0">
    <p:extLst>
      <p:ext uri="{19B8F6BF-5375-455C-9EA6-DF929625EA0E}">
        <p15:presenceInfo xmlns:p15="http://schemas.microsoft.com/office/powerpoint/2012/main" userId="JuliaF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5B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162" autoAdjust="0"/>
    <p:restoredTop sz="94660"/>
  </p:normalViewPr>
  <p:slideViewPr>
    <p:cSldViewPr snapToGrid="0">
      <p:cViewPr varScale="1">
        <p:scale>
          <a:sx n="71" d="100"/>
          <a:sy n="71" d="100"/>
        </p:scale>
        <p:origin x="84" y="91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6AFB88-D111-4AD3-A806-8557BF5D7FCA}" type="datetimeFigureOut">
              <a:rPr lang="en-GB" smtClean="0"/>
              <a:t>18/07/2019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821238"/>
            <a:ext cx="5510213" cy="39449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2075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AFBF6F-A0D6-40F9-9FED-C3629310B0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72341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57E56F-BCD7-4F35-B39B-9229503244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B5858C-C0E9-44BE-A16A-04F42C5B67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EE67C9-BD9A-4B95-8746-530BFB572E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18/07/2019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0372E1-0684-4E45-ACE9-093F28D5B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273BD3-1144-460B-BC81-9618B67CE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949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B8E842-E735-40C6-BBFF-1429937E0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AC1A4E-F197-4FD9-A3FA-836372F9D3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DEB460-8303-4FDE-97C6-223A59BC8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18/07/2019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80A111-4796-4ABB-AEFF-6015F774A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BC8771-1D8D-464D-8A13-927AC7077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2354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F4EE0F7-A3B5-4075-BCA4-56084734C1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ED57F6-6055-40D2-A000-2D6AF953F5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2E87CD-C7FE-480F-8495-91226FC36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18/07/2019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96A2AD-55BA-4CE5-B429-9B1B3521F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D60E5D-A174-4EA6-B181-FADE943F2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2228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601111-A629-4909-9716-A0B12236E6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465F36-7B94-4EF1-A5FC-B875EC99E9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A1C335-4435-4409-97E1-A230C943B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18/07/2019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4F7D29-E90E-4CC7-A227-B9BA61729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B22C0C-4056-45EE-A9C9-E43EF425A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240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B7B82F-F40A-4943-9222-C4ECCE78D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C2D0AA-CDB0-4E28-B90C-3164FFD4C3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6B2FA1-DB88-4D4A-8FD9-D5295F299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18/07/2019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529A77-54CA-4EEB-8A8B-6858F045D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B09545-19EF-4C94-84A2-7C935B39BF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9637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3AC6DC-E71C-4EC5-85ED-F6F430FDA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FEFAAC-930B-461B-AE43-1631B3C443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658036-75BA-4E8B-8529-5FD6488B21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639245-23F2-4690-A1A7-4AEE113AC9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18/07/2019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B07FD-14CD-467E-9A35-FE7C5EF6D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DC120F-220B-4CD4-B0B7-BE263E5B7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543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BCBED4-7412-4664-AE2C-E14F31ED56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348BDA-3744-4426-9FDB-73412014BB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7B898A-76E6-42F0-A8D2-24FB0D8A20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49089E-697A-4653-ABC3-EB03C0ECB5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7C0D650-CE78-4193-8B4A-D48EC20517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63E603-A126-4D64-90CB-9BE7346BF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18/07/2019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653ED42-7F0C-4A93-9ABA-B9DBBA3D6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6F1F34F-C338-435A-A0D1-B520ABB06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2856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6C07EE-A18C-4C03-9128-BED204F93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E0C9CD4-101E-42E3-B20B-75FAFCA83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18/07/2019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56468C-2B85-4E23-8CD7-6230BAFF7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9B6F7F-272A-452D-8AF8-BA9849546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8230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CCBB2FA-AA82-4F15-B123-112615A71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18/07/2019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C70FCCA-91FE-4515-A55A-555805BE25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FE11DC-AA8D-4B43-B16E-8E11BC5F5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998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C3206-257D-4762-B461-A249DF0C70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8F68F3-A027-4A07-BCD4-498C1854D6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46CCAC-6329-469B-9EF8-11D768DC6D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FB1E4C-292B-4771-BE1F-E686345BC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18/07/2019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C74EF1-1DA0-44CA-8922-1F6EED3DBA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D63785-4E7B-4FB7-B713-15AA7DBB0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8878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4DC9B4-A119-4EF3-A357-E2B5B4870E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9B32B8C-5BF2-45C6-94B5-A43B074B97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1221A9-026A-4B0B-9162-19EF94EDDF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4BE4ED-D3FA-4039-9E87-7B1DCE5B4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18/07/2019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7C41FD-2855-4EF6-B2F3-6A1F38716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F3C4DB-832D-473E-9D0D-23F052671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116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B19BB72-2692-4EA6-9A86-26EB3AEA7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2CCC62-3F5F-4069-B9D2-4524C5EC9D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BAB464-9A22-4D72-A4C8-256D02D2FF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440A85-F303-4191-B330-2A7738FF4DCF}" type="datetimeFigureOut">
              <a:rPr lang="en-GB" smtClean="0"/>
              <a:t>18/07/2019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E17D82-6EA5-425D-AAA8-BEB400DF1C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5EC323-3F88-4C58-8F2B-BA578884FD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7876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58906" y="1909481"/>
            <a:ext cx="785308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Teaching Pack </a:t>
            </a:r>
            <a:r>
              <a:rPr lang="en-GB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– Straight line graphs</a:t>
            </a:r>
          </a:p>
          <a:p>
            <a:r>
              <a:rPr lang="en-GB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Lesson 1c: Gradient bingo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600" b="1" smtClean="0">
                <a:solidFill>
                  <a:srgbClr val="EA5B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Cambridge </a:t>
            </a:r>
            <a:r>
              <a:rPr lang="en-GB" sz="2600" b="1">
                <a:solidFill>
                  <a:srgbClr val="EA5B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IGCSE™</a:t>
            </a:r>
            <a:endParaRPr lang="en-GB" sz="2600" b="1" baseline="30000" dirty="0" smtClean="0">
              <a:solidFill>
                <a:srgbClr val="EA5B0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600" dirty="0" smtClean="0">
                <a:solidFill>
                  <a:srgbClr val="EA5B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Mathematics 0580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439" y="451912"/>
            <a:ext cx="4046220" cy="65047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58906" y="6239435"/>
            <a:ext cx="41282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Version 1.0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1511" y="6168533"/>
            <a:ext cx="1292225" cy="44958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4474" y="3033287"/>
            <a:ext cx="3659262" cy="2744862"/>
          </a:xfrm>
          <a:prstGeom prst="rect">
            <a:avLst/>
          </a:prstGeom>
        </p:spPr>
      </p:pic>
      <p:sp>
        <p:nvSpPr>
          <p:cNvPr id="8" name="Footer Placeholder 2"/>
          <p:cNvSpPr>
            <a:spLocks noGrp="1"/>
          </p:cNvSpPr>
          <p:nvPr/>
        </p:nvSpPr>
        <p:spPr>
          <a:xfrm>
            <a:off x="4026724" y="621076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Copyright © UCLES 2018</a:t>
            </a:r>
          </a:p>
        </p:txBody>
      </p:sp>
    </p:spTree>
    <p:extLst>
      <p:ext uri="{BB962C8B-B14F-4D97-AF65-F5344CB8AC3E}">
        <p14:creationId xmlns:p14="http://schemas.microsoft.com/office/powerpoint/2010/main" val="763845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BCB98D32-92AF-4DFF-AF59-0A3671C8B8A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2366"/>
          <a:stretch/>
        </p:blipFill>
        <p:spPr>
          <a:xfrm>
            <a:off x="781486" y="1398103"/>
            <a:ext cx="5012429" cy="5204403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Find the gradient of the red line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12-Point Star 7"/>
          <p:cNvSpPr/>
          <p:nvPr/>
        </p:nvSpPr>
        <p:spPr>
          <a:xfrm>
            <a:off x="7315200" y="2540279"/>
            <a:ext cx="3630707" cy="3523129"/>
          </a:xfrm>
          <a:prstGeom prst="star12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333565" y="1613647"/>
            <a:ext cx="43030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The gradient is…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H="1" flipV="1">
            <a:off x="5740687" y="4903412"/>
            <a:ext cx="68438" cy="77381"/>
          </a:xfrm>
          <a:prstGeom prst="line">
            <a:avLst/>
          </a:prstGeom>
          <a:ln w="12700">
            <a:solidFill>
              <a:srgbClr val="5757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5740687" y="4980793"/>
            <a:ext cx="68437" cy="94069"/>
          </a:xfrm>
          <a:prstGeom prst="line">
            <a:avLst/>
          </a:prstGeom>
          <a:ln w="12700">
            <a:solidFill>
              <a:srgbClr val="5757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241955" y="4628920"/>
            <a:ext cx="180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883671" y="1317814"/>
            <a:ext cx="190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endParaRPr lang="en-GB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749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CEB86BED-19E2-4221-903D-BC1F9531E87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3387"/>
          <a:stretch/>
        </p:blipFill>
        <p:spPr>
          <a:xfrm>
            <a:off x="606673" y="1505681"/>
            <a:ext cx="5012429" cy="512371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Find the gradient of the red line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12-Point Star 6"/>
          <p:cNvSpPr/>
          <p:nvPr/>
        </p:nvSpPr>
        <p:spPr>
          <a:xfrm>
            <a:off x="7315200" y="2540279"/>
            <a:ext cx="3630707" cy="3523129"/>
          </a:xfrm>
          <a:prstGeom prst="star12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½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333565" y="1613647"/>
            <a:ext cx="43030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The gradient is…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 flipH="1" flipV="1">
            <a:off x="5579323" y="5010988"/>
            <a:ext cx="68438" cy="77381"/>
          </a:xfrm>
          <a:prstGeom prst="line">
            <a:avLst/>
          </a:prstGeom>
          <a:ln w="12700">
            <a:solidFill>
              <a:srgbClr val="5757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5579323" y="5088369"/>
            <a:ext cx="68437" cy="94069"/>
          </a:xfrm>
          <a:prstGeom prst="line">
            <a:avLst/>
          </a:prstGeom>
          <a:ln w="12700">
            <a:solidFill>
              <a:srgbClr val="5757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094038" y="4763390"/>
            <a:ext cx="180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762648" y="1438837"/>
            <a:ext cx="190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endParaRPr lang="en-GB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1510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E131F173-DD32-46C6-9804-CB5F8D6588C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1117"/>
          <a:stretch/>
        </p:blipFill>
        <p:spPr>
          <a:xfrm>
            <a:off x="835274" y="1451893"/>
            <a:ext cx="5012429" cy="524474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Find the gradient of the red line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12-Point Star 6"/>
          <p:cNvSpPr/>
          <p:nvPr/>
        </p:nvSpPr>
        <p:spPr>
          <a:xfrm>
            <a:off x="7315200" y="2540279"/>
            <a:ext cx="3630707" cy="3523129"/>
          </a:xfrm>
          <a:prstGeom prst="star12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−2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333565" y="1613647"/>
            <a:ext cx="43030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The gradient is…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 flipH="1" flipV="1">
            <a:off x="5807922" y="4930306"/>
            <a:ext cx="68438" cy="77381"/>
          </a:xfrm>
          <a:prstGeom prst="line">
            <a:avLst/>
          </a:prstGeom>
          <a:ln w="12700">
            <a:solidFill>
              <a:srgbClr val="5757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5807922" y="5007687"/>
            <a:ext cx="68437" cy="94069"/>
          </a:xfrm>
          <a:prstGeom prst="line">
            <a:avLst/>
          </a:prstGeom>
          <a:ln w="12700">
            <a:solidFill>
              <a:srgbClr val="5757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241955" y="4682708"/>
            <a:ext cx="180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991247" y="1358155"/>
            <a:ext cx="190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endParaRPr lang="en-GB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6706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54FE900-5CF5-4701-8B7F-5BDA8D13844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1449"/>
          <a:stretch/>
        </p:blipFill>
        <p:spPr>
          <a:xfrm>
            <a:off x="768039" y="1451892"/>
            <a:ext cx="5005435" cy="521784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Find the gradient of the red line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333565" y="1613647"/>
            <a:ext cx="43030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The gradient is…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 flipH="1" flipV="1">
            <a:off x="5727240" y="4930306"/>
            <a:ext cx="68438" cy="77381"/>
          </a:xfrm>
          <a:prstGeom prst="line">
            <a:avLst/>
          </a:prstGeom>
          <a:ln w="12700">
            <a:solidFill>
              <a:srgbClr val="5757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5727240" y="5007687"/>
            <a:ext cx="68437" cy="94069"/>
          </a:xfrm>
          <a:prstGeom prst="line">
            <a:avLst/>
          </a:prstGeom>
          <a:ln w="12700">
            <a:solidFill>
              <a:srgbClr val="5757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188167" y="4682708"/>
            <a:ext cx="180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883671" y="1358155"/>
            <a:ext cx="190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endParaRPr lang="en-GB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7315200" y="2540279"/>
            <a:ext cx="3630707" cy="3523129"/>
            <a:chOff x="7315200" y="2540279"/>
            <a:chExt cx="3630707" cy="3523129"/>
          </a:xfrm>
        </p:grpSpPr>
        <p:sp>
          <p:nvSpPr>
            <p:cNvPr id="7" name="12-Point Star 6"/>
            <p:cNvSpPr/>
            <p:nvPr/>
          </p:nvSpPr>
          <p:spPr>
            <a:xfrm>
              <a:off x="7315200" y="2540279"/>
              <a:ext cx="3630707" cy="3523129"/>
            </a:xfrm>
            <a:prstGeom prst="star12">
              <a:avLst/>
            </a:prstGeom>
            <a:solidFill>
              <a:srgbClr val="EA5B0C"/>
            </a:solidFill>
            <a:ln>
              <a:solidFill>
                <a:srgbClr val="EA5B0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9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Rectangle 12"/>
                <p:cNvSpPr/>
                <p:nvPr/>
              </p:nvSpPr>
              <p:spPr>
                <a:xfrm>
                  <a:off x="8117946" y="3073974"/>
                  <a:ext cx="1448819" cy="2455737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80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f>
                          <m:fPr>
                            <m:ctrlPr>
                              <a:rPr lang="en-GB" sz="800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GB" sz="8000">
                                <a:solidFill>
                                  <a:schemeClr val="bg1"/>
                                </a:solidFill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1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GB" sz="8000" b="0" i="0" smtClean="0">
                                <a:solidFill>
                                  <a:schemeClr val="bg1"/>
                                </a:solidFill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2</m:t>
                            </m:r>
                          </m:den>
                        </m:f>
                      </m:oMath>
                    </m:oMathPara>
                  </a14:m>
                  <a:endParaRPr lang="en-GB" sz="80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13" name="Rectangle 1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117946" y="3073974"/>
                  <a:ext cx="1448819" cy="2455737"/>
                </a:xfrm>
                <a:prstGeom prst="rect">
                  <a:avLst/>
                </a:prstGeom>
                <a:blipFill>
                  <a:blip r:embed="rId3"/>
                  <a:stretch>
                    <a:fillRect r="-9705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1804503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98B0E63-70D7-425E-BB6A-CAC9E1B223E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2505"/>
          <a:stretch/>
        </p:blipFill>
        <p:spPr>
          <a:xfrm>
            <a:off x="808380" y="1451893"/>
            <a:ext cx="5012429" cy="5204402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Find the gradient of the red line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333565" y="1613647"/>
            <a:ext cx="43030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The gradient is…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 flipH="1" flipV="1">
            <a:off x="5781028" y="4970647"/>
            <a:ext cx="68438" cy="77381"/>
          </a:xfrm>
          <a:prstGeom prst="line">
            <a:avLst/>
          </a:prstGeom>
          <a:ln w="12700">
            <a:solidFill>
              <a:srgbClr val="5757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5781028" y="5048028"/>
            <a:ext cx="68437" cy="94069"/>
          </a:xfrm>
          <a:prstGeom prst="line">
            <a:avLst/>
          </a:prstGeom>
          <a:ln w="12700">
            <a:solidFill>
              <a:srgbClr val="5757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255402" y="4696155"/>
            <a:ext cx="180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883671" y="1358155"/>
            <a:ext cx="190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endParaRPr lang="en-GB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7315200" y="2540279"/>
            <a:ext cx="3630707" cy="3523129"/>
            <a:chOff x="7315200" y="2540279"/>
            <a:chExt cx="3630707" cy="3523129"/>
          </a:xfrm>
        </p:grpSpPr>
        <p:sp>
          <p:nvSpPr>
            <p:cNvPr id="14" name="12-Point Star 13"/>
            <p:cNvSpPr/>
            <p:nvPr/>
          </p:nvSpPr>
          <p:spPr>
            <a:xfrm>
              <a:off x="7315200" y="2540279"/>
              <a:ext cx="3630707" cy="3523129"/>
            </a:xfrm>
            <a:prstGeom prst="star12">
              <a:avLst/>
            </a:prstGeom>
            <a:solidFill>
              <a:srgbClr val="EA5B0C"/>
            </a:solidFill>
            <a:ln>
              <a:solidFill>
                <a:srgbClr val="EA5B0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9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Rectangle 14"/>
                <p:cNvSpPr/>
                <p:nvPr/>
              </p:nvSpPr>
              <p:spPr>
                <a:xfrm>
                  <a:off x="8117946" y="3073974"/>
                  <a:ext cx="1448819" cy="2455737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80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f>
                          <m:fPr>
                            <m:ctrlPr>
                              <a:rPr lang="en-GB" sz="800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GB" sz="8000">
                                <a:solidFill>
                                  <a:schemeClr val="bg1"/>
                                </a:solidFill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1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GB" sz="8000" b="0" i="0" smtClean="0">
                                <a:solidFill>
                                  <a:schemeClr val="bg1"/>
                                </a:solidFill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3</m:t>
                            </m:r>
                          </m:den>
                        </m:f>
                      </m:oMath>
                    </m:oMathPara>
                  </a14:m>
                  <a:endParaRPr lang="en-GB" sz="80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15" name="Rectangle 1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117946" y="3073974"/>
                  <a:ext cx="1448819" cy="2455737"/>
                </a:xfrm>
                <a:prstGeom prst="rect">
                  <a:avLst/>
                </a:prstGeom>
                <a:blipFill>
                  <a:blip r:embed="rId3"/>
                  <a:stretch>
                    <a:fillRect r="-9705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3088295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3A320BE-20F6-46AE-BD44-F77906067B1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2590"/>
          <a:stretch/>
        </p:blipFill>
        <p:spPr>
          <a:xfrm>
            <a:off x="768039" y="1451891"/>
            <a:ext cx="4990823" cy="515061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Find the gradient of the red line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333565" y="1613647"/>
            <a:ext cx="43030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The gradient is…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 flipH="1" flipV="1">
            <a:off x="5713793" y="4930306"/>
            <a:ext cx="68438" cy="77381"/>
          </a:xfrm>
          <a:prstGeom prst="line">
            <a:avLst/>
          </a:prstGeom>
          <a:ln w="12700">
            <a:solidFill>
              <a:srgbClr val="5757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5713793" y="5007687"/>
            <a:ext cx="68437" cy="94069"/>
          </a:xfrm>
          <a:prstGeom prst="line">
            <a:avLst/>
          </a:prstGeom>
          <a:ln w="12700">
            <a:solidFill>
              <a:srgbClr val="5757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201614" y="4682708"/>
            <a:ext cx="180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883671" y="1358155"/>
            <a:ext cx="190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endParaRPr lang="en-GB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7315200" y="2540279"/>
            <a:ext cx="3630707" cy="3523129"/>
            <a:chOff x="7315200" y="2540279"/>
            <a:chExt cx="3630707" cy="3523129"/>
          </a:xfrm>
        </p:grpSpPr>
        <p:sp>
          <p:nvSpPr>
            <p:cNvPr id="14" name="12-Point Star 13"/>
            <p:cNvSpPr/>
            <p:nvPr/>
          </p:nvSpPr>
          <p:spPr>
            <a:xfrm>
              <a:off x="7315200" y="2540279"/>
              <a:ext cx="3630707" cy="3523129"/>
            </a:xfrm>
            <a:prstGeom prst="star12">
              <a:avLst/>
            </a:prstGeom>
            <a:solidFill>
              <a:srgbClr val="EA5B0C"/>
            </a:solidFill>
            <a:ln>
              <a:solidFill>
                <a:srgbClr val="EA5B0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9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Rectangle 14"/>
                <p:cNvSpPr/>
                <p:nvPr/>
              </p:nvSpPr>
              <p:spPr>
                <a:xfrm>
                  <a:off x="8412315" y="3073974"/>
                  <a:ext cx="1448819" cy="2455737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GB" sz="800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GB" sz="8000">
                                <a:solidFill>
                                  <a:schemeClr val="bg1"/>
                                </a:solidFill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1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GB" sz="8000" b="0" i="0" smtClean="0">
                                <a:solidFill>
                                  <a:schemeClr val="bg1"/>
                                </a:solidFill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4</m:t>
                            </m:r>
                          </m:den>
                        </m:f>
                      </m:oMath>
                    </m:oMathPara>
                  </a14:m>
                  <a:endParaRPr lang="en-GB" sz="80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15" name="Rectangle 1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412315" y="3073974"/>
                  <a:ext cx="1448819" cy="2455737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2146605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633DC53-9006-4F50-8A21-8C9634107E8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2623"/>
          <a:stretch/>
        </p:blipFill>
        <p:spPr>
          <a:xfrm>
            <a:off x="960884" y="1384658"/>
            <a:ext cx="5012429" cy="5204402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Find the gradient of the red line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12-Point Star 6"/>
          <p:cNvSpPr/>
          <p:nvPr/>
        </p:nvSpPr>
        <p:spPr>
          <a:xfrm>
            <a:off x="7315200" y="2540279"/>
            <a:ext cx="3630707" cy="3523129"/>
          </a:xfrm>
          <a:prstGeom prst="star12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333565" y="1613647"/>
            <a:ext cx="43030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The gradient is…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 flipH="1" flipV="1">
            <a:off x="5928945" y="4903412"/>
            <a:ext cx="68438" cy="77381"/>
          </a:xfrm>
          <a:prstGeom prst="line">
            <a:avLst/>
          </a:prstGeom>
          <a:ln w="12700">
            <a:solidFill>
              <a:srgbClr val="5757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5928945" y="4980793"/>
            <a:ext cx="68437" cy="94069"/>
          </a:xfrm>
          <a:prstGeom prst="line">
            <a:avLst/>
          </a:prstGeom>
          <a:ln w="12700">
            <a:solidFill>
              <a:srgbClr val="5757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376425" y="4682708"/>
            <a:ext cx="180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977800" y="1304367"/>
            <a:ext cx="190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endParaRPr lang="en-GB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9302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19ADD23D-6F9F-4066-BC62-FA62487D862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2973"/>
          <a:stretch/>
        </p:blipFill>
        <p:spPr>
          <a:xfrm>
            <a:off x="960885" y="1424998"/>
            <a:ext cx="5012428" cy="513716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Find the gradient of the red line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12-Point Star 6"/>
          <p:cNvSpPr/>
          <p:nvPr/>
        </p:nvSpPr>
        <p:spPr>
          <a:xfrm>
            <a:off x="7315200" y="2540279"/>
            <a:ext cx="3630707" cy="3523129"/>
          </a:xfrm>
          <a:prstGeom prst="star12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−3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333565" y="1613647"/>
            <a:ext cx="43030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The gradient is…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flipH="1" flipV="1">
            <a:off x="5928945" y="4916859"/>
            <a:ext cx="68438" cy="77381"/>
          </a:xfrm>
          <a:prstGeom prst="line">
            <a:avLst/>
          </a:prstGeom>
          <a:ln w="12700">
            <a:solidFill>
              <a:srgbClr val="5757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5928945" y="4994240"/>
            <a:ext cx="68437" cy="94069"/>
          </a:xfrm>
          <a:prstGeom prst="line">
            <a:avLst/>
          </a:prstGeom>
          <a:ln w="12700">
            <a:solidFill>
              <a:srgbClr val="5757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430213" y="4682708"/>
            <a:ext cx="180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991247" y="1317814"/>
            <a:ext cx="190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endParaRPr lang="en-GB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7854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898CBD30-69A6-4021-ACB4-4B35C862B237}"/>
              </a:ext>
            </a:extLst>
          </p:cNvPr>
          <p:cNvSpPr txBox="1"/>
          <p:nvPr/>
        </p:nvSpPr>
        <p:spPr>
          <a:xfrm>
            <a:off x="315568" y="1367560"/>
            <a:ext cx="3920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Copy 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this 3 × 3 grid: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EFFC1FD-5132-4B00-BC24-33E1C6FF46DC}"/>
              </a:ext>
            </a:extLst>
          </p:cNvPr>
          <p:cNvSpPr txBox="1"/>
          <p:nvPr/>
        </p:nvSpPr>
        <p:spPr>
          <a:xfrm>
            <a:off x="5989983" y="1267739"/>
            <a:ext cx="564542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Choose 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nine numbers from this list and fill in your grid: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D105D83-E476-4BCE-93B0-7FC65FA17F86}"/>
              </a:ext>
            </a:extLst>
          </p:cNvPr>
          <p:cNvSpPr txBox="1"/>
          <p:nvPr/>
        </p:nvSpPr>
        <p:spPr>
          <a:xfrm>
            <a:off x="1771909" y="5571122"/>
            <a:ext cx="864818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The aim is to be the first person to get a line of three, horizontally, vertically or diagonally.</a:t>
            </a:r>
          </a:p>
        </p:txBody>
      </p:sp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E96F89DA-D21B-4D0B-B68E-98CD80BDD4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9654573"/>
              </p:ext>
            </p:extLst>
          </p:nvPr>
        </p:nvGraphicFramePr>
        <p:xfrm>
          <a:off x="1320346" y="2374939"/>
          <a:ext cx="2915478" cy="27789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1826">
                  <a:extLst>
                    <a:ext uri="{9D8B030D-6E8A-4147-A177-3AD203B41FA5}">
                      <a16:colId xmlns:a16="http://schemas.microsoft.com/office/drawing/2014/main" val="1506595536"/>
                    </a:ext>
                  </a:extLst>
                </a:gridCol>
                <a:gridCol w="971826">
                  <a:extLst>
                    <a:ext uri="{9D8B030D-6E8A-4147-A177-3AD203B41FA5}">
                      <a16:colId xmlns:a16="http://schemas.microsoft.com/office/drawing/2014/main" val="2719279365"/>
                    </a:ext>
                  </a:extLst>
                </a:gridCol>
                <a:gridCol w="971826">
                  <a:extLst>
                    <a:ext uri="{9D8B030D-6E8A-4147-A177-3AD203B41FA5}">
                      <a16:colId xmlns:a16="http://schemas.microsoft.com/office/drawing/2014/main" val="1125732199"/>
                    </a:ext>
                  </a:extLst>
                </a:gridCol>
              </a:tblGrid>
              <a:tr h="92630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6206622"/>
                  </a:ext>
                </a:extLst>
              </a:tr>
              <a:tr h="92630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5293181"/>
                  </a:ext>
                </a:extLst>
              </a:tr>
              <a:tr h="92630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93509565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1" name="Table 20">
                <a:extLst>
                  <a:ext uri="{FF2B5EF4-FFF2-40B4-BE49-F238E27FC236}">
                    <a16:creationId xmlns:a16="http://schemas.microsoft.com/office/drawing/2014/main" id="{C8B57174-549B-4E83-A2D4-03B916040E9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75533966"/>
                  </p:ext>
                </p:extLst>
              </p:nvPr>
            </p:nvGraphicFramePr>
            <p:xfrm>
              <a:off x="6556512" y="2374940"/>
              <a:ext cx="4797290" cy="2778909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959458">
                      <a:extLst>
                        <a:ext uri="{9D8B030D-6E8A-4147-A177-3AD203B41FA5}">
                          <a16:colId xmlns:a16="http://schemas.microsoft.com/office/drawing/2014/main" val="1506595536"/>
                        </a:ext>
                      </a:extLst>
                    </a:gridCol>
                    <a:gridCol w="959458">
                      <a:extLst>
                        <a:ext uri="{9D8B030D-6E8A-4147-A177-3AD203B41FA5}">
                          <a16:colId xmlns:a16="http://schemas.microsoft.com/office/drawing/2014/main" val="2719279365"/>
                        </a:ext>
                      </a:extLst>
                    </a:gridCol>
                    <a:gridCol w="959458">
                      <a:extLst>
                        <a:ext uri="{9D8B030D-6E8A-4147-A177-3AD203B41FA5}">
                          <a16:colId xmlns:a16="http://schemas.microsoft.com/office/drawing/2014/main" val="1125732199"/>
                        </a:ext>
                      </a:extLst>
                    </a:gridCol>
                    <a:gridCol w="959458">
                      <a:extLst>
                        <a:ext uri="{9D8B030D-6E8A-4147-A177-3AD203B41FA5}">
                          <a16:colId xmlns:a16="http://schemas.microsoft.com/office/drawing/2014/main" val="424203996"/>
                        </a:ext>
                      </a:extLst>
                    </a:gridCol>
                    <a:gridCol w="959458">
                      <a:extLst>
                        <a:ext uri="{9D8B030D-6E8A-4147-A177-3AD203B41FA5}">
                          <a16:colId xmlns:a16="http://schemas.microsoft.com/office/drawing/2014/main" val="1818560875"/>
                        </a:ext>
                      </a:extLst>
                    </a:gridCol>
                  </a:tblGrid>
                  <a:tr h="92630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b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ys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ysDot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2800" b="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2800" b="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GB" sz="2800" b="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3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2800" b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ys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ysDot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b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3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ys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ysDot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b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−2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ys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ysDot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nor/>
                                  </m:rPr>
                                  <a:rPr lang="en-GB" sz="2800" b="0" dirty="0" smtClean="0">
                                    <a:solidFill>
                                      <a:schemeClr val="tx1"/>
                                    </a:solidFill>
                                    <a:latin typeface="Arial" panose="020B0604020202020204" pitchFamily="34" charset="0"/>
                                    <a:cs typeface="Arial" panose="020B0604020202020204" pitchFamily="34" charset="0"/>
                                  </a:rPr>
                                  <m:t>−</m:t>
                                </m:r>
                                <m:r>
                                  <a:rPr lang="en-GB" sz="2800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 </m:t>
                                </m:r>
                                <m:f>
                                  <m:fPr>
                                    <m:ctrlPr>
                                      <a:rPr lang="en-GB" sz="2800" b="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2800" b="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GB" sz="2800" b="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3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2800" b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ys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ysDot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226206622"/>
                      </a:ext>
                    </a:extLst>
                  </a:tr>
                  <a:tr h="92630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b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ys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ysDot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b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ys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ysDot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b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−5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ys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ysDot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2800" b="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2800" b="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GB" sz="2800" b="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2800" b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ys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ysDot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b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−3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ys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ysDot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675293181"/>
                      </a:ext>
                    </a:extLst>
                  </a:tr>
                  <a:tr h="92630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b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5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ys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ysDot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nor/>
                                  </m:rPr>
                                  <a:rPr lang="en-GB" sz="2800" b="0" dirty="0" smtClean="0">
                                    <a:solidFill>
                                      <a:schemeClr val="tx1"/>
                                    </a:solidFill>
                                    <a:latin typeface="Arial" panose="020B0604020202020204" pitchFamily="34" charset="0"/>
                                    <a:cs typeface="Arial" panose="020B0604020202020204" pitchFamily="34" charset="0"/>
                                  </a:rPr>
                                  <m:t>−</m:t>
                                </m:r>
                                <m:r>
                                  <a:rPr lang="en-GB" sz="2800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 </m:t>
                                </m:r>
                                <m:f>
                                  <m:fPr>
                                    <m:ctrlPr>
                                      <a:rPr lang="en-GB" sz="2800" b="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2800" b="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GB" sz="2800" b="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2800" b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ys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ysDot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b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−1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ys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ysDot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2800" b="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2800" b="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GB" sz="2800" b="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4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2800" b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ys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ysDot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b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4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ys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ysDot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59350956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1" name="Table 20">
                <a:extLst>
                  <a:ext uri="{FF2B5EF4-FFF2-40B4-BE49-F238E27FC236}">
                    <a16:creationId xmlns:a16="http://schemas.microsoft.com/office/drawing/2014/main" id="{C8B57174-549B-4E83-A2D4-03B916040E9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75533966"/>
                  </p:ext>
                </p:extLst>
              </p:nvPr>
            </p:nvGraphicFramePr>
            <p:xfrm>
              <a:off x="6556512" y="2374940"/>
              <a:ext cx="4797290" cy="2778909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959458">
                      <a:extLst>
                        <a:ext uri="{9D8B030D-6E8A-4147-A177-3AD203B41FA5}">
                          <a16:colId xmlns:a16="http://schemas.microsoft.com/office/drawing/2014/main" val="1506595536"/>
                        </a:ext>
                      </a:extLst>
                    </a:gridCol>
                    <a:gridCol w="959458">
                      <a:extLst>
                        <a:ext uri="{9D8B030D-6E8A-4147-A177-3AD203B41FA5}">
                          <a16:colId xmlns:a16="http://schemas.microsoft.com/office/drawing/2014/main" val="2719279365"/>
                        </a:ext>
                      </a:extLst>
                    </a:gridCol>
                    <a:gridCol w="959458">
                      <a:extLst>
                        <a:ext uri="{9D8B030D-6E8A-4147-A177-3AD203B41FA5}">
                          <a16:colId xmlns:a16="http://schemas.microsoft.com/office/drawing/2014/main" val="1125732199"/>
                        </a:ext>
                      </a:extLst>
                    </a:gridCol>
                    <a:gridCol w="959458">
                      <a:extLst>
                        <a:ext uri="{9D8B030D-6E8A-4147-A177-3AD203B41FA5}">
                          <a16:colId xmlns:a16="http://schemas.microsoft.com/office/drawing/2014/main" val="424203996"/>
                        </a:ext>
                      </a:extLst>
                    </a:gridCol>
                    <a:gridCol w="959458">
                      <a:extLst>
                        <a:ext uri="{9D8B030D-6E8A-4147-A177-3AD203B41FA5}">
                          <a16:colId xmlns:a16="http://schemas.microsoft.com/office/drawing/2014/main" val="1818560875"/>
                        </a:ext>
                      </a:extLst>
                    </a:gridCol>
                  </a:tblGrid>
                  <a:tr h="92630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b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ys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ysDot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ys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ysDot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01274" t="-658" r="-302548" b="-20197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b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3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ys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ysDot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b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−2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ys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ysDot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ys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ysDot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99367" t="-658" r="-1266" b="-20197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26206622"/>
                      </a:ext>
                    </a:extLst>
                  </a:tr>
                  <a:tr h="92630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b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ys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ysDot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b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ys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ysDot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b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−5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ys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ysDot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ys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ysDot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01911" t="-100000" r="-101911" b="-10065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b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−3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ys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ysDot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675293181"/>
                      </a:ext>
                    </a:extLst>
                  </a:tr>
                  <a:tr h="92630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b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5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ys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ysDot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ys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ysDot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01274" t="-201316" r="-302548" b="-131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b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−1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ys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ysDot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ys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ysDot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01911" t="-201316" r="-101911" b="-131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b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4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ysDot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ysDot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ysDot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ysDot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593509565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9" name="Rectangle 8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Gradient bingo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4199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4FFCE27D-9263-47EA-9A48-6E43B620ED3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1220"/>
          <a:stretch/>
        </p:blipFill>
        <p:spPr>
          <a:xfrm>
            <a:off x="1061779" y="1478785"/>
            <a:ext cx="5034221" cy="523129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Find the gradient of the red line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12-Point Star 7"/>
          <p:cNvSpPr/>
          <p:nvPr/>
        </p:nvSpPr>
        <p:spPr>
          <a:xfrm>
            <a:off x="7221071" y="2407024"/>
            <a:ext cx="3630707" cy="3523129"/>
          </a:xfrm>
          <a:prstGeom prst="star12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GB" sz="9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333565" y="1613647"/>
            <a:ext cx="43030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The gradient is…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31588" y="1452284"/>
            <a:ext cx="190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endParaRPr lang="en-GB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578130" y="4723049"/>
            <a:ext cx="180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flipH="1" flipV="1">
            <a:off x="6009627" y="4984094"/>
            <a:ext cx="68438" cy="77381"/>
          </a:xfrm>
          <a:prstGeom prst="line">
            <a:avLst/>
          </a:prstGeom>
          <a:ln w="12700">
            <a:solidFill>
              <a:srgbClr val="5757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6009627" y="5061475"/>
            <a:ext cx="68437" cy="94069"/>
          </a:xfrm>
          <a:prstGeom prst="line">
            <a:avLst/>
          </a:prstGeom>
          <a:ln w="12700">
            <a:solidFill>
              <a:srgbClr val="5757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1334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AA98E44B-EAEA-4E01-ACB1-CBC66929977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-1" r="1187" b="9851"/>
          <a:stretch/>
        </p:blipFill>
        <p:spPr>
          <a:xfrm>
            <a:off x="808380" y="1384656"/>
            <a:ext cx="5012430" cy="531197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Find the gradient of the red line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12-Point Star 6"/>
          <p:cNvSpPr/>
          <p:nvPr/>
        </p:nvSpPr>
        <p:spPr>
          <a:xfrm>
            <a:off x="7261412" y="2540279"/>
            <a:ext cx="3630707" cy="3523129"/>
          </a:xfrm>
          <a:prstGeom prst="star12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−5</a:t>
            </a:r>
            <a:endParaRPr lang="en-GB" sz="9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333565" y="1613647"/>
            <a:ext cx="43030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The gradient is…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031588" y="1358155"/>
            <a:ext cx="190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endParaRPr lang="en-GB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36084" y="4682708"/>
            <a:ext cx="180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flipH="1" flipV="1">
            <a:off x="5767581" y="4916859"/>
            <a:ext cx="68438" cy="77381"/>
          </a:xfrm>
          <a:prstGeom prst="line">
            <a:avLst/>
          </a:prstGeom>
          <a:ln w="12700">
            <a:solidFill>
              <a:srgbClr val="5757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5767581" y="4994240"/>
            <a:ext cx="68437" cy="94069"/>
          </a:xfrm>
          <a:prstGeom prst="line">
            <a:avLst/>
          </a:prstGeom>
          <a:ln w="12700">
            <a:solidFill>
              <a:srgbClr val="5757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7302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ACB995DE-0242-4E7C-9F12-CD5FDA7C3F2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2687"/>
          <a:stretch/>
        </p:blipFill>
        <p:spPr>
          <a:xfrm>
            <a:off x="700803" y="1424998"/>
            <a:ext cx="5012429" cy="513716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Find the gradient of the red line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333565" y="1613647"/>
            <a:ext cx="43030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The gradient is…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 flipH="1" flipV="1">
            <a:off x="5673452" y="4916859"/>
            <a:ext cx="68438" cy="77381"/>
          </a:xfrm>
          <a:prstGeom prst="line">
            <a:avLst/>
          </a:prstGeom>
          <a:ln w="12700">
            <a:solidFill>
              <a:srgbClr val="5757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5673452" y="4994240"/>
            <a:ext cx="68437" cy="94069"/>
          </a:xfrm>
          <a:prstGeom prst="line">
            <a:avLst/>
          </a:prstGeom>
          <a:ln w="12700">
            <a:solidFill>
              <a:srgbClr val="5757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883671" y="1358155"/>
            <a:ext cx="190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endParaRPr lang="en-GB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188167" y="4682708"/>
            <a:ext cx="180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7315200" y="2540279"/>
            <a:ext cx="3630707" cy="3523129"/>
            <a:chOff x="7315200" y="2540279"/>
            <a:chExt cx="3630707" cy="3523129"/>
          </a:xfrm>
        </p:grpSpPr>
        <p:sp>
          <p:nvSpPr>
            <p:cNvPr id="7" name="12-Point Star 6"/>
            <p:cNvSpPr/>
            <p:nvPr/>
          </p:nvSpPr>
          <p:spPr>
            <a:xfrm>
              <a:off x="7315200" y="2540279"/>
              <a:ext cx="3630707" cy="3523129"/>
            </a:xfrm>
            <a:prstGeom prst="star12">
              <a:avLst/>
            </a:prstGeom>
            <a:solidFill>
              <a:srgbClr val="EA5B0C"/>
            </a:solidFill>
            <a:ln>
              <a:solidFill>
                <a:srgbClr val="EA5B0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1"/>
            <a:lstStyle/>
            <a:p>
              <a:pPr algn="ctr"/>
              <a:endParaRPr lang="en-GB" sz="8000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Rectangle 1"/>
                <p:cNvSpPr/>
                <p:nvPr/>
              </p:nvSpPr>
              <p:spPr>
                <a:xfrm>
                  <a:off x="8432737" y="3073974"/>
                  <a:ext cx="1448819" cy="2455737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GB" sz="800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GB" sz="8000">
                                <a:solidFill>
                                  <a:schemeClr val="bg1"/>
                                </a:solidFill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1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GB" sz="8000">
                                <a:solidFill>
                                  <a:schemeClr val="bg1"/>
                                </a:solidFill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3</m:t>
                            </m:r>
                          </m:den>
                        </m:f>
                      </m:oMath>
                    </m:oMathPara>
                  </a14:m>
                  <a:endParaRPr lang="en-GB" sz="80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2" name="Rectangle 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432737" y="3073974"/>
                  <a:ext cx="1448819" cy="2455737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1716641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CAC4A321-63E9-49A1-9C86-A6D55235763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1677"/>
          <a:stretch/>
        </p:blipFill>
        <p:spPr>
          <a:xfrm>
            <a:off x="606673" y="1478787"/>
            <a:ext cx="5025183" cy="520440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Find the gradient of the red line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12-Point Star 6"/>
          <p:cNvSpPr/>
          <p:nvPr/>
        </p:nvSpPr>
        <p:spPr>
          <a:xfrm>
            <a:off x="7315200" y="2540279"/>
            <a:ext cx="3630707" cy="3523129"/>
          </a:xfrm>
          <a:prstGeom prst="star12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333565" y="1613647"/>
            <a:ext cx="43030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The gradient is…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 flipH="1" flipV="1">
            <a:off x="5606217" y="4970647"/>
            <a:ext cx="68438" cy="77381"/>
          </a:xfrm>
          <a:prstGeom prst="line">
            <a:avLst/>
          </a:prstGeom>
          <a:ln w="12700">
            <a:solidFill>
              <a:srgbClr val="5757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5606217" y="5048028"/>
            <a:ext cx="68437" cy="94069"/>
          </a:xfrm>
          <a:prstGeom prst="line">
            <a:avLst/>
          </a:prstGeom>
          <a:ln w="12700">
            <a:solidFill>
              <a:srgbClr val="5757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120932" y="4682708"/>
            <a:ext cx="180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722307" y="1385049"/>
            <a:ext cx="190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endParaRPr lang="en-GB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9060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E561875-B7E0-4CF3-8B2A-ADC95F3EEAC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3731"/>
          <a:stretch/>
        </p:blipFill>
        <p:spPr>
          <a:xfrm>
            <a:off x="687357" y="1559469"/>
            <a:ext cx="5012429" cy="508337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Find the gradient of the red line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12-Point Star 6"/>
          <p:cNvSpPr/>
          <p:nvPr/>
        </p:nvSpPr>
        <p:spPr>
          <a:xfrm>
            <a:off x="7315200" y="2540279"/>
            <a:ext cx="3630707" cy="3523129"/>
          </a:xfrm>
          <a:prstGeom prst="star12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333565" y="1613647"/>
            <a:ext cx="43030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The gradient is…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H="1" flipV="1">
            <a:off x="5660005" y="5051329"/>
            <a:ext cx="68438" cy="77381"/>
          </a:xfrm>
          <a:prstGeom prst="line">
            <a:avLst/>
          </a:prstGeom>
          <a:ln w="12700">
            <a:solidFill>
              <a:srgbClr val="5757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5660005" y="5128710"/>
            <a:ext cx="68437" cy="94069"/>
          </a:xfrm>
          <a:prstGeom prst="line">
            <a:avLst/>
          </a:prstGeom>
          <a:ln w="12700">
            <a:solidFill>
              <a:srgbClr val="5757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134379" y="4763390"/>
            <a:ext cx="180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762648" y="1438837"/>
            <a:ext cx="190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endParaRPr lang="en-GB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0086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9EA78F33-E906-4888-B8E5-3BB25505931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3370"/>
          <a:stretch/>
        </p:blipFill>
        <p:spPr>
          <a:xfrm>
            <a:off x="768038" y="1478788"/>
            <a:ext cx="5012429" cy="516406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Find the gradient of the red line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12-Point Star 6"/>
          <p:cNvSpPr/>
          <p:nvPr/>
        </p:nvSpPr>
        <p:spPr>
          <a:xfrm>
            <a:off x="7315200" y="2540279"/>
            <a:ext cx="3630707" cy="3523129"/>
          </a:xfrm>
          <a:prstGeom prst="star12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333565" y="1613647"/>
            <a:ext cx="43030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The gradient is…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 flipH="1" flipV="1">
            <a:off x="5740687" y="5010988"/>
            <a:ext cx="68438" cy="77381"/>
          </a:xfrm>
          <a:prstGeom prst="line">
            <a:avLst/>
          </a:prstGeom>
          <a:ln w="12700">
            <a:solidFill>
              <a:srgbClr val="5757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5740687" y="5088369"/>
            <a:ext cx="68437" cy="94069"/>
          </a:xfrm>
          <a:prstGeom prst="line">
            <a:avLst/>
          </a:prstGeom>
          <a:ln w="12700">
            <a:solidFill>
              <a:srgbClr val="5757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215061" y="4723049"/>
            <a:ext cx="180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883671" y="1398496"/>
            <a:ext cx="190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endParaRPr lang="en-GB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59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B072A927-9694-449D-9ED8-65596D94742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0660"/>
          <a:stretch/>
        </p:blipFill>
        <p:spPr>
          <a:xfrm>
            <a:off x="741145" y="1357763"/>
            <a:ext cx="5059700" cy="5298531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Find the gradient of the red line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12-Point Star 7"/>
          <p:cNvSpPr/>
          <p:nvPr/>
        </p:nvSpPr>
        <p:spPr>
          <a:xfrm>
            <a:off x="7315200" y="2540279"/>
            <a:ext cx="3630707" cy="3523129"/>
          </a:xfrm>
          <a:prstGeom prst="star12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−1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333565" y="1613647"/>
            <a:ext cx="43030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The gradient is…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flipH="1" flipV="1">
            <a:off x="5754134" y="4889965"/>
            <a:ext cx="68438" cy="77381"/>
          </a:xfrm>
          <a:prstGeom prst="line">
            <a:avLst/>
          </a:prstGeom>
          <a:ln w="12700">
            <a:solidFill>
              <a:srgbClr val="5757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5754134" y="4967346"/>
            <a:ext cx="68437" cy="94069"/>
          </a:xfrm>
          <a:prstGeom prst="line">
            <a:avLst/>
          </a:prstGeom>
          <a:ln w="12700">
            <a:solidFill>
              <a:srgbClr val="5757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228508" y="4615473"/>
            <a:ext cx="180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870224" y="1290920"/>
            <a:ext cx="190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endParaRPr lang="en-GB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3831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Red Violet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</TotalTime>
  <Words>295</Words>
  <Application>Microsoft Office PowerPoint</Application>
  <PresentationFormat>Widescreen</PresentationFormat>
  <Paragraphs>104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Cambria Math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went wrong?</dc:title>
  <dc:creator>Lois Lindemann</dc:creator>
  <cp:lastModifiedBy>Liz Duncombe</cp:lastModifiedBy>
  <cp:revision>27</cp:revision>
  <cp:lastPrinted>2018-01-14T21:28:16Z</cp:lastPrinted>
  <dcterms:created xsi:type="dcterms:W3CDTF">2018-01-14T21:11:47Z</dcterms:created>
  <dcterms:modified xsi:type="dcterms:W3CDTF">2019-07-18T14:02:42Z</dcterms:modified>
</cp:coreProperties>
</file>