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8" r:id="rId2"/>
    <p:sldId id="316" r:id="rId3"/>
    <p:sldId id="278" r:id="rId4"/>
    <p:sldId id="351" r:id="rId5"/>
    <p:sldId id="339" r:id="rId6"/>
    <p:sldId id="345" r:id="rId7"/>
    <p:sldId id="348" r:id="rId8"/>
    <p:sldId id="346" r:id="rId9"/>
    <p:sldId id="349" r:id="rId10"/>
    <p:sldId id="350" r:id="rId11"/>
    <p:sldId id="352" r:id="rId12"/>
    <p:sldId id="353" r:id="rId1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C9A"/>
    <a:srgbClr val="00CC00"/>
    <a:srgbClr val="904692"/>
    <a:srgbClr val="FF00FF"/>
    <a:srgbClr val="000099"/>
    <a:srgbClr val="99CC00"/>
    <a:srgbClr val="FFC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9" autoAdjust="0"/>
    <p:restoredTop sz="93997" autoAdjust="0"/>
  </p:normalViewPr>
  <p:slideViewPr>
    <p:cSldViewPr snapToGrid="0">
      <p:cViewPr varScale="1">
        <p:scale>
          <a:sx n="82" d="100"/>
          <a:sy n="82" d="100"/>
        </p:scale>
        <p:origin x="102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18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A0210-F665-41B8-A4BB-8502D62CDC9D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FFE48-10A0-4106-AF75-DD4C6E3D3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6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1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Make sure that you are logged in to Resource Plus before you attempt to play this video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02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1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1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Maximums</a:t>
            </a:r>
            <a:r>
              <a:rPr lang="en-GB" baseline="0" dirty="0" smtClean="0"/>
              <a:t> = maxima, Minimums = minima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7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3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4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6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7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0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2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7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08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0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6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0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4.wmf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cambridgeinternational.org/classroom/course/view.php?id=3275#section-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5.wmf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8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906" y="1909481"/>
            <a:ext cx="825649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smtClean="0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n-GB" sz="26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Pack –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Classifying turning points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b="1" dirty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 IGCSE™ </a:t>
            </a:r>
          </a:p>
          <a:p>
            <a:r>
              <a:rPr lang="en-GB" sz="2600" dirty="0" smtClean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</a:t>
            </a:r>
            <a:r>
              <a:rPr lang="en-GB" sz="2600" dirty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0580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906" y="6239435"/>
            <a:ext cx="412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Version 1.0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74" y="3033287"/>
            <a:ext cx="3659262" cy="27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" y="1223163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the graph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coordinate values of the turning points of the graphs? Use this to sketch the graph.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749" y="6134403"/>
            <a:ext cx="2956958" cy="715089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a local minimum at (0,0 )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8796"/>
              </p:ext>
            </p:extLst>
          </p:nvPr>
        </p:nvGraphicFramePr>
        <p:xfrm>
          <a:off x="142502" y="4465122"/>
          <a:ext cx="2933207" cy="161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272">
                  <a:extLst>
                    <a:ext uri="{9D8B030D-6E8A-4147-A177-3AD203B41FA5}">
                      <a16:colId xmlns:a16="http://schemas.microsoft.com/office/drawing/2014/main" val="3482558766"/>
                    </a:ext>
                  </a:extLst>
                </a:gridCol>
                <a:gridCol w="736270">
                  <a:extLst>
                    <a:ext uri="{9D8B030D-6E8A-4147-A177-3AD203B41FA5}">
                      <a16:colId xmlns:a16="http://schemas.microsoft.com/office/drawing/2014/main" val="234191062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2391622663"/>
                    </a:ext>
                  </a:extLst>
                </a:gridCol>
                <a:gridCol w="712519">
                  <a:extLst>
                    <a:ext uri="{9D8B030D-6E8A-4147-A177-3AD203B41FA5}">
                      <a16:colId xmlns:a16="http://schemas.microsoft.com/office/drawing/2014/main" val="3173663373"/>
                    </a:ext>
                  </a:extLst>
                </a:gridCol>
              </a:tblGrid>
              <a:tr h="384933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  -0.1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62255"/>
                  </a:ext>
                </a:extLst>
              </a:tr>
              <a:tr h="5587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-0.63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0.57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70031"/>
                  </a:ext>
                </a:extLst>
              </a:tr>
              <a:tr h="673633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93414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97159"/>
              </p:ext>
            </p:extLst>
          </p:nvPr>
        </p:nvGraphicFramePr>
        <p:xfrm>
          <a:off x="3174999" y="4485161"/>
          <a:ext cx="3356430" cy="158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858">
                  <a:extLst>
                    <a:ext uri="{9D8B030D-6E8A-4147-A177-3AD203B41FA5}">
                      <a16:colId xmlns:a16="http://schemas.microsoft.com/office/drawing/2014/main" val="348255876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34191062"/>
                    </a:ext>
                  </a:extLst>
                </a:gridCol>
                <a:gridCol w="736270">
                  <a:extLst>
                    <a:ext uri="{9D8B030D-6E8A-4147-A177-3AD203B41FA5}">
                      <a16:colId xmlns:a16="http://schemas.microsoft.com/office/drawing/2014/main" val="2391622663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173663373"/>
                    </a:ext>
                  </a:extLst>
                </a:gridCol>
              </a:tblGrid>
              <a:tr h="349546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  1.9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2.1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62255"/>
                  </a:ext>
                </a:extLst>
              </a:tr>
              <a:tr h="5772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0.57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-0.63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70031"/>
                  </a:ext>
                </a:extLst>
              </a:tr>
              <a:tr h="568831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93414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18749" y="2423492"/>
            <a:ext cx="2755077" cy="1940957"/>
            <a:chOff x="35624" y="2423492"/>
            <a:chExt cx="2755077" cy="1940957"/>
          </a:xfrm>
        </p:grpSpPr>
        <p:grpSp>
          <p:nvGrpSpPr>
            <p:cNvPr id="7" name="Group 6"/>
            <p:cNvGrpSpPr/>
            <p:nvPr/>
          </p:nvGrpSpPr>
          <p:grpSpPr>
            <a:xfrm>
              <a:off x="35624" y="2423492"/>
              <a:ext cx="2755077" cy="1940957"/>
              <a:chOff x="35624" y="2423492"/>
              <a:chExt cx="2755077" cy="194095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5624" y="2423492"/>
                <a:ext cx="2755077" cy="1940957"/>
                <a:chOff x="35624" y="3468434"/>
                <a:chExt cx="2755077" cy="1940957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35624" y="3468434"/>
                  <a:ext cx="2755077" cy="1940957"/>
                </a:xfrm>
                <a:prstGeom prst="roundRect">
                  <a:avLst/>
                </a:prstGeom>
                <a:solidFill>
                  <a:srgbClr val="F9BC9A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GB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    </a:t>
                  </a:r>
                </a:p>
              </p:txBody>
            </p:sp>
            <p:graphicFrame>
              <p:nvGraphicFramePr>
                <p:cNvPr id="10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75146670"/>
                    </p:ext>
                  </p:extLst>
                </p:nvPr>
              </p:nvGraphicFramePr>
              <p:xfrm>
                <a:off x="66675" y="3594467"/>
                <a:ext cx="1614488" cy="6683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308" name="Equation" r:id="rId3" imgW="952200" imgH="393480" progId="Equation.DSMT4">
                        <p:embed/>
                      </p:oleObj>
                    </mc:Choice>
                    <mc:Fallback>
                      <p:oleObj name="Equation" r:id="rId3" imgW="952200" imgH="393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6675" y="3594467"/>
                              <a:ext cx="1614488" cy="6683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90306563"/>
                  </p:ext>
                </p:extLst>
              </p:nvPr>
            </p:nvGraphicFramePr>
            <p:xfrm>
              <a:off x="647700" y="3136900"/>
              <a:ext cx="1441450" cy="344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09" name="Equation" r:id="rId5" imgW="850680" imgH="203040" progId="Equation.DSMT4">
                      <p:embed/>
                    </p:oleObj>
                  </mc:Choice>
                  <mc:Fallback>
                    <p:oleObj name="Equation" r:id="rId5" imgW="850680" imgH="203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47700" y="3136900"/>
                            <a:ext cx="1441450" cy="3444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1260818"/>
                  </p:ext>
                </p:extLst>
              </p:nvPr>
            </p:nvGraphicFramePr>
            <p:xfrm>
              <a:off x="874713" y="3517900"/>
              <a:ext cx="1485900" cy="344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10" name="Equation" r:id="rId7" imgW="876240" imgH="203040" progId="Equation.DSMT4">
                      <p:embed/>
                    </p:oleObj>
                  </mc:Choice>
                  <mc:Fallback>
                    <p:oleObj name="Equation" r:id="rId7" imgW="87624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4713" y="3517900"/>
                            <a:ext cx="1485900" cy="344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" name="Rectangle 1"/>
            <p:cNvSpPr/>
            <p:nvPr/>
          </p:nvSpPr>
          <p:spPr>
            <a:xfrm>
              <a:off x="1106872" y="3900115"/>
              <a:ext cx="16033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cap="small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= 0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or </a:t>
              </a:r>
              <a:r>
                <a:rPr lang="en-GB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2 </a:t>
              </a:r>
              <a:endParaRPr lang="en-GB" dirty="0"/>
            </a:p>
          </p:txBody>
        </p:sp>
      </p:grpSp>
      <p:pic>
        <p:nvPicPr>
          <p:cNvPr id="25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3" t="35437" r="29231" b="22610"/>
          <a:stretch>
            <a:fillRect/>
          </a:stretch>
        </p:blipFill>
        <p:spPr bwMode="auto">
          <a:xfrm>
            <a:off x="7445784" y="2754733"/>
            <a:ext cx="4219517" cy="292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02531" y="4929764"/>
            <a:ext cx="5793081" cy="1043214"/>
            <a:chOff x="294985" y="4944176"/>
            <a:chExt cx="5793081" cy="1043214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082935" y="5568290"/>
              <a:ext cx="288925" cy="419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789377" y="5972978"/>
              <a:ext cx="309563" cy="47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565733" y="5558641"/>
              <a:ext cx="288925" cy="419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122408" y="5568290"/>
              <a:ext cx="288925" cy="419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930815" y="5552291"/>
              <a:ext cx="309563" cy="6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799141" y="5558641"/>
              <a:ext cx="288925" cy="419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3687175"/>
                </p:ext>
              </p:extLst>
            </p:nvPr>
          </p:nvGraphicFramePr>
          <p:xfrm>
            <a:off x="294985" y="4944176"/>
            <a:ext cx="286905" cy="4681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1" name="Equation" r:id="rId10" imgW="241200" imgH="393480" progId="Equation.DSMT4">
                    <p:embed/>
                  </p:oleObj>
                </mc:Choice>
                <mc:Fallback>
                  <p:oleObj name="Equation" r:id="rId10" imgW="2412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4985" y="4944176"/>
                          <a:ext cx="286905" cy="4681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4719940"/>
                </p:ext>
              </p:extLst>
            </p:nvPr>
          </p:nvGraphicFramePr>
          <p:xfrm>
            <a:off x="3358388" y="4965246"/>
            <a:ext cx="287338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2" name="Equation" r:id="rId12" imgW="241200" imgH="393480" progId="Equation.DSMT4">
                    <p:embed/>
                  </p:oleObj>
                </mc:Choice>
                <mc:Fallback>
                  <p:oleObj name="Equation" r:id="rId12" imgW="24120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8388" y="4965246"/>
                          <a:ext cx="287338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3228107" y="6135997"/>
            <a:ext cx="2956958" cy="715089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a local maximum at (2,4 )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and classifying turning points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" y="1223163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it possible for the gradient of a curve to be zero at a point and for the point not to be a turning point?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388" y="2264563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Find and classify the ‘turning point’ on the curve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8749" y="2936630"/>
            <a:ext cx="3200184" cy="3168000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6687" y="2979308"/>
                <a:ext cx="1003736" cy="623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GB" b="0" i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GB" b="0" i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den>
                      </m:f>
                      <m:r>
                        <m:rPr>
                          <m:nor/>
                        </m:rPr>
                        <a:rPr lang="en-GB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b="0" i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b="0" i="0" baseline="3000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87" y="2979308"/>
                <a:ext cx="1003736" cy="6231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9875" y="3479235"/>
                <a:ext cx="913968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i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m:rPr>
                            <m:nor/>
                          </m:rPr>
                          <a:rPr lang="en-GB" i="0" baseline="30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75" y="3479235"/>
                <a:ext cx="913968" cy="372538"/>
              </a:xfrm>
              <a:prstGeom prst="rect">
                <a:avLst/>
              </a:prstGeom>
              <a:blipFill>
                <a:blip r:embed="rId3"/>
                <a:stretch>
                  <a:fillRect t="-8197" r="-5333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989875" y="3903575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= 0  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6472327"/>
                  </p:ext>
                </p:extLst>
              </p:nvPr>
            </p:nvGraphicFramePr>
            <p:xfrm>
              <a:off x="232941" y="4348711"/>
              <a:ext cx="2971800" cy="135883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53532">
                      <a:extLst>
                        <a:ext uri="{9D8B030D-6E8A-4147-A177-3AD203B41FA5}">
                          <a16:colId xmlns:a16="http://schemas.microsoft.com/office/drawing/2014/main" val="327974234"/>
                        </a:ext>
                      </a:extLst>
                    </a:gridCol>
                    <a:gridCol w="711200">
                      <a:extLst>
                        <a:ext uri="{9D8B030D-6E8A-4147-A177-3AD203B41FA5}">
                          <a16:colId xmlns:a16="http://schemas.microsoft.com/office/drawing/2014/main" val="1798015706"/>
                        </a:ext>
                      </a:extLst>
                    </a:gridCol>
                    <a:gridCol w="719667">
                      <a:extLst>
                        <a:ext uri="{9D8B030D-6E8A-4147-A177-3AD203B41FA5}">
                          <a16:colId xmlns:a16="http://schemas.microsoft.com/office/drawing/2014/main" val="266431409"/>
                        </a:ext>
                      </a:extLst>
                    </a:gridCol>
                    <a:gridCol w="787401">
                      <a:extLst>
                        <a:ext uri="{9D8B030D-6E8A-4147-A177-3AD203B41FA5}">
                          <a16:colId xmlns:a16="http://schemas.microsoft.com/office/drawing/2014/main" val="28656838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en-GB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-0.1</a:t>
                          </a:r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121968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GB" b="0" i="1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dy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GB" b="0" i="1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dx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0.03</a:t>
                          </a:r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0.03</a:t>
                          </a:r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676850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34312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6472327"/>
                  </p:ext>
                </p:extLst>
              </p:nvPr>
            </p:nvGraphicFramePr>
            <p:xfrm>
              <a:off x="232941" y="4348711"/>
              <a:ext cx="2971800" cy="1358837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535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7974234"/>
                        </a:ext>
                      </a:extLst>
                    </a:gridCol>
                    <a:gridCol w="7112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98015706"/>
                        </a:ext>
                      </a:extLst>
                    </a:gridCol>
                    <a:gridCol w="71966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66431409"/>
                        </a:ext>
                      </a:extLst>
                    </a:gridCol>
                    <a:gridCol w="78740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8656838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</a:t>
                          </a:r>
                          <a:endParaRPr lang="en-GB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-0.1</a:t>
                          </a:r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12196810"/>
                      </a:ext>
                    </a:extLst>
                  </a:tr>
                  <a:tr h="6171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t="-64356" r="-293548" b="-613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0.03</a:t>
                          </a:r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0.03</a:t>
                          </a:r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0676850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5343126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Straight Connector 18"/>
          <p:cNvCxnSpPr/>
          <p:nvPr/>
        </p:nvCxnSpPr>
        <p:spPr>
          <a:xfrm flipV="1">
            <a:off x="1210733" y="5401733"/>
            <a:ext cx="295172" cy="2455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871133" y="5524500"/>
            <a:ext cx="406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643806" y="5384800"/>
            <a:ext cx="295172" cy="2455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75867" y="4254872"/>
            <a:ext cx="5213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Arial" panose="020B0604020202020204" pitchFamily="34" charset="0"/>
              </a:rPr>
              <a:t>We call this a point of inflection </a:t>
            </a:r>
          </a:p>
        </p:txBody>
      </p:sp>
    </p:spTree>
    <p:extLst>
      <p:ext uri="{BB962C8B-B14F-4D97-AF65-F5344CB8AC3E}">
        <p14:creationId xmlns:p14="http://schemas.microsoft.com/office/powerpoint/2010/main" val="3906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" grpId="0"/>
      <p:bldP spid="5" grpId="0"/>
      <p:bldP spid="44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Finding and classifying turning points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" y="1223163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points where the gradient of the curve equals zero are called ‘stationary points’.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points can be classified as: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6271" y="2672482"/>
            <a:ext cx="4055529" cy="3564250"/>
            <a:chOff x="186271" y="2672482"/>
            <a:chExt cx="4055529" cy="3564250"/>
          </a:xfrm>
        </p:grpSpPr>
        <p:sp>
          <p:nvSpPr>
            <p:cNvPr id="28" name="TextBox 27"/>
            <p:cNvSpPr txBox="1"/>
            <p:nvPr/>
          </p:nvSpPr>
          <p:spPr>
            <a:xfrm>
              <a:off x="186271" y="5405735"/>
              <a:ext cx="40555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‘local maximums’  </a:t>
              </a: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- also called a ‘turning point’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16" t="22639" r="15878" b="26962"/>
            <a:stretch>
              <a:fillRect/>
            </a:stretch>
          </p:blipFill>
          <p:spPr bwMode="auto">
            <a:xfrm>
              <a:off x="753799" y="2672482"/>
              <a:ext cx="2277268" cy="226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72004" y="2618402"/>
            <a:ext cx="4055529" cy="3622332"/>
            <a:chOff x="4572004" y="2618402"/>
            <a:chExt cx="4055529" cy="3622332"/>
          </a:xfrm>
        </p:grpSpPr>
        <p:sp>
          <p:nvSpPr>
            <p:cNvPr id="16" name="TextBox 15"/>
            <p:cNvSpPr txBox="1"/>
            <p:nvPr/>
          </p:nvSpPr>
          <p:spPr>
            <a:xfrm>
              <a:off x="4572004" y="5409737"/>
              <a:ext cx="40555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‘local minimums’   </a:t>
              </a: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- also called a ‘turning point’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44" t="32484" r="19302" b="23717"/>
            <a:stretch>
              <a:fillRect/>
            </a:stretch>
          </p:blipFill>
          <p:spPr bwMode="auto">
            <a:xfrm>
              <a:off x="4948899" y="2618402"/>
              <a:ext cx="2294202" cy="221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903133" y="2345267"/>
            <a:ext cx="4161871" cy="3522133"/>
            <a:chOff x="7903133" y="2345267"/>
            <a:chExt cx="4161871" cy="3522133"/>
          </a:xfrm>
        </p:grpSpPr>
        <p:sp>
          <p:nvSpPr>
            <p:cNvPr id="20" name="TextBox 19"/>
            <p:cNvSpPr txBox="1"/>
            <p:nvPr/>
          </p:nvSpPr>
          <p:spPr>
            <a:xfrm>
              <a:off x="8804954" y="5405735"/>
              <a:ext cx="308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‘points of inflection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70" t="33067" r="24181" b="21600"/>
            <a:stretch>
              <a:fillRect/>
            </a:stretch>
          </p:blipFill>
          <p:spPr bwMode="auto">
            <a:xfrm>
              <a:off x="7903133" y="2345267"/>
              <a:ext cx="2023897" cy="2048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11" t="36423" r="25145" b="23683"/>
            <a:stretch>
              <a:fillRect/>
            </a:stretch>
          </p:blipFill>
          <p:spPr bwMode="auto">
            <a:xfrm>
              <a:off x="9942888" y="3125827"/>
              <a:ext cx="2122116" cy="2046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63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245405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what turning or stationary points are.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differentiation to find and classify turning points.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</a:p>
        </p:txBody>
      </p:sp>
    </p:spTree>
    <p:extLst>
      <p:ext uri="{BB962C8B-B14F-4D97-AF65-F5344CB8AC3E}">
        <p14:creationId xmlns:p14="http://schemas.microsoft.com/office/powerpoint/2010/main" val="19927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43196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" y="118439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graph below. It is the graph of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301816" y="2604510"/>
            <a:ext cx="3595687" cy="4084637"/>
            <a:chOff x="5549029" y="1772816"/>
            <a:chExt cx="3594971" cy="4084650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82" t="15955" r="29388" b="28207"/>
            <a:stretch>
              <a:fillRect/>
            </a:stretch>
          </p:blipFill>
          <p:spPr bwMode="auto">
            <a:xfrm>
              <a:off x="5549029" y="1772816"/>
              <a:ext cx="3594971" cy="408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6156176" y="5113330"/>
              <a:ext cx="507507" cy="345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Arial" charset="0"/>
                </a:rPr>
                <a:t>P</a:t>
              </a:r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8100392" y="5113330"/>
              <a:ext cx="507506" cy="345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latin typeface="Arial" charset="0"/>
                </a:rPr>
                <a:t>Q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810" y="3452573"/>
            <a:ext cx="775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 Use differentiation to find the gradient for this graph.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61945" y="6290959"/>
            <a:ext cx="73533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(0,0)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07490" y="6299332"/>
            <a:ext cx="73533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(6,0)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10" y="1695812"/>
            <a:ext cx="7627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Write down the coordinates of P and Q (where the graph crosses the axes).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981" y="2546207"/>
            <a:ext cx="1395318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0 = 6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980" y="3008920"/>
            <a:ext cx="1561573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0 = 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(6 – 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1931" y="3008919"/>
            <a:ext cx="1871305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0 or 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6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5981" y="3938106"/>
            <a:ext cx="2475972" cy="610143"/>
            <a:chOff x="385981" y="4793106"/>
            <a:chExt cx="2751602" cy="715090"/>
          </a:xfrm>
        </p:grpSpPr>
        <p:sp>
          <p:nvSpPr>
            <p:cNvPr id="17" name="TextBox 16"/>
            <p:cNvSpPr txBox="1"/>
            <p:nvPr/>
          </p:nvSpPr>
          <p:spPr>
            <a:xfrm>
              <a:off x="385981" y="4793107"/>
              <a:ext cx="2751602" cy="715089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4374404"/>
                </p:ext>
              </p:extLst>
            </p:nvPr>
          </p:nvGraphicFramePr>
          <p:xfrm>
            <a:off x="496124" y="4793106"/>
            <a:ext cx="1285175" cy="622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7" name="Equation" r:id="rId5" imgW="812520" imgH="393480" progId="Equation.DSMT4">
                    <p:embed/>
                  </p:oleObj>
                </mc:Choice>
                <mc:Fallback>
                  <p:oleObj name="Equation" r:id="rId5" imgW="8125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96124" y="4793106"/>
                          <a:ext cx="1285175" cy="6225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Box 21"/>
          <p:cNvSpPr txBox="1"/>
          <p:nvPr/>
        </p:nvSpPr>
        <p:spPr>
          <a:xfrm>
            <a:off x="-3" y="4658474"/>
            <a:ext cx="775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Find the gradient of the curve when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5.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5498" y="5088187"/>
            <a:ext cx="2551458" cy="623845"/>
            <a:chOff x="405498" y="5551312"/>
            <a:chExt cx="2751602" cy="717200"/>
          </a:xfrm>
        </p:grpSpPr>
        <p:sp>
          <p:nvSpPr>
            <p:cNvPr id="24" name="TextBox 23"/>
            <p:cNvSpPr txBox="1"/>
            <p:nvPr/>
          </p:nvSpPr>
          <p:spPr>
            <a:xfrm>
              <a:off x="405498" y="5553423"/>
              <a:ext cx="2751602" cy="715089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When x = 5</a:t>
              </a: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667104"/>
                </p:ext>
              </p:extLst>
            </p:nvPr>
          </p:nvGraphicFramePr>
          <p:xfrm>
            <a:off x="2011926" y="5551312"/>
            <a:ext cx="822590" cy="566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8" name="Equation" r:id="rId7" imgW="571320" imgH="393480" progId="Equation.DSMT4">
                    <p:embed/>
                  </p:oleObj>
                </mc:Choice>
                <mc:Fallback>
                  <p:oleObj name="Equation" r:id="rId7" imgW="5713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11926" y="5551312"/>
                          <a:ext cx="822590" cy="5666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17810" y="5744504"/>
            <a:ext cx="775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Find the gradient of the curve when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3.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5980" y="6147688"/>
            <a:ext cx="2551458" cy="716959"/>
            <a:chOff x="405498" y="5551273"/>
            <a:chExt cx="2751602" cy="824248"/>
          </a:xfrm>
        </p:grpSpPr>
        <p:sp>
          <p:nvSpPr>
            <p:cNvPr id="28" name="TextBox 27"/>
            <p:cNvSpPr txBox="1"/>
            <p:nvPr/>
          </p:nvSpPr>
          <p:spPr>
            <a:xfrm>
              <a:off x="405498" y="5553423"/>
              <a:ext cx="2751602" cy="822098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When x = 3</a:t>
              </a: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527039"/>
                </p:ext>
              </p:extLst>
            </p:nvPr>
          </p:nvGraphicFramePr>
          <p:xfrm>
            <a:off x="2074491" y="5551273"/>
            <a:ext cx="695083" cy="567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9" name="Equation" r:id="rId9" imgW="482400" imgH="393480" progId="Equation.DSMT4">
                    <p:embed/>
                  </p:oleObj>
                </mc:Choice>
                <mc:Fallback>
                  <p:oleObj name="Equation" r:id="rId9" imgW="4824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74491" y="5551273"/>
                          <a:ext cx="695083" cy="5675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717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Video: Introduction to Calculus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486" y="1219828"/>
            <a:ext cx="10017028" cy="5630008"/>
          </a:xfrm>
          <a:prstGeom prst="rect">
            <a:avLst/>
          </a:prstGeom>
        </p:spPr>
      </p:pic>
      <p:sp>
        <p:nvSpPr>
          <p:cNvPr id="3" name="Action Button: Forward or Next 2">
            <a:hlinkClick r:id="rId3" highlightClick="1"/>
          </p:cNvPr>
          <p:cNvSpPr/>
          <p:nvPr/>
        </p:nvSpPr>
        <p:spPr>
          <a:xfrm>
            <a:off x="5556000" y="3494832"/>
            <a:ext cx="1080000" cy="10800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Vertex of a parabola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615" y="1291236"/>
            <a:ext cx="11863837" cy="1689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vertex of a parabola is an example of a turning point. There are two types of turning points that you might see on a graph, in both cases the gradient of the graph at the turning point is equal to zero, meaning that we can use differentiation to locate them.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0567" y="3191492"/>
            <a:ext cx="7721523" cy="643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Places where the graph has a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‘local maximum’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4" t="32484" r="19302" b="23717"/>
          <a:stretch>
            <a:fillRect/>
          </a:stretch>
        </p:blipFill>
        <p:spPr bwMode="auto">
          <a:xfrm>
            <a:off x="9559098" y="2464341"/>
            <a:ext cx="2128838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6" t="22639" r="15878" b="26962"/>
          <a:stretch>
            <a:fillRect/>
          </a:stretch>
        </p:blipFill>
        <p:spPr bwMode="auto">
          <a:xfrm>
            <a:off x="9606598" y="4677725"/>
            <a:ext cx="2128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54841" y="5416551"/>
            <a:ext cx="7721523" cy="643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Places where the graph has a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‘local minimum’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43196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" y="118439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the equation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8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+ 7. What does the graph of this equation look like?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Sketch it!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7" t="21655" r="13664" b="13841"/>
          <a:stretch>
            <a:fillRect/>
          </a:stretch>
        </p:blipFill>
        <p:spPr bwMode="auto">
          <a:xfrm>
            <a:off x="7291449" y="2015388"/>
            <a:ext cx="4840195" cy="39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625" y="2015388"/>
            <a:ext cx="2244436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7) (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1)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25" y="2471513"/>
            <a:ext cx="2244436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4)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9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49" y="2894323"/>
            <a:ext cx="661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gradient of the graph when x = 4?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624" y="3349685"/>
            <a:ext cx="4227617" cy="1634490"/>
            <a:chOff x="35624" y="3349685"/>
            <a:chExt cx="4227617" cy="1634490"/>
          </a:xfrm>
        </p:grpSpPr>
        <p:sp>
          <p:nvSpPr>
            <p:cNvPr id="13" name="TextBox 12"/>
            <p:cNvSpPr txBox="1"/>
            <p:nvPr/>
          </p:nvSpPr>
          <p:spPr>
            <a:xfrm>
              <a:off x="35624" y="3349685"/>
              <a:ext cx="4227617" cy="1634490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5845850"/>
                </p:ext>
              </p:extLst>
            </p:nvPr>
          </p:nvGraphicFramePr>
          <p:xfrm>
            <a:off x="161925" y="3404038"/>
            <a:ext cx="2149475" cy="1379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1" name="Equation" r:id="rId5" imgW="1269720" imgH="812520" progId="Equation.DSMT4">
                    <p:embed/>
                  </p:oleObj>
                </mc:Choice>
                <mc:Fallback>
                  <p:oleObj name="Equation" r:id="rId5" imgW="1269720" imgH="81252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25" y="3404038"/>
                          <a:ext cx="2149475" cy="1379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Box 21"/>
          <p:cNvSpPr txBox="1"/>
          <p:nvPr/>
        </p:nvSpPr>
        <p:spPr>
          <a:xfrm>
            <a:off x="-3" y="4997618"/>
            <a:ext cx="661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significance does this have to the graph?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750" y="5457092"/>
            <a:ext cx="3586349" cy="13280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Graph crosses:</a:t>
            </a: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axis at 7</a:t>
            </a:r>
          </a:p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axis at 1 and 7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Turning point at (4,-9)</a:t>
            </a:r>
          </a:p>
        </p:txBody>
      </p:sp>
    </p:spTree>
    <p:extLst>
      <p:ext uri="{BB962C8B-B14F-4D97-AF65-F5344CB8AC3E}">
        <p14:creationId xmlns:p14="http://schemas.microsoft.com/office/powerpoint/2010/main" val="56181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43196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" y="118439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the equation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10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 – 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What does the graph of this equation look like?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Sketch it!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25" y="2015388"/>
            <a:ext cx="3990110" cy="715089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Doesn’t really factorise </a:t>
            </a:r>
          </a:p>
          <a:p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- (x – 2)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+ 14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50" y="3006769"/>
            <a:ext cx="661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is the ‘vertex’ of the graph?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624" y="3468434"/>
            <a:ext cx="2386941" cy="2531566"/>
            <a:chOff x="35624" y="3468434"/>
            <a:chExt cx="2386941" cy="2531566"/>
          </a:xfrm>
        </p:grpSpPr>
        <p:sp>
          <p:nvSpPr>
            <p:cNvPr id="13" name="TextBox 12"/>
            <p:cNvSpPr txBox="1"/>
            <p:nvPr/>
          </p:nvSpPr>
          <p:spPr>
            <a:xfrm>
              <a:off x="35624" y="3468434"/>
              <a:ext cx="2386941" cy="2531566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6234687"/>
                </p:ext>
              </p:extLst>
            </p:nvPr>
          </p:nvGraphicFramePr>
          <p:xfrm>
            <a:off x="217856" y="3616760"/>
            <a:ext cx="2022475" cy="2241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4" name="Equation" r:id="rId4" imgW="1193760" imgH="1320480" progId="Equation.DSMT4">
                    <p:embed/>
                  </p:oleObj>
                </mc:Choice>
                <mc:Fallback>
                  <p:oleObj name="Equation" r:id="rId4" imgW="1193760" imgH="1320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7856" y="3616760"/>
                          <a:ext cx="2022475" cy="2241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47500" y="6249268"/>
            <a:ext cx="4322619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vertex of the graph is at (2,14).</a:t>
            </a: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3" t="22639" r="18207" b="17322"/>
          <a:stretch>
            <a:fillRect/>
          </a:stretch>
        </p:blipFill>
        <p:spPr bwMode="auto">
          <a:xfrm>
            <a:off x="6625970" y="2730477"/>
            <a:ext cx="5450840" cy="401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61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" y="1223163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the graph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2x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4x + 3.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Find and classify the types of turning points, hence sketch the graph.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624" y="2423492"/>
            <a:ext cx="2386941" cy="1634490"/>
            <a:chOff x="35624" y="2423492"/>
            <a:chExt cx="2386941" cy="1634490"/>
          </a:xfrm>
        </p:grpSpPr>
        <p:grpSp>
          <p:nvGrpSpPr>
            <p:cNvPr id="8" name="Group 7"/>
            <p:cNvGrpSpPr/>
            <p:nvPr/>
          </p:nvGrpSpPr>
          <p:grpSpPr>
            <a:xfrm>
              <a:off x="35624" y="2423492"/>
              <a:ext cx="2386941" cy="1634490"/>
              <a:chOff x="35624" y="3468434"/>
              <a:chExt cx="2386941" cy="163449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5624" y="3468434"/>
                <a:ext cx="2386941" cy="1634490"/>
              </a:xfrm>
              <a:prstGeom prst="roundRect">
                <a:avLst/>
              </a:prstGeom>
              <a:solidFill>
                <a:srgbClr val="F9BC9A"/>
              </a:solidFill>
            </p:spPr>
            <p:txBody>
              <a:bodyPr wrap="square" rtlCol="0">
                <a:spAutoFit/>
              </a:bodyPr>
              <a:lstStyle/>
              <a:p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2704045"/>
                  </p:ext>
                </p:extLst>
              </p:nvPr>
            </p:nvGraphicFramePr>
            <p:xfrm>
              <a:off x="195366" y="3594983"/>
              <a:ext cx="1377950" cy="668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4" name="Equation" r:id="rId3" imgW="812520" imgH="393480" progId="Equation.DSMT4">
                      <p:embed/>
                    </p:oleObj>
                  </mc:Choice>
                  <mc:Fallback>
                    <p:oleObj name="Equation" r:id="rId3" imgW="812520" imgH="393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95366" y="3594983"/>
                            <a:ext cx="1377950" cy="6683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2983093"/>
                </p:ext>
              </p:extLst>
            </p:nvPr>
          </p:nvGraphicFramePr>
          <p:xfrm>
            <a:off x="776349" y="3158033"/>
            <a:ext cx="118427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" name="Equation" r:id="rId5" imgW="698400" imgH="177480" progId="Equation.DSMT4">
                    <p:embed/>
                  </p:oleObj>
                </mc:Choice>
                <mc:Fallback>
                  <p:oleObj name="Equation" r:id="rId5" imgW="6984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76349" y="3158033"/>
                          <a:ext cx="1184275" cy="301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5073690"/>
                </p:ext>
              </p:extLst>
            </p:nvPr>
          </p:nvGraphicFramePr>
          <p:xfrm>
            <a:off x="1313832" y="3549575"/>
            <a:ext cx="60325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" name="Equation" r:id="rId7" imgW="355320" imgH="164880" progId="Equation.DSMT4">
                    <p:embed/>
                  </p:oleObj>
                </mc:Choice>
                <mc:Fallback>
                  <p:oleObj name="Equation" r:id="rId7" imgW="355320" imgH="1648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3832" y="3549575"/>
                          <a:ext cx="60325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909793"/>
              </p:ext>
            </p:extLst>
          </p:nvPr>
        </p:nvGraphicFramePr>
        <p:xfrm>
          <a:off x="35624" y="4215619"/>
          <a:ext cx="3816424" cy="1623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106">
                  <a:extLst>
                    <a:ext uri="{9D8B030D-6E8A-4147-A177-3AD203B41FA5}">
                      <a16:colId xmlns:a16="http://schemas.microsoft.com/office/drawing/2014/main" val="3482558766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234191062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2391622663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3173663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  0.9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62255"/>
                  </a:ext>
                </a:extLst>
              </a:tr>
              <a:tr h="612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-0.4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7003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93414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101725" y="5297921"/>
            <a:ext cx="2449513" cy="419460"/>
            <a:chOff x="1101725" y="5297921"/>
            <a:chExt cx="2449513" cy="41946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101725" y="5297921"/>
              <a:ext cx="288925" cy="419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246918" y="5709373"/>
              <a:ext cx="309563" cy="6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263900" y="5299868"/>
              <a:ext cx="287338" cy="4175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7" t="22639" r="31375" b="29929"/>
          <a:stretch>
            <a:fillRect/>
          </a:stretch>
        </p:blipFill>
        <p:spPr bwMode="auto">
          <a:xfrm>
            <a:off x="7519039" y="2672278"/>
            <a:ext cx="3743325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5624" y="6025677"/>
            <a:ext cx="3610102" cy="408623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a local minimum at (1,1).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708993"/>
              </p:ext>
            </p:extLst>
          </p:nvPr>
        </p:nvGraphicFramePr>
        <p:xfrm>
          <a:off x="367538" y="4658096"/>
          <a:ext cx="2873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Equation" r:id="rId10" imgW="241200" imgH="393480" progId="Equation.DSMT4">
                  <p:embed/>
                </p:oleObj>
              </mc:Choice>
              <mc:Fallback>
                <p:oleObj name="Equation" r:id="rId10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38" y="4658096"/>
                        <a:ext cx="28733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5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88" y="-43197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" y="1223163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the graph y = 2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24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Find and classify the types of turning points, hence sketch the graph.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624" y="2423492"/>
            <a:ext cx="2755077" cy="1940957"/>
            <a:chOff x="35624" y="2423492"/>
            <a:chExt cx="2755077" cy="1940957"/>
          </a:xfrm>
        </p:grpSpPr>
        <p:grpSp>
          <p:nvGrpSpPr>
            <p:cNvPr id="8" name="Group 7"/>
            <p:cNvGrpSpPr/>
            <p:nvPr/>
          </p:nvGrpSpPr>
          <p:grpSpPr>
            <a:xfrm>
              <a:off x="35624" y="2423492"/>
              <a:ext cx="2755077" cy="1940957"/>
              <a:chOff x="35624" y="3468434"/>
              <a:chExt cx="2755077" cy="194095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5624" y="3468434"/>
                <a:ext cx="2755077" cy="1940957"/>
              </a:xfrm>
              <a:prstGeom prst="roundRect">
                <a:avLst/>
              </a:prstGeom>
              <a:solidFill>
                <a:srgbClr val="F9BC9A"/>
              </a:solidFill>
            </p:spPr>
            <p:txBody>
              <a:bodyPr wrap="square" rtlCol="0">
                <a:spAutoFit/>
              </a:bodyPr>
              <a:lstStyle/>
              <a:p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en-GB" i="1" cap="small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 or – 2 </a:t>
                </a:r>
              </a:p>
            </p:txBody>
          </p:sp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4106276"/>
                  </p:ext>
                </p:extLst>
              </p:nvPr>
            </p:nvGraphicFramePr>
            <p:xfrm>
              <a:off x="54800" y="3594467"/>
              <a:ext cx="1636713" cy="668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82" name="Equation" r:id="rId3" imgW="965160" imgH="393480" progId="Equation.DSMT4">
                      <p:embed/>
                    </p:oleObj>
                  </mc:Choice>
                  <mc:Fallback>
                    <p:oleObj name="Equation" r:id="rId3" imgW="965160" imgH="393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4800" y="3594467"/>
                            <a:ext cx="1636713" cy="6683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834409"/>
                </p:ext>
              </p:extLst>
            </p:nvPr>
          </p:nvGraphicFramePr>
          <p:xfrm>
            <a:off x="647700" y="3136900"/>
            <a:ext cx="1441450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3" name="Equation" r:id="rId5" imgW="850680" imgH="203040" progId="Equation.DSMT4">
                    <p:embed/>
                  </p:oleObj>
                </mc:Choice>
                <mc:Fallback>
                  <p:oleObj name="Equation" r:id="rId5" imgW="850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47700" y="3136900"/>
                          <a:ext cx="1441450" cy="344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5752117"/>
                </p:ext>
              </p:extLst>
            </p:nvPr>
          </p:nvGraphicFramePr>
          <p:xfrm>
            <a:off x="1239838" y="3529013"/>
            <a:ext cx="754062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4" name="Equation" r:id="rId7" imgW="444240" imgH="190440" progId="Equation.DSMT4">
                    <p:embed/>
                  </p:oleObj>
                </mc:Choice>
                <mc:Fallback>
                  <p:oleObj name="Equation" r:id="rId7" imgW="44424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9838" y="3529013"/>
                          <a:ext cx="754062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118749" y="6132552"/>
            <a:ext cx="2909457" cy="715089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a local maximum at (-2,32 )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81221"/>
              </p:ext>
            </p:extLst>
          </p:nvPr>
        </p:nvGraphicFramePr>
        <p:xfrm>
          <a:off x="142502" y="4453247"/>
          <a:ext cx="2933207" cy="1638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272">
                  <a:extLst>
                    <a:ext uri="{9D8B030D-6E8A-4147-A177-3AD203B41FA5}">
                      <a16:colId xmlns:a16="http://schemas.microsoft.com/office/drawing/2014/main" val="3482558766"/>
                    </a:ext>
                  </a:extLst>
                </a:gridCol>
                <a:gridCol w="736270">
                  <a:extLst>
                    <a:ext uri="{9D8B030D-6E8A-4147-A177-3AD203B41FA5}">
                      <a16:colId xmlns:a16="http://schemas.microsoft.com/office/drawing/2014/main" val="234191062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2391622663"/>
                    </a:ext>
                  </a:extLst>
                </a:gridCol>
                <a:gridCol w="712519">
                  <a:extLst>
                    <a:ext uri="{9D8B030D-6E8A-4147-A177-3AD203B41FA5}">
                      <a16:colId xmlns:a16="http://schemas.microsoft.com/office/drawing/2014/main" val="3173663373"/>
                    </a:ext>
                  </a:extLst>
                </a:gridCol>
              </a:tblGrid>
              <a:tr h="458193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  -2.1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-1.9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62255"/>
                  </a:ext>
                </a:extLst>
              </a:tr>
              <a:tr h="530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2.46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-2.34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70031"/>
                  </a:ext>
                </a:extLst>
              </a:tr>
              <a:tr h="649656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93414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66691"/>
              </p:ext>
            </p:extLst>
          </p:nvPr>
        </p:nvGraphicFramePr>
        <p:xfrm>
          <a:off x="3269999" y="4453248"/>
          <a:ext cx="3142674" cy="165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858">
                  <a:extLst>
                    <a:ext uri="{9D8B030D-6E8A-4147-A177-3AD203B41FA5}">
                      <a16:colId xmlns:a16="http://schemas.microsoft.com/office/drawing/2014/main" val="348255876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34191062"/>
                    </a:ext>
                  </a:extLst>
                </a:gridCol>
                <a:gridCol w="736270">
                  <a:extLst>
                    <a:ext uri="{9D8B030D-6E8A-4147-A177-3AD203B41FA5}">
                      <a16:colId xmlns:a16="http://schemas.microsoft.com/office/drawing/2014/main" val="2391622663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173663373"/>
                    </a:ext>
                  </a:extLst>
                </a:gridCol>
              </a:tblGrid>
              <a:tr h="433297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  1.9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2.1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62255"/>
                  </a:ext>
                </a:extLst>
              </a:tr>
              <a:tr h="5772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-2.34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2.46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70031"/>
                  </a:ext>
                </a:extLst>
              </a:tr>
              <a:tr h="484278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93414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548747" y="6131040"/>
            <a:ext cx="2816432" cy="715089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a local minimum at (2,-32 )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5275" y="4943475"/>
            <a:ext cx="5792791" cy="1028680"/>
            <a:chOff x="295275" y="4943475"/>
            <a:chExt cx="5792791" cy="1028680"/>
          </a:xfrm>
        </p:grpSpPr>
        <p:grpSp>
          <p:nvGrpSpPr>
            <p:cNvPr id="5" name="Group 4"/>
            <p:cNvGrpSpPr/>
            <p:nvPr/>
          </p:nvGrpSpPr>
          <p:grpSpPr>
            <a:xfrm>
              <a:off x="1100547" y="5528747"/>
              <a:ext cx="4987519" cy="443408"/>
              <a:chOff x="1100547" y="5528747"/>
              <a:chExt cx="4987519" cy="4434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100547" y="5528747"/>
                <a:ext cx="1712626" cy="426244"/>
                <a:chOff x="1100547" y="5528747"/>
                <a:chExt cx="1712626" cy="42624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1100547" y="5535891"/>
                  <a:ext cx="288925" cy="4191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1780493" y="5528747"/>
                  <a:ext cx="309562" cy="63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524248" y="5535891"/>
                  <a:ext cx="288925" cy="4175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4105626" y="5546097"/>
                <a:ext cx="288925" cy="4175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5004976" y="5965805"/>
                <a:ext cx="309562" cy="6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799141" y="5553055"/>
                <a:ext cx="288925" cy="4191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9925041"/>
                </p:ext>
              </p:extLst>
            </p:nvPr>
          </p:nvGraphicFramePr>
          <p:xfrm>
            <a:off x="295275" y="4943475"/>
            <a:ext cx="287338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5" name="Equation" r:id="rId9" imgW="241200" imgH="393480" progId="Equation.DSMT4">
                    <p:embed/>
                  </p:oleObj>
                </mc:Choice>
                <mc:Fallback>
                  <p:oleObj name="Equation" r:id="rId9" imgW="24120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275" y="4943475"/>
                          <a:ext cx="287338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4978768"/>
                </p:ext>
              </p:extLst>
            </p:nvPr>
          </p:nvGraphicFramePr>
          <p:xfrm>
            <a:off x="3358388" y="4953371"/>
            <a:ext cx="287338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6" name="Equation" r:id="rId11" imgW="241200" imgH="393480" progId="Equation.DSMT4">
                    <p:embed/>
                  </p:oleObj>
                </mc:Choice>
                <mc:Fallback>
                  <p:oleObj name="Equation" r:id="rId11" imgW="24120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8388" y="4953371"/>
                          <a:ext cx="287338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8" t="31499" r="14793" b="16109"/>
          <a:stretch>
            <a:fillRect/>
          </a:stretch>
        </p:blipFill>
        <p:spPr bwMode="auto">
          <a:xfrm>
            <a:off x="6733495" y="2844006"/>
            <a:ext cx="5334347" cy="290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3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8463</TotalTime>
  <Words>729</Words>
  <Application>Microsoft Office PowerPoint</Application>
  <PresentationFormat>Widescreen</PresentationFormat>
  <Paragraphs>163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Carr Hill High School &amp; Sixth Form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 Potts</dc:creator>
  <cp:lastModifiedBy>Liz Duncombe</cp:lastModifiedBy>
  <cp:revision>217</cp:revision>
  <cp:lastPrinted>2017-09-28T18:06:59Z</cp:lastPrinted>
  <dcterms:created xsi:type="dcterms:W3CDTF">2016-05-16T13:35:50Z</dcterms:created>
  <dcterms:modified xsi:type="dcterms:W3CDTF">2019-07-18T13:09:50Z</dcterms:modified>
</cp:coreProperties>
</file>