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CDB"/>
          </a:solidFill>
        </a:fill>
      </a:tcStyle>
    </a:wholeTbl>
    <a:band2H>
      <a:tcTxStyle/>
      <a:tcStyle>
        <a:tcBdr/>
        <a:fill>
          <a:solidFill>
            <a:srgbClr val="FAE7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0F2"/>
          </a:solidFill>
        </a:fill>
      </a:tcStyle>
    </a:wholeTbl>
    <a:band2H>
      <a:tcTxStyle/>
      <a:tcStyle>
        <a:tcBdr/>
        <a:fill>
          <a:solidFill>
            <a:srgbClr val="E8F0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D4"/>
          </a:solidFill>
        </a:fill>
      </a:tcStyle>
    </a:wholeTbl>
    <a:band2H>
      <a:tcTxStyle/>
      <a:tcStyle>
        <a:tcBdr/>
        <a:fill>
          <a:solidFill>
            <a:srgbClr val="F7E8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F788002-CA59-4CFC-A23F-3B1B8F89F81A}"/>
    <pc:docChg chg="modSld">
      <pc:chgData name="Karolyn Feliciani" userId="4076af5d-4c02-40b8-bc9d-56f6c404e751" providerId="ADAL" clId="{0F788002-CA59-4CFC-A23F-3B1B8F89F81A}" dt="2025-07-01T14:31:15.271" v="2" actId="207"/>
      <pc:docMkLst>
        <pc:docMk/>
      </pc:docMkLst>
      <pc:sldChg chg="modSp mod">
        <pc:chgData name="Karolyn Feliciani" userId="4076af5d-4c02-40b8-bc9d-56f6c404e751" providerId="ADAL" clId="{0F788002-CA59-4CFC-A23F-3B1B8F89F81A}" dt="2025-07-01T14:30:57.451" v="1" actId="20577"/>
        <pc:sldMkLst>
          <pc:docMk/>
          <pc:sldMk cId="0" sldId="261"/>
        </pc:sldMkLst>
        <pc:spChg chg="mod">
          <ac:chgData name="Karolyn Feliciani" userId="4076af5d-4c02-40b8-bc9d-56f6c404e751" providerId="ADAL" clId="{0F788002-CA59-4CFC-A23F-3B1B8F89F81A}" dt="2025-07-01T14:30:57.451" v="1" actId="20577"/>
          <ac:spMkLst>
            <pc:docMk/>
            <pc:sldMk cId="0" sldId="261"/>
            <ac:spMk id="167" creationId="{00000000-0000-0000-0000-000000000000}"/>
          </ac:spMkLst>
        </pc:spChg>
      </pc:sldChg>
      <pc:sldChg chg="modSp mod">
        <pc:chgData name="Karolyn Feliciani" userId="4076af5d-4c02-40b8-bc9d-56f6c404e751" providerId="ADAL" clId="{0F788002-CA59-4CFC-A23F-3B1B8F89F81A}" dt="2025-07-01T14:31:15.271" v="2" actId="207"/>
        <pc:sldMkLst>
          <pc:docMk/>
          <pc:sldMk cId="0" sldId="262"/>
        </pc:sldMkLst>
        <pc:spChg chg="mod">
          <ac:chgData name="Karolyn Feliciani" userId="4076af5d-4c02-40b8-bc9d-56f6c404e751" providerId="ADAL" clId="{0F788002-CA59-4CFC-A23F-3B1B8F89F81A}" dt="2025-07-01T14:31:15.271" v="2" actId="207"/>
          <ac:spMkLst>
            <pc:docMk/>
            <pc:sldMk cId="0" sldId="262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"/>
          <p:cNvSpPr txBox="1"/>
          <p:nvPr/>
        </p:nvSpPr>
        <p:spPr>
          <a:xfrm>
            <a:off x="658906" y="1909480"/>
            <a:ext cx="7853082" cy="264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600"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Scenario lesson</a:t>
            </a:r>
            <a:endParaRPr sz="3000">
              <a:latin typeface="Bliss Pro Regular"/>
              <a:ea typeface="Bliss Pro Regular"/>
              <a:cs typeface="Bliss Pro Regular"/>
              <a:sym typeface="Bliss Pro Regular"/>
            </a:endParaRPr>
          </a:p>
          <a:p>
            <a:pPr>
              <a:spcBef>
                <a:spcPts val="600"/>
              </a:spcBef>
              <a:defRPr sz="2600"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People in business</a:t>
            </a:r>
            <a:endParaRPr sz="3000">
              <a:latin typeface="Bliss Pro Regular"/>
              <a:ea typeface="Bliss Pro Regular"/>
              <a:cs typeface="Bliss Pro Regular"/>
              <a:sym typeface="Bliss Pro Regular"/>
            </a:endParaRPr>
          </a:p>
          <a:p>
            <a:pPr>
              <a:spcBef>
                <a:spcPts val="300"/>
              </a:spcBef>
              <a:defRPr sz="2600">
                <a:solidFill>
                  <a:srgbClr val="D74120"/>
                </a:solidFill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Cambridge IGCSE</a:t>
            </a:r>
            <a:r>
              <a:rPr baseline="30000"/>
              <a:t>™/ </a:t>
            </a:r>
            <a:r>
              <a:t>IGCSE (9–1)</a:t>
            </a:r>
            <a:endParaRPr sz="1100"/>
          </a:p>
          <a:p>
            <a:pPr>
              <a:defRPr sz="2600">
                <a:solidFill>
                  <a:srgbClr val="D74120"/>
                </a:solidFill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Business 0264 / 0774</a:t>
            </a:r>
            <a:endParaRPr sz="1100"/>
          </a:p>
          <a:p>
            <a:pPr>
              <a:spcBef>
                <a:spcPts val="300"/>
              </a:spcBef>
              <a:defRPr sz="2600">
                <a:solidFill>
                  <a:srgbClr val="575756"/>
                </a:solidFill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Cambridge O Level</a:t>
            </a:r>
            <a:endParaRPr sz="1100"/>
          </a:p>
          <a:p>
            <a:pPr>
              <a:defRPr sz="2600">
                <a:solidFill>
                  <a:srgbClr val="575756"/>
                </a:solidFill>
                <a:latin typeface="Value sans pro"/>
                <a:ea typeface="Value sans pro"/>
                <a:cs typeface="Value sans pro"/>
                <a:sym typeface="Value sans pro"/>
              </a:defRPr>
            </a:pPr>
            <a:r>
              <a:t>Business 7081</a:t>
            </a:r>
          </a:p>
        </p:txBody>
      </p:sp>
      <p:pic>
        <p:nvPicPr>
          <p:cNvPr id="11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462545"/>
            <a:ext cx="2883753" cy="650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511" y="6168533"/>
            <a:ext cx="1292226" cy="44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23" y="3033286"/>
            <a:ext cx="3431564" cy="274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17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" name="Starter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Starter</a:t>
              </a:r>
            </a:p>
          </p:txBody>
        </p:sp>
      </p:grpSp>
      <p:sp>
        <p:nvSpPr>
          <p:cNvPr id="120" name="TextBox 1"/>
          <p:cNvSpPr txBox="1"/>
          <p:nvPr/>
        </p:nvSpPr>
        <p:spPr>
          <a:xfrm>
            <a:off x="443752" y="1546412"/>
            <a:ext cx="11524131" cy="130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Remind yourself of why motivated staff are important to businesses by completing the mind map on Worksheet 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22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Starter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Starter</a:t>
              </a:r>
            </a:p>
          </p:txBody>
        </p:sp>
      </p:grpSp>
      <p:grpSp>
        <p:nvGrpSpPr>
          <p:cNvPr id="152" name="Group 3"/>
          <p:cNvGrpSpPr/>
          <p:nvPr/>
        </p:nvGrpSpPr>
        <p:grpSpPr>
          <a:xfrm>
            <a:off x="591671" y="1263911"/>
            <a:ext cx="11108228" cy="6135121"/>
            <a:chOff x="0" y="0"/>
            <a:chExt cx="11108227" cy="6135120"/>
          </a:xfrm>
        </p:grpSpPr>
        <p:grpSp>
          <p:nvGrpSpPr>
            <p:cNvPr id="127" name="Rectangle 4"/>
            <p:cNvGrpSpPr/>
            <p:nvPr/>
          </p:nvGrpSpPr>
          <p:grpSpPr>
            <a:xfrm>
              <a:off x="0" y="891539"/>
              <a:ext cx="3599999" cy="2534037"/>
              <a:chOff x="0" y="0"/>
              <a:chExt cx="3599998" cy="2534035"/>
            </a:xfrm>
          </p:grpSpPr>
          <p:sp>
            <p:nvSpPr>
              <p:cNvPr id="125" name="Rectangle"/>
              <p:cNvSpPr/>
              <p:nvPr/>
            </p:nvSpPr>
            <p:spPr>
              <a:xfrm>
                <a:off x="0" y="0"/>
                <a:ext cx="3599999" cy="1799590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6" name="High employee performance:…"/>
              <p:cNvSpPr txBox="1"/>
              <p:nvPr/>
            </p:nvSpPr>
            <p:spPr>
              <a:xfrm>
                <a:off x="0" y="0"/>
                <a:ext cx="3599999" cy="2534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High employee performance: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Workers will be more efficient when they approach the work positively.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Workers engage with work differently when they have a hope of a reward.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  <a:endParaRPr>
                  <a:solidFill>
                    <a:srgbClr val="FFFF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130" name="Rectangle 6"/>
            <p:cNvGrpSpPr/>
            <p:nvPr/>
          </p:nvGrpSpPr>
          <p:grpSpPr>
            <a:xfrm>
              <a:off x="7500196" y="891539"/>
              <a:ext cx="3599999" cy="2047230"/>
              <a:chOff x="0" y="0"/>
              <a:chExt cx="3599998" cy="2047228"/>
            </a:xfrm>
          </p:grpSpPr>
          <p:sp>
            <p:nvSpPr>
              <p:cNvPr id="128" name="Rectangle"/>
              <p:cNvSpPr/>
              <p:nvPr/>
            </p:nvSpPr>
            <p:spPr>
              <a:xfrm>
                <a:off x="0" y="0"/>
                <a:ext cx="3599999" cy="1800001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" name="Low labour turnover:…"/>
              <p:cNvSpPr txBox="1"/>
              <p:nvPr/>
            </p:nvSpPr>
            <p:spPr>
              <a:xfrm>
                <a:off x="0" y="0"/>
                <a:ext cx="3599999" cy="2047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Low labour turnover: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Workers will be happy to stay working for their current employer when they feel valued. Fewer workers will move to another business when they are rewarded.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133" name="Rectangle 7"/>
            <p:cNvGrpSpPr/>
            <p:nvPr/>
          </p:nvGrpSpPr>
          <p:grpSpPr>
            <a:xfrm>
              <a:off x="3755585" y="0"/>
              <a:ext cx="3600000" cy="1799590"/>
              <a:chOff x="0" y="0"/>
              <a:chExt cx="3599998" cy="1799589"/>
            </a:xfrm>
          </p:grpSpPr>
          <p:sp>
            <p:nvSpPr>
              <p:cNvPr id="131" name="Rectangle"/>
              <p:cNvSpPr/>
              <p:nvPr/>
            </p:nvSpPr>
            <p:spPr>
              <a:xfrm>
                <a:off x="0" y="0"/>
                <a:ext cx="3599999" cy="1799590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/>
                </a:pPr>
                <a:endParaRPr/>
              </a:p>
            </p:txBody>
          </p:sp>
          <p:sp>
            <p:nvSpPr>
              <p:cNvPr id="132" name="Ability to recruit new workers:…"/>
              <p:cNvSpPr txBox="1"/>
              <p:nvPr/>
            </p:nvSpPr>
            <p:spPr>
              <a:xfrm>
                <a:off x="0" y="0"/>
                <a:ext cx="3599999" cy="145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Ability to recruit new workers: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 firm can gain a reputation for treating its staff well and rewarding them,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This makes it easier to gain new employees if there are more high quality applicants.</a:t>
                </a:r>
              </a:p>
            </p:txBody>
          </p:sp>
        </p:grpSp>
        <p:grpSp>
          <p:nvGrpSpPr>
            <p:cNvPr id="136" name="Rectangle 8"/>
            <p:cNvGrpSpPr/>
            <p:nvPr/>
          </p:nvGrpSpPr>
          <p:grpSpPr>
            <a:xfrm>
              <a:off x="0" y="2887979"/>
              <a:ext cx="3599999" cy="2174230"/>
              <a:chOff x="0" y="0"/>
              <a:chExt cx="3599998" cy="2174228"/>
            </a:xfrm>
          </p:grpSpPr>
          <p:sp>
            <p:nvSpPr>
              <p:cNvPr id="134" name="Rectangle"/>
              <p:cNvSpPr/>
              <p:nvPr/>
            </p:nvSpPr>
            <p:spPr>
              <a:xfrm>
                <a:off x="0" y="0"/>
                <a:ext cx="3599999" cy="1799590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Workers need less supervision:…"/>
              <p:cNvSpPr txBox="1"/>
              <p:nvPr/>
            </p:nvSpPr>
            <p:spPr>
              <a:xfrm>
                <a:off x="0" y="0"/>
                <a:ext cx="3599999" cy="2174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Workers need less supervision: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Workers take responsibility for their own output and work when they feel valued.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This is a benefit because the workers can be more independent.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139" name="Rectangle 9"/>
            <p:cNvGrpSpPr/>
            <p:nvPr/>
          </p:nvGrpSpPr>
          <p:grpSpPr>
            <a:xfrm>
              <a:off x="3755585" y="3728085"/>
              <a:ext cx="3600000" cy="2407036"/>
              <a:chOff x="0" y="0"/>
              <a:chExt cx="3599998" cy="2407035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0" y="0"/>
                <a:ext cx="3599999" cy="1799590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Low absenteeism:…"/>
              <p:cNvSpPr txBox="1"/>
              <p:nvPr/>
            </p:nvSpPr>
            <p:spPr>
              <a:xfrm>
                <a:off x="0" y="0"/>
                <a:ext cx="3599999" cy="2407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Low absenteeism: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Workers tend to miss fewer days through illness when they feel valued at work and have less stress in the workplace.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They will enjoy being at work and want to earn their rewards.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</p:txBody>
          </p:sp>
        </p:grpSp>
        <p:grpSp>
          <p:nvGrpSpPr>
            <p:cNvPr id="142" name="Rectangle 10"/>
            <p:cNvGrpSpPr/>
            <p:nvPr/>
          </p:nvGrpSpPr>
          <p:grpSpPr>
            <a:xfrm>
              <a:off x="7508228" y="2887980"/>
              <a:ext cx="3600000" cy="1814421"/>
              <a:chOff x="0" y="0"/>
              <a:chExt cx="3599998" cy="1814420"/>
            </a:xfrm>
          </p:grpSpPr>
          <p:sp>
            <p:nvSpPr>
              <p:cNvPr id="140" name="Rectangle"/>
              <p:cNvSpPr/>
              <p:nvPr/>
            </p:nvSpPr>
            <p:spPr>
              <a:xfrm>
                <a:off x="0" y="0"/>
                <a:ext cx="3599999" cy="1799590"/>
              </a:xfrm>
              <a:prstGeom prst="rect">
                <a:avLst/>
              </a:prstGeom>
              <a:solidFill>
                <a:srgbClr val="F2F2F2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1" name="Reduced waste of raw materials:…"/>
              <p:cNvSpPr txBox="1"/>
              <p:nvPr/>
            </p:nvSpPr>
            <p:spPr>
              <a:xfrm>
                <a:off x="0" y="0"/>
                <a:ext cx="3599999" cy="18144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t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Reduced waste of raw materials: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Staff who are motivated will care about the quality of their work so there will be less waste.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  <a:p>
                <a:pPr>
                  <a:lnSpc>
                    <a:spcPct val="115000"/>
                  </a:lnSpc>
                  <a:spcBef>
                    <a:spcPts val="1000"/>
                  </a:spcBef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 </a:t>
                </a:r>
              </a:p>
            </p:txBody>
          </p:sp>
        </p:grpSp>
        <p:sp>
          <p:nvSpPr>
            <p:cNvPr id="143" name="Straight Arrow Connector 11"/>
            <p:cNvSpPr/>
            <p:nvPr/>
          </p:nvSpPr>
          <p:spPr>
            <a:xfrm flipV="1">
              <a:off x="5573259" y="1815464"/>
              <a:ext cx="1" cy="61200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Straight Arrow Connector 12"/>
            <p:cNvSpPr/>
            <p:nvPr/>
          </p:nvSpPr>
          <p:spPr>
            <a:xfrm flipV="1">
              <a:off x="5573259" y="3177539"/>
              <a:ext cx="1" cy="53975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Straight Arrow Connector 13"/>
            <p:cNvSpPr/>
            <p:nvPr/>
          </p:nvSpPr>
          <p:spPr>
            <a:xfrm flipH="1" flipV="1">
              <a:off x="3646322" y="2062797"/>
              <a:ext cx="1782328" cy="64865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Straight Arrow Connector 14"/>
            <p:cNvSpPr/>
            <p:nvPr/>
          </p:nvSpPr>
          <p:spPr>
            <a:xfrm flipH="1">
              <a:off x="3620617" y="2777489"/>
              <a:ext cx="1914082" cy="77978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traight Arrow Connector 15"/>
            <p:cNvSpPr/>
            <p:nvPr/>
          </p:nvSpPr>
          <p:spPr>
            <a:xfrm flipH="1" flipV="1">
              <a:off x="5708229" y="2882265"/>
              <a:ext cx="1782967" cy="67500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Straight Arrow Connector 16"/>
            <p:cNvSpPr/>
            <p:nvPr/>
          </p:nvSpPr>
          <p:spPr>
            <a:xfrm flipH="1">
              <a:off x="5582900" y="1970404"/>
              <a:ext cx="1907053" cy="78803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1" name="Oval 17"/>
            <p:cNvGrpSpPr/>
            <p:nvPr/>
          </p:nvGrpSpPr>
          <p:grpSpPr>
            <a:xfrm>
              <a:off x="4888769" y="2253614"/>
              <a:ext cx="1334275" cy="1020448"/>
              <a:chOff x="0" y="0"/>
              <a:chExt cx="1334273" cy="1020446"/>
            </a:xfrm>
          </p:grpSpPr>
          <p:sp>
            <p:nvSpPr>
              <p:cNvPr id="149" name="Oval"/>
              <p:cNvSpPr/>
              <p:nvPr/>
            </p:nvSpPr>
            <p:spPr>
              <a:xfrm>
                <a:off x="0" y="-1"/>
                <a:ext cx="1334274" cy="1020448"/>
              </a:xfrm>
              <a:prstGeom prst="ellipse">
                <a:avLst/>
              </a:prstGeom>
              <a:solidFill>
                <a:srgbClr val="D9D9D9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ct val="115000"/>
                  </a:lnSpc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Importance of motivation"/>
              <p:cNvSpPr txBox="1"/>
              <p:nvPr/>
            </p:nvSpPr>
            <p:spPr>
              <a:xfrm>
                <a:off x="195399" y="184093"/>
                <a:ext cx="943475" cy="652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000" tIns="36000" rIns="36000" bIns="36000" numCol="1" anchor="ctr">
                <a:spAutoFit/>
              </a:bodyPr>
              <a:lstStyle>
                <a:lvl1pPr algn="ctr">
                  <a:lnSpc>
                    <a:spcPct val="115000"/>
                  </a:lnSpc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Importance of motivation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54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" name="Thinking behind the activity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Thinking behind the activity</a:t>
              </a:r>
            </a:p>
          </p:txBody>
        </p:sp>
      </p:grpSp>
      <p:sp>
        <p:nvSpPr>
          <p:cNvPr id="157" name="TextBox 1"/>
          <p:cNvSpPr txBox="1"/>
          <p:nvPr/>
        </p:nvSpPr>
        <p:spPr>
          <a:xfrm>
            <a:off x="443752" y="1546411"/>
            <a:ext cx="11524131" cy="404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This activity is based on the principles of De Bono’s Six Thinking Hats.  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Thinking hats act as a tool for group discussion and individual.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idea is that this tool helps people think together more effectively and consider all points of view in the decision making process.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technique is designed to help businesses organise and focus their ideas from different perspectives to help them solve problems and make decisions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Each hat represents a different style of thinking to help think about a problem and make decisions.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59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How it works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How it works</a:t>
              </a:r>
            </a:p>
          </p:txBody>
        </p:sp>
      </p:grpSp>
      <p:sp>
        <p:nvSpPr>
          <p:cNvPr id="162" name="TextBox 1"/>
          <p:cNvSpPr txBox="1"/>
          <p:nvPr/>
        </p:nvSpPr>
        <p:spPr>
          <a:xfrm>
            <a:off x="443752" y="1546411"/>
            <a:ext cx="11524131" cy="297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will be asked or placed into groups of 3 or 6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will each be given a thinking role, based on the De Bono’s six thinking hats.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you are a group of three you will need to assume two thinking roles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each role thinks is shown on Worksheet B.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interactive video will provide you with three business situations.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Using your thinking roles, you will come to a justified solution to each scenario.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64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" name="The Scenario – an outline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The Scenario – an outline</a:t>
              </a:r>
            </a:p>
          </p:txBody>
        </p:sp>
      </p:grpSp>
      <p:sp>
        <p:nvSpPr>
          <p:cNvPr id="167" name="TextBox 1"/>
          <p:cNvSpPr txBox="1"/>
          <p:nvPr/>
        </p:nvSpPr>
        <p:spPr>
          <a:xfrm>
            <a:off x="443752" y="1546412"/>
            <a:ext cx="11524131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 are going to see how a business changes over time.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business we are going to look a</a:t>
            </a:r>
            <a:r>
              <a:rPr lang="en-GB" dirty="0"/>
              <a:t>t</a:t>
            </a:r>
            <a:r>
              <a:rPr dirty="0"/>
              <a:t> is called TFP.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They make cardboard packaging for businesses to ship their deliveries in.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They also make protective packaging like packing chips and pillow packaging to stop delicate items breaking in transit.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63" y="4283245"/>
            <a:ext cx="3197599" cy="212400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776" y="4283245"/>
            <a:ext cx="3186002" cy="212400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Rectangle 5"/>
          <p:cNvGrpSpPr/>
          <p:nvPr/>
        </p:nvGrpSpPr>
        <p:grpSpPr>
          <a:xfrm>
            <a:off x="0" y="-1"/>
            <a:ext cx="12192000" cy="1210237"/>
            <a:chOff x="0" y="0"/>
            <a:chExt cx="12192000" cy="1210235"/>
          </a:xfrm>
        </p:grpSpPr>
        <p:sp>
          <p:nvSpPr>
            <p:cNvPr id="171" name="Rectangle"/>
            <p:cNvSpPr/>
            <p:nvPr/>
          </p:nvSpPr>
          <p:spPr>
            <a:xfrm>
              <a:off x="0" y="-1"/>
              <a:ext cx="12192000" cy="1210237"/>
            </a:xfrm>
            <a:prstGeom prst="rect">
              <a:avLst/>
            </a:prstGeom>
            <a:solidFill>
              <a:srgbClr val="D74120"/>
            </a:solidFill>
            <a:ln w="12700" cap="flat">
              <a:solidFill>
                <a:srgbClr val="EA5B0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" name="Plenary"/>
            <p:cNvSpPr txBox="1"/>
            <p:nvPr/>
          </p:nvSpPr>
          <p:spPr>
            <a:xfrm>
              <a:off x="0" y="362014"/>
              <a:ext cx="121920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63538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Plenary</a:t>
              </a:r>
            </a:p>
          </p:txBody>
        </p:sp>
      </p:grpSp>
      <p:sp>
        <p:nvSpPr>
          <p:cNvPr id="174" name="TextBox 1"/>
          <p:cNvSpPr txBox="1"/>
          <p:nvPr/>
        </p:nvSpPr>
        <p:spPr>
          <a:xfrm>
            <a:off x="443752" y="1546411"/>
            <a:ext cx="11524131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It is now your chance to see what other teams thought.</a:t>
            </a:r>
          </a:p>
          <a:p>
            <a:pPr marL="457200" indent="-457200">
              <a:spcBef>
                <a:spcPts val="1200"/>
              </a:spcBef>
              <a:buClr>
                <a:srgbClr val="D74120"/>
              </a:buClr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are going to vote on the best solution for each scenario.</a:t>
            </a:r>
          </a:p>
          <a:p>
            <a:pPr>
              <a:spcBef>
                <a:spcPts val="12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spcBef>
                <a:spcPts val="1200"/>
              </a:spcBef>
              <a:defRPr sz="2400">
                <a:solidFill>
                  <a:srgbClr val="D741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</a:t>
            </a:r>
            <a:r>
              <a:rPr>
                <a:solidFill>
                  <a:srgbClr val="D74120"/>
                </a:solidFill>
              </a:rPr>
              <a:t>ready</a:t>
            </a:r>
            <a:r>
              <a:t> to justify your decisions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7VPTP7ZE6X33-1933993375-2216</_dlc_DocId>
    <_dlc_DocIdUrl xmlns="9ad1216b-cdc1-40e2-a0c2-94597fd44697">
      <Url>https://cambridgeorg.sharepoint.com/sites/cie/education/pd/Curriculum_Support/_layouts/15/DocIdRedir.aspx?ID=7VPTP7ZE6X33-1933993375-2216</Url>
      <Description>7VPTP7ZE6X33-1933993375-2216</Description>
    </_dlc_DocIdUrl>
  </documentManagement>
</p:properties>
</file>

<file path=customXml/itemProps1.xml><?xml version="1.0" encoding="utf-8"?>
<ds:datastoreItem xmlns:ds="http://schemas.openxmlformats.org/officeDocument/2006/customXml" ds:itemID="{738A7A1E-46F3-4522-8351-1C148046F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F7698-70EE-44BD-B663-3A3CA59EAEC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E5BF69-3F25-4183-A7B6-9EF283E1D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B91B82-474B-4712-B7CD-F0C48E9A3D60}">
  <ds:schemaRefs>
    <ds:schemaRef ds:uri="http://purl.org/dc/terms/"/>
    <ds:schemaRef ds:uri="http://www.w3.org/XML/1998/namespace"/>
    <ds:schemaRef ds:uri="http://schemas.microsoft.com/office/2006/documentManagement/types"/>
    <ds:schemaRef ds:uri="3fcf4a81-aca0-43b6-bff7-87efdc296efa"/>
    <ds:schemaRef ds:uri="http://purl.org/dc/elements/1.1/"/>
    <ds:schemaRef ds:uri="7424b78e-8606-4fd1-9a19-b6b90bbc0a1b"/>
    <ds:schemaRef ds:uri="http://schemas.microsoft.com/office/infopath/2007/PartnerControls"/>
    <ds:schemaRef ds:uri="9ad1216b-cdc1-40e2-a0c2-94597fd44697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Bliss Pro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Karolyn Feliciani</cp:lastModifiedBy>
  <cp:revision>1</cp:revision>
  <dcterms:modified xsi:type="dcterms:W3CDTF">2025-07-01T14:31:17Z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8083985d-e911-40d3-8c4a-5c8c581d0bef</vt:lpwstr>
  </property>
  <property fmtid="{D5CDD505-2E9C-101B-9397-08002B2CF9AE}" pid="4" name="MediaServiceImageTags">
    <vt:lpwstr/>
  </property>
</Properties>
</file>