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13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41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CCDB"/>
          </a:solidFill>
        </a:fill>
      </a:tcStyle>
    </a:wholeTbl>
    <a:band2H>
      <a:tcTxStyle/>
      <a:tcStyle>
        <a:tcBdr/>
        <a:fill>
          <a:solidFill>
            <a:srgbClr val="FAE7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0F2"/>
          </a:solidFill>
        </a:fill>
      </a:tcStyle>
    </a:wholeTbl>
    <a:band2H>
      <a:tcTxStyle/>
      <a:tcStyle>
        <a:tcBdr/>
        <a:fill>
          <a:solidFill>
            <a:srgbClr val="E8F0F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FCED4"/>
          </a:solidFill>
        </a:fill>
      </a:tcStyle>
    </a:wholeTbl>
    <a:band2H>
      <a:tcTxStyle/>
      <a:tcStyle>
        <a:tcBdr/>
        <a:fill>
          <a:solidFill>
            <a:srgbClr val="F7E8EB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F788002-CA59-4CFC-A23F-3B1B8F89F81A}"/>
    <pc:docChg chg="modSld">
      <pc:chgData name="Karolyn Feliciani" userId="4076af5d-4c02-40b8-bc9d-56f6c404e751" providerId="ADAL" clId="{0F788002-CA59-4CFC-A23F-3B1B8F89F81A}" dt="2025-07-01T14:31:15.271" v="2" actId="207"/>
      <pc:docMkLst>
        <pc:docMk/>
      </pc:docMkLst>
      <pc:sldChg chg="modSp mod">
        <pc:chgData name="Karolyn Feliciani" userId="4076af5d-4c02-40b8-bc9d-56f6c404e751" providerId="ADAL" clId="{0F788002-CA59-4CFC-A23F-3B1B8F89F81A}" dt="2025-07-01T14:30:57.451" v="1" actId="20577"/>
        <pc:sldMkLst>
          <pc:docMk/>
          <pc:sldMk cId="0" sldId="261"/>
        </pc:sldMkLst>
        <pc:spChg chg="mod">
          <ac:chgData name="Karolyn Feliciani" userId="4076af5d-4c02-40b8-bc9d-56f6c404e751" providerId="ADAL" clId="{0F788002-CA59-4CFC-A23F-3B1B8F89F81A}" dt="2025-07-01T14:30:57.451" v="1" actId="20577"/>
          <ac:spMkLst>
            <pc:docMk/>
            <pc:sldMk cId="0" sldId="261"/>
            <ac:spMk id="167" creationId="{00000000-0000-0000-0000-000000000000}"/>
          </ac:spMkLst>
        </pc:spChg>
      </pc:sldChg>
      <pc:sldChg chg="modSp mod">
        <pc:chgData name="Karolyn Feliciani" userId="4076af5d-4c02-40b8-bc9d-56f6c404e751" providerId="ADAL" clId="{0F788002-CA59-4CFC-A23F-3B1B8F89F81A}" dt="2025-07-01T14:31:15.271" v="2" actId="207"/>
        <pc:sldMkLst>
          <pc:docMk/>
          <pc:sldMk cId="0" sldId="262"/>
        </pc:sldMkLst>
        <pc:spChg chg="mod">
          <ac:chgData name="Karolyn Feliciani" userId="4076af5d-4c02-40b8-bc9d-56f6c404e751" providerId="ADAL" clId="{0F788002-CA59-4CFC-A23F-3B1B8F89F81A}" dt="2025-07-01T14:31:15.271" v="2" actId="207"/>
          <ac:spMkLst>
            <pc:docMk/>
            <pc:sldMk cId="0" sldId="262"/>
            <ac:spMk id="17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Box 2"/>
          <p:cNvSpPr txBox="1"/>
          <p:nvPr/>
        </p:nvSpPr>
        <p:spPr>
          <a:xfrm>
            <a:off x="658906" y="1909480"/>
            <a:ext cx="7853082" cy="2644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600"/>
              </a:spcBef>
              <a:defRPr sz="2600">
                <a:latin typeface="Value sans pro"/>
                <a:ea typeface="Value sans pro"/>
                <a:cs typeface="Value sans pro"/>
                <a:sym typeface="Value sans pro"/>
              </a:defRPr>
            </a:pPr>
            <a:r>
              <a:t>Scenario lesson</a:t>
            </a:r>
            <a:endParaRPr sz="3000">
              <a:latin typeface="Bliss Pro Regular"/>
              <a:ea typeface="Bliss Pro Regular"/>
              <a:cs typeface="Bliss Pro Regular"/>
              <a:sym typeface="Bliss Pro Regular"/>
            </a:endParaRPr>
          </a:p>
          <a:p>
            <a:pPr>
              <a:spcBef>
                <a:spcPts val="600"/>
              </a:spcBef>
              <a:defRPr sz="2600">
                <a:latin typeface="Value sans pro"/>
                <a:ea typeface="Value sans pro"/>
                <a:cs typeface="Value sans pro"/>
                <a:sym typeface="Value sans pro"/>
              </a:defRPr>
            </a:pPr>
            <a:r>
              <a:t>People in business</a:t>
            </a:r>
            <a:endParaRPr sz="3000">
              <a:latin typeface="Bliss Pro Regular"/>
              <a:ea typeface="Bliss Pro Regular"/>
              <a:cs typeface="Bliss Pro Regular"/>
              <a:sym typeface="Bliss Pro Regular"/>
            </a:endParaRPr>
          </a:p>
          <a:p>
            <a:pPr>
              <a:spcBef>
                <a:spcPts val="300"/>
              </a:spcBef>
              <a:defRPr sz="2600">
                <a:solidFill>
                  <a:srgbClr val="D74120"/>
                </a:solidFill>
                <a:latin typeface="Value sans pro"/>
                <a:ea typeface="Value sans pro"/>
                <a:cs typeface="Value sans pro"/>
                <a:sym typeface="Value sans pro"/>
              </a:defRPr>
            </a:pPr>
            <a:r>
              <a:t>Cambridge IGCSE</a:t>
            </a:r>
            <a:r>
              <a:rPr baseline="30000"/>
              <a:t>™/ </a:t>
            </a:r>
            <a:r>
              <a:t>IGCSE (9–1)</a:t>
            </a:r>
            <a:endParaRPr sz="1100"/>
          </a:p>
          <a:p>
            <a:pPr>
              <a:defRPr sz="2600">
                <a:solidFill>
                  <a:srgbClr val="D74120"/>
                </a:solidFill>
                <a:latin typeface="Value sans pro"/>
                <a:ea typeface="Value sans pro"/>
                <a:cs typeface="Value sans pro"/>
                <a:sym typeface="Value sans pro"/>
              </a:defRPr>
            </a:pPr>
            <a:r>
              <a:t>Business 0264 / 0774</a:t>
            </a:r>
            <a:endParaRPr sz="1100"/>
          </a:p>
          <a:p>
            <a:pPr>
              <a:spcBef>
                <a:spcPts val="300"/>
              </a:spcBef>
              <a:defRPr sz="2600">
                <a:solidFill>
                  <a:srgbClr val="575756"/>
                </a:solidFill>
                <a:latin typeface="Value sans pro"/>
                <a:ea typeface="Value sans pro"/>
                <a:cs typeface="Value sans pro"/>
                <a:sym typeface="Value sans pro"/>
              </a:defRPr>
            </a:pPr>
            <a:r>
              <a:t>Cambridge O Level</a:t>
            </a:r>
            <a:endParaRPr sz="1100"/>
          </a:p>
          <a:p>
            <a:pPr>
              <a:defRPr sz="2600">
                <a:solidFill>
                  <a:srgbClr val="575756"/>
                </a:solidFill>
                <a:latin typeface="Value sans pro"/>
                <a:ea typeface="Value sans pro"/>
                <a:cs typeface="Value sans pro"/>
                <a:sym typeface="Value sans pro"/>
              </a:defRPr>
            </a:pPr>
            <a:r>
              <a:t>Business 7081</a:t>
            </a:r>
          </a:p>
        </p:txBody>
      </p:sp>
      <p:pic>
        <p:nvPicPr>
          <p:cNvPr id="113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06" y="462545"/>
            <a:ext cx="2883753" cy="6504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1511" y="6168533"/>
            <a:ext cx="1292226" cy="449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8323" y="3033286"/>
            <a:ext cx="3431564" cy="2744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Rectangle 5"/>
          <p:cNvGrpSpPr/>
          <p:nvPr/>
        </p:nvGrpSpPr>
        <p:grpSpPr>
          <a:xfrm>
            <a:off x="0" y="-1"/>
            <a:ext cx="12192000" cy="1210237"/>
            <a:chOff x="0" y="0"/>
            <a:chExt cx="12192000" cy="1210235"/>
          </a:xfrm>
        </p:grpSpPr>
        <p:sp>
          <p:nvSpPr>
            <p:cNvPr id="117" name="Rectangle"/>
            <p:cNvSpPr/>
            <p:nvPr/>
          </p:nvSpPr>
          <p:spPr>
            <a:xfrm>
              <a:off x="0" y="-1"/>
              <a:ext cx="12192000" cy="1210237"/>
            </a:xfrm>
            <a:prstGeom prst="rect">
              <a:avLst/>
            </a:prstGeom>
            <a:solidFill>
              <a:srgbClr val="D74120"/>
            </a:solidFill>
            <a:ln w="12700" cap="flat">
              <a:solidFill>
                <a:srgbClr val="EA5B0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18" name="Starter"/>
            <p:cNvSpPr txBox="1"/>
            <p:nvPr/>
          </p:nvSpPr>
          <p:spPr>
            <a:xfrm>
              <a:off x="0" y="362014"/>
              <a:ext cx="12192000" cy="4862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indent="363538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Starter</a:t>
              </a:r>
            </a:p>
          </p:txBody>
        </p:sp>
      </p:grpSp>
      <p:sp>
        <p:nvSpPr>
          <p:cNvPr id="120" name="TextBox 1"/>
          <p:cNvSpPr txBox="1"/>
          <p:nvPr/>
        </p:nvSpPr>
        <p:spPr>
          <a:xfrm>
            <a:off x="443752" y="1546412"/>
            <a:ext cx="11524131" cy="13006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Remind yourself of why motivated staff are important to businesses by completing the mind map on Worksheet A.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Rectangle 5"/>
          <p:cNvGrpSpPr/>
          <p:nvPr/>
        </p:nvGrpSpPr>
        <p:grpSpPr>
          <a:xfrm>
            <a:off x="0" y="-1"/>
            <a:ext cx="12192000" cy="1210237"/>
            <a:chOff x="0" y="0"/>
            <a:chExt cx="12192000" cy="1210235"/>
          </a:xfrm>
        </p:grpSpPr>
        <p:sp>
          <p:nvSpPr>
            <p:cNvPr id="122" name="Rectangle"/>
            <p:cNvSpPr/>
            <p:nvPr/>
          </p:nvSpPr>
          <p:spPr>
            <a:xfrm>
              <a:off x="0" y="-1"/>
              <a:ext cx="12192000" cy="1210237"/>
            </a:xfrm>
            <a:prstGeom prst="rect">
              <a:avLst/>
            </a:prstGeom>
            <a:solidFill>
              <a:srgbClr val="D74120"/>
            </a:solidFill>
            <a:ln w="12700" cap="flat">
              <a:solidFill>
                <a:srgbClr val="EA5B0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23" name="Starter"/>
            <p:cNvSpPr txBox="1"/>
            <p:nvPr/>
          </p:nvSpPr>
          <p:spPr>
            <a:xfrm>
              <a:off x="0" y="362014"/>
              <a:ext cx="12192000" cy="4862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indent="363538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Starter</a:t>
              </a:r>
            </a:p>
          </p:txBody>
        </p:sp>
      </p:grpSp>
      <p:grpSp>
        <p:nvGrpSpPr>
          <p:cNvPr id="152" name="Group 3"/>
          <p:cNvGrpSpPr/>
          <p:nvPr/>
        </p:nvGrpSpPr>
        <p:grpSpPr>
          <a:xfrm>
            <a:off x="591671" y="1263911"/>
            <a:ext cx="11108228" cy="6135121"/>
            <a:chOff x="0" y="0"/>
            <a:chExt cx="11108227" cy="6135120"/>
          </a:xfrm>
        </p:grpSpPr>
        <p:grpSp>
          <p:nvGrpSpPr>
            <p:cNvPr id="127" name="Rectangle 4"/>
            <p:cNvGrpSpPr/>
            <p:nvPr/>
          </p:nvGrpSpPr>
          <p:grpSpPr>
            <a:xfrm>
              <a:off x="0" y="891539"/>
              <a:ext cx="3599999" cy="2534037"/>
              <a:chOff x="0" y="0"/>
              <a:chExt cx="3599998" cy="2534035"/>
            </a:xfrm>
          </p:grpSpPr>
          <p:sp>
            <p:nvSpPr>
              <p:cNvPr id="125" name="Rectangle"/>
              <p:cNvSpPr/>
              <p:nvPr/>
            </p:nvSpPr>
            <p:spPr>
              <a:xfrm>
                <a:off x="0" y="0"/>
                <a:ext cx="3599999" cy="1799590"/>
              </a:xfrm>
              <a:prstGeom prst="rect">
                <a:avLst/>
              </a:prstGeom>
              <a:solidFill>
                <a:srgbClr val="F2F2F2"/>
              </a:solidFill>
              <a:ln w="1905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26" name="High employee performance:…"/>
              <p:cNvSpPr txBox="1"/>
              <p:nvPr/>
            </p:nvSpPr>
            <p:spPr>
              <a:xfrm>
                <a:off x="0" y="0"/>
                <a:ext cx="3599999" cy="253403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36000" tIns="36000" rIns="36000" bIns="36000" numCol="1" anchor="t">
                <a:spAutoFit/>
              </a:bodyPr>
              <a:lstStyle/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High employee performance:</a:t>
                </a:r>
                <a:endParaRPr>
                  <a:solidFill>
                    <a:srgbClr val="FFFFFF"/>
                  </a:solidFill>
                </a:endParaRP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Workers will be more efficient when they approach the work positively.</a:t>
                </a:r>
                <a:endParaRPr>
                  <a:solidFill>
                    <a:srgbClr val="FFFFFF"/>
                  </a:solidFill>
                </a:endParaRP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Workers engage with work differently when they have a hope of a reward.</a:t>
                </a:r>
                <a:endParaRPr>
                  <a:solidFill>
                    <a:srgbClr val="FFFFFF"/>
                  </a:solidFill>
                </a:endParaRP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 </a:t>
                </a:r>
                <a:endParaRPr>
                  <a:solidFill>
                    <a:srgbClr val="FFFFFF"/>
                  </a:solidFill>
                </a:endParaRP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 </a:t>
                </a:r>
                <a:endParaRPr>
                  <a:solidFill>
                    <a:srgbClr val="FFFFFF"/>
                  </a:solidFill>
                </a:endParaRP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 </a:t>
                </a:r>
              </a:p>
            </p:txBody>
          </p:sp>
        </p:grpSp>
        <p:grpSp>
          <p:nvGrpSpPr>
            <p:cNvPr id="130" name="Rectangle 6"/>
            <p:cNvGrpSpPr/>
            <p:nvPr/>
          </p:nvGrpSpPr>
          <p:grpSpPr>
            <a:xfrm>
              <a:off x="7500196" y="891539"/>
              <a:ext cx="3599999" cy="2047230"/>
              <a:chOff x="0" y="0"/>
              <a:chExt cx="3599998" cy="2047228"/>
            </a:xfrm>
          </p:grpSpPr>
          <p:sp>
            <p:nvSpPr>
              <p:cNvPr id="128" name="Rectangle"/>
              <p:cNvSpPr/>
              <p:nvPr/>
            </p:nvSpPr>
            <p:spPr>
              <a:xfrm>
                <a:off x="0" y="0"/>
                <a:ext cx="3599999" cy="1800001"/>
              </a:xfrm>
              <a:prstGeom prst="rect">
                <a:avLst/>
              </a:prstGeom>
              <a:solidFill>
                <a:srgbClr val="F2F2F2"/>
              </a:solidFill>
              <a:ln w="1905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29" name="Low labour turnover:…"/>
              <p:cNvSpPr txBox="1"/>
              <p:nvPr/>
            </p:nvSpPr>
            <p:spPr>
              <a:xfrm>
                <a:off x="0" y="0"/>
                <a:ext cx="3599999" cy="20472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36000" tIns="36000" rIns="36000" bIns="36000" numCol="1" anchor="t">
                <a:spAutoFit/>
              </a:bodyPr>
              <a:lstStyle/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Low labour turnover:</a:t>
                </a: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 Workers will be happy to stay working for their current employer when they feel valued. Fewer workers will move to another business when they are rewarded.</a:t>
                </a: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 </a:t>
                </a: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 </a:t>
                </a:r>
              </a:p>
            </p:txBody>
          </p:sp>
        </p:grpSp>
        <p:grpSp>
          <p:nvGrpSpPr>
            <p:cNvPr id="133" name="Rectangle 7"/>
            <p:cNvGrpSpPr/>
            <p:nvPr/>
          </p:nvGrpSpPr>
          <p:grpSpPr>
            <a:xfrm>
              <a:off x="3755585" y="0"/>
              <a:ext cx="3600000" cy="1799590"/>
              <a:chOff x="0" y="0"/>
              <a:chExt cx="3599998" cy="1799589"/>
            </a:xfrm>
          </p:grpSpPr>
          <p:sp>
            <p:nvSpPr>
              <p:cNvPr id="131" name="Rectangle"/>
              <p:cNvSpPr/>
              <p:nvPr/>
            </p:nvSpPr>
            <p:spPr>
              <a:xfrm>
                <a:off x="0" y="0"/>
                <a:ext cx="3599999" cy="1799590"/>
              </a:xfrm>
              <a:prstGeom prst="rect">
                <a:avLst/>
              </a:prstGeom>
              <a:solidFill>
                <a:srgbClr val="F2F2F2"/>
              </a:solidFill>
              <a:ln w="1905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/>
                </a:pPr>
                <a:endParaRPr/>
              </a:p>
            </p:txBody>
          </p:sp>
          <p:sp>
            <p:nvSpPr>
              <p:cNvPr id="132" name="Ability to recruit new workers:…"/>
              <p:cNvSpPr txBox="1"/>
              <p:nvPr/>
            </p:nvSpPr>
            <p:spPr>
              <a:xfrm>
                <a:off x="0" y="0"/>
                <a:ext cx="3599999" cy="14546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36000" tIns="36000" rIns="36000" bIns="36000" numCol="1" anchor="t">
                <a:spAutoFit/>
              </a:bodyPr>
              <a:lstStyle/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Ability to recruit new workers:</a:t>
                </a: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A firm can gain a reputation for treating its staff well and rewarding them,</a:t>
                </a: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This makes it easier to gain new employees if there are more high quality applicants.</a:t>
                </a:r>
              </a:p>
            </p:txBody>
          </p:sp>
        </p:grpSp>
        <p:grpSp>
          <p:nvGrpSpPr>
            <p:cNvPr id="136" name="Rectangle 8"/>
            <p:cNvGrpSpPr/>
            <p:nvPr/>
          </p:nvGrpSpPr>
          <p:grpSpPr>
            <a:xfrm>
              <a:off x="0" y="2887979"/>
              <a:ext cx="3599999" cy="2174230"/>
              <a:chOff x="0" y="0"/>
              <a:chExt cx="3599998" cy="2174228"/>
            </a:xfrm>
          </p:grpSpPr>
          <p:sp>
            <p:nvSpPr>
              <p:cNvPr id="134" name="Rectangle"/>
              <p:cNvSpPr/>
              <p:nvPr/>
            </p:nvSpPr>
            <p:spPr>
              <a:xfrm>
                <a:off x="0" y="0"/>
                <a:ext cx="3599999" cy="1799590"/>
              </a:xfrm>
              <a:prstGeom prst="rect">
                <a:avLst/>
              </a:prstGeom>
              <a:solidFill>
                <a:srgbClr val="F2F2F2"/>
              </a:solidFill>
              <a:ln w="1905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5" name="Workers need less supervision:…"/>
              <p:cNvSpPr txBox="1"/>
              <p:nvPr/>
            </p:nvSpPr>
            <p:spPr>
              <a:xfrm>
                <a:off x="0" y="0"/>
                <a:ext cx="3599999" cy="21742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36000" tIns="36000" rIns="36000" bIns="36000" numCol="1" anchor="t">
                <a:spAutoFit/>
              </a:bodyPr>
              <a:lstStyle/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Workers need less supervision:</a:t>
                </a: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 Workers take responsibility for their own output and work when they feel valued.</a:t>
                </a: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This is a benefit because the workers can be more independent.</a:t>
                </a: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 </a:t>
                </a: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 </a:t>
                </a:r>
              </a:p>
            </p:txBody>
          </p:sp>
        </p:grpSp>
        <p:grpSp>
          <p:nvGrpSpPr>
            <p:cNvPr id="139" name="Rectangle 9"/>
            <p:cNvGrpSpPr/>
            <p:nvPr/>
          </p:nvGrpSpPr>
          <p:grpSpPr>
            <a:xfrm>
              <a:off x="3755585" y="3728085"/>
              <a:ext cx="3600000" cy="2407036"/>
              <a:chOff x="0" y="0"/>
              <a:chExt cx="3599998" cy="2407035"/>
            </a:xfrm>
          </p:grpSpPr>
          <p:sp>
            <p:nvSpPr>
              <p:cNvPr id="137" name="Rectangle"/>
              <p:cNvSpPr/>
              <p:nvPr/>
            </p:nvSpPr>
            <p:spPr>
              <a:xfrm>
                <a:off x="0" y="0"/>
                <a:ext cx="3599999" cy="1799590"/>
              </a:xfrm>
              <a:prstGeom prst="rect">
                <a:avLst/>
              </a:prstGeom>
              <a:solidFill>
                <a:srgbClr val="F2F2F2"/>
              </a:solidFill>
              <a:ln w="1905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8" name="Low absenteeism:…"/>
              <p:cNvSpPr txBox="1"/>
              <p:nvPr/>
            </p:nvSpPr>
            <p:spPr>
              <a:xfrm>
                <a:off x="0" y="0"/>
                <a:ext cx="3599999" cy="240703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36000" tIns="36000" rIns="36000" bIns="36000" numCol="1" anchor="t">
                <a:spAutoFit/>
              </a:bodyPr>
              <a:lstStyle/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Low absenteeism:</a:t>
                </a: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 Workers tend to miss fewer days through illness when they feel valued at work and have less stress in the workplace.</a:t>
                </a: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They will enjoy being at work and want to earn their rewards.</a:t>
                </a: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 </a:t>
                </a: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 </a:t>
                </a:r>
              </a:p>
            </p:txBody>
          </p:sp>
        </p:grpSp>
        <p:grpSp>
          <p:nvGrpSpPr>
            <p:cNvPr id="142" name="Rectangle 10"/>
            <p:cNvGrpSpPr/>
            <p:nvPr/>
          </p:nvGrpSpPr>
          <p:grpSpPr>
            <a:xfrm>
              <a:off x="7508228" y="2887980"/>
              <a:ext cx="3600000" cy="1814421"/>
              <a:chOff x="0" y="0"/>
              <a:chExt cx="3599998" cy="1814420"/>
            </a:xfrm>
          </p:grpSpPr>
          <p:sp>
            <p:nvSpPr>
              <p:cNvPr id="140" name="Rectangle"/>
              <p:cNvSpPr/>
              <p:nvPr/>
            </p:nvSpPr>
            <p:spPr>
              <a:xfrm>
                <a:off x="0" y="0"/>
                <a:ext cx="3599999" cy="1799590"/>
              </a:xfrm>
              <a:prstGeom prst="rect">
                <a:avLst/>
              </a:prstGeom>
              <a:solidFill>
                <a:srgbClr val="F2F2F2"/>
              </a:solidFill>
              <a:ln w="1905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1" name="Reduced waste of raw materials:…"/>
              <p:cNvSpPr txBox="1"/>
              <p:nvPr/>
            </p:nvSpPr>
            <p:spPr>
              <a:xfrm>
                <a:off x="0" y="0"/>
                <a:ext cx="3599999" cy="18144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36000" tIns="36000" rIns="36000" bIns="36000" numCol="1" anchor="t">
                <a:spAutoFit/>
              </a:bodyPr>
              <a:lstStyle/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 b="1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Reduced waste of raw materials:</a:t>
                </a: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 Staff who are motivated will care about the quality of their work so there will be less waste.</a:t>
                </a: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 </a:t>
                </a:r>
              </a:p>
              <a:p>
                <a:pPr>
                  <a:lnSpc>
                    <a:spcPct val="115000"/>
                  </a:lnSpc>
                  <a:spcBef>
                    <a:spcPts val="1000"/>
                  </a:spcBef>
                  <a:defRPr sz="14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 </a:t>
                </a:r>
              </a:p>
            </p:txBody>
          </p:sp>
        </p:grpSp>
        <p:sp>
          <p:nvSpPr>
            <p:cNvPr id="143" name="Straight Arrow Connector 11"/>
            <p:cNvSpPr/>
            <p:nvPr/>
          </p:nvSpPr>
          <p:spPr>
            <a:xfrm flipV="1">
              <a:off x="5573259" y="1815464"/>
              <a:ext cx="1" cy="612001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4" name="Straight Arrow Connector 12"/>
            <p:cNvSpPr/>
            <p:nvPr/>
          </p:nvSpPr>
          <p:spPr>
            <a:xfrm flipV="1">
              <a:off x="5573259" y="3177539"/>
              <a:ext cx="1" cy="539751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800000"/>
              <a:head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5" name="Straight Arrow Connector 13"/>
            <p:cNvSpPr/>
            <p:nvPr/>
          </p:nvSpPr>
          <p:spPr>
            <a:xfrm flipH="1" flipV="1">
              <a:off x="3646322" y="2062797"/>
              <a:ext cx="1782328" cy="648654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6" name="Straight Arrow Connector 14"/>
            <p:cNvSpPr/>
            <p:nvPr/>
          </p:nvSpPr>
          <p:spPr>
            <a:xfrm flipH="1">
              <a:off x="3620617" y="2777489"/>
              <a:ext cx="1914082" cy="779781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7" name="Straight Arrow Connector 15"/>
            <p:cNvSpPr/>
            <p:nvPr/>
          </p:nvSpPr>
          <p:spPr>
            <a:xfrm flipH="1" flipV="1">
              <a:off x="5708229" y="2882265"/>
              <a:ext cx="1782967" cy="675006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800000"/>
              <a:head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8" name="Straight Arrow Connector 16"/>
            <p:cNvSpPr/>
            <p:nvPr/>
          </p:nvSpPr>
          <p:spPr>
            <a:xfrm flipH="1">
              <a:off x="5582900" y="1970404"/>
              <a:ext cx="1907053" cy="788037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800000"/>
              <a:head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51" name="Oval 17"/>
            <p:cNvGrpSpPr/>
            <p:nvPr/>
          </p:nvGrpSpPr>
          <p:grpSpPr>
            <a:xfrm>
              <a:off x="4888769" y="2253614"/>
              <a:ext cx="1334275" cy="1020448"/>
              <a:chOff x="0" y="0"/>
              <a:chExt cx="1334273" cy="1020446"/>
            </a:xfrm>
          </p:grpSpPr>
          <p:sp>
            <p:nvSpPr>
              <p:cNvPr id="149" name="Oval"/>
              <p:cNvSpPr/>
              <p:nvPr/>
            </p:nvSpPr>
            <p:spPr>
              <a:xfrm>
                <a:off x="0" y="-1"/>
                <a:ext cx="1334274" cy="1020448"/>
              </a:xfrm>
              <a:prstGeom prst="ellipse">
                <a:avLst/>
              </a:prstGeom>
              <a:solidFill>
                <a:srgbClr val="D9D9D9"/>
              </a:solidFill>
              <a:ln w="1905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lnSpc>
                    <a:spcPct val="115000"/>
                  </a:lnSpc>
                  <a:defRPr sz="11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50" name="Importance of motivation"/>
              <p:cNvSpPr txBox="1"/>
              <p:nvPr/>
            </p:nvSpPr>
            <p:spPr>
              <a:xfrm>
                <a:off x="195399" y="184093"/>
                <a:ext cx="943475" cy="65225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algn="ctr">
                  <a:lnSpc>
                    <a:spcPct val="115000"/>
                  </a:lnSpc>
                  <a:defRPr sz="1200"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Importance of motivation</a:t>
                </a:r>
              </a:p>
            </p:txBody>
          </p:sp>
        </p:grpSp>
      </p:grp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Rectangle 5"/>
          <p:cNvGrpSpPr/>
          <p:nvPr/>
        </p:nvGrpSpPr>
        <p:grpSpPr>
          <a:xfrm>
            <a:off x="0" y="-1"/>
            <a:ext cx="12192000" cy="1210237"/>
            <a:chOff x="0" y="0"/>
            <a:chExt cx="12192000" cy="1210235"/>
          </a:xfrm>
        </p:grpSpPr>
        <p:sp>
          <p:nvSpPr>
            <p:cNvPr id="154" name="Rectangle"/>
            <p:cNvSpPr/>
            <p:nvPr/>
          </p:nvSpPr>
          <p:spPr>
            <a:xfrm>
              <a:off x="0" y="-1"/>
              <a:ext cx="12192000" cy="1210237"/>
            </a:xfrm>
            <a:prstGeom prst="rect">
              <a:avLst/>
            </a:prstGeom>
            <a:solidFill>
              <a:srgbClr val="D74120"/>
            </a:solidFill>
            <a:ln w="12700" cap="flat">
              <a:solidFill>
                <a:srgbClr val="EA5B0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5" name="Thinking behind the activity"/>
            <p:cNvSpPr txBox="1"/>
            <p:nvPr/>
          </p:nvSpPr>
          <p:spPr>
            <a:xfrm>
              <a:off x="0" y="362014"/>
              <a:ext cx="12192000" cy="4862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indent="363538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Thinking behind the activity</a:t>
              </a:r>
            </a:p>
          </p:txBody>
        </p:sp>
      </p:grpSp>
      <p:sp>
        <p:nvSpPr>
          <p:cNvPr id="157" name="TextBox 1"/>
          <p:cNvSpPr txBox="1"/>
          <p:nvPr/>
        </p:nvSpPr>
        <p:spPr>
          <a:xfrm>
            <a:off x="443752" y="1546411"/>
            <a:ext cx="11524131" cy="4043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This activity is based on the principles of De Bono’s Six Thinking Hats.  </a:t>
            </a:r>
          </a:p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Thinking hats act as a tool for group discussion and individual.</a:t>
            </a:r>
          </a:p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The idea is that this tool helps people think together more effectively and consider all points of view in the decision making process.</a:t>
            </a:r>
          </a:p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The technique is designed to help businesses organise and focus their ideas from different perspectives to help them solve problems and make decisions</a:t>
            </a:r>
          </a:p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Each hat represents a different style of thinking to help think about a problem and make decisions.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Rectangle 5"/>
          <p:cNvGrpSpPr/>
          <p:nvPr/>
        </p:nvGrpSpPr>
        <p:grpSpPr>
          <a:xfrm>
            <a:off x="0" y="-1"/>
            <a:ext cx="12192000" cy="1210237"/>
            <a:chOff x="0" y="0"/>
            <a:chExt cx="12192000" cy="1210235"/>
          </a:xfrm>
        </p:grpSpPr>
        <p:sp>
          <p:nvSpPr>
            <p:cNvPr id="159" name="Rectangle"/>
            <p:cNvSpPr/>
            <p:nvPr/>
          </p:nvSpPr>
          <p:spPr>
            <a:xfrm>
              <a:off x="0" y="-1"/>
              <a:ext cx="12192000" cy="1210237"/>
            </a:xfrm>
            <a:prstGeom prst="rect">
              <a:avLst/>
            </a:prstGeom>
            <a:solidFill>
              <a:srgbClr val="D74120"/>
            </a:solidFill>
            <a:ln w="12700" cap="flat">
              <a:solidFill>
                <a:srgbClr val="EA5B0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0" name="How it works"/>
            <p:cNvSpPr txBox="1"/>
            <p:nvPr/>
          </p:nvSpPr>
          <p:spPr>
            <a:xfrm>
              <a:off x="0" y="362014"/>
              <a:ext cx="12192000" cy="4862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indent="363538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How it works</a:t>
              </a:r>
            </a:p>
          </p:txBody>
        </p:sp>
      </p:grpSp>
      <p:sp>
        <p:nvSpPr>
          <p:cNvPr id="162" name="TextBox 1"/>
          <p:cNvSpPr txBox="1"/>
          <p:nvPr/>
        </p:nvSpPr>
        <p:spPr>
          <a:xfrm>
            <a:off x="443752" y="1546411"/>
            <a:ext cx="11524131" cy="2977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You will be asked or placed into groups of 3 or 6</a:t>
            </a:r>
          </a:p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You will each be given a thinking role, based on the De Bono’s six thinking hats.</a:t>
            </a:r>
          </a:p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If you are a group of three you will need to assume two thinking roles</a:t>
            </a:r>
          </a:p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How each role thinks is shown on Worksheet B.</a:t>
            </a:r>
          </a:p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The interactive video will provide you with three business situations.</a:t>
            </a:r>
          </a:p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Using your thinking roles, you will come to a justified solution to each scenario.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Rectangle 5"/>
          <p:cNvGrpSpPr/>
          <p:nvPr/>
        </p:nvGrpSpPr>
        <p:grpSpPr>
          <a:xfrm>
            <a:off x="0" y="-1"/>
            <a:ext cx="12192000" cy="1210237"/>
            <a:chOff x="0" y="0"/>
            <a:chExt cx="12192000" cy="1210235"/>
          </a:xfrm>
        </p:grpSpPr>
        <p:sp>
          <p:nvSpPr>
            <p:cNvPr id="164" name="Rectangle"/>
            <p:cNvSpPr/>
            <p:nvPr/>
          </p:nvSpPr>
          <p:spPr>
            <a:xfrm>
              <a:off x="0" y="-1"/>
              <a:ext cx="12192000" cy="1210237"/>
            </a:xfrm>
            <a:prstGeom prst="rect">
              <a:avLst/>
            </a:prstGeom>
            <a:solidFill>
              <a:srgbClr val="D74120"/>
            </a:solidFill>
            <a:ln w="12700" cap="flat">
              <a:solidFill>
                <a:srgbClr val="EA5B0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5" name="The Scenario – an outline"/>
            <p:cNvSpPr txBox="1"/>
            <p:nvPr/>
          </p:nvSpPr>
          <p:spPr>
            <a:xfrm>
              <a:off x="0" y="362014"/>
              <a:ext cx="12192000" cy="4862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indent="363538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The Scenario – an outline</a:t>
              </a:r>
            </a:p>
          </p:txBody>
        </p:sp>
      </p:grpSp>
      <p:sp>
        <p:nvSpPr>
          <p:cNvPr id="167" name="TextBox 1"/>
          <p:cNvSpPr txBox="1"/>
          <p:nvPr/>
        </p:nvSpPr>
        <p:spPr>
          <a:xfrm>
            <a:off x="443752" y="1546412"/>
            <a:ext cx="11524131" cy="2400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You are going to see how a business changes over time.</a:t>
            </a:r>
          </a:p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The business we are going to look a</a:t>
            </a:r>
            <a:r>
              <a:rPr lang="en-GB" dirty="0"/>
              <a:t>t</a:t>
            </a:r>
            <a:r>
              <a:rPr dirty="0"/>
              <a:t> is called TFP.</a:t>
            </a:r>
          </a:p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They make cardboard packaging for businesses to ship their deliveries in.</a:t>
            </a:r>
          </a:p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They also make protective packaging like packing chips and pillow packaging to stop delicate items breaking in transit.</a:t>
            </a:r>
          </a:p>
        </p:txBody>
      </p:sp>
      <p:pic>
        <p:nvPicPr>
          <p:cNvPr id="168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963" y="4283245"/>
            <a:ext cx="3197599" cy="2124001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4999"/>
              </a:srgbClr>
            </a:outerShdw>
          </a:effectLst>
        </p:spPr>
      </p:pic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776" y="4283245"/>
            <a:ext cx="3186002" cy="2124001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Rectangle 5"/>
          <p:cNvGrpSpPr/>
          <p:nvPr/>
        </p:nvGrpSpPr>
        <p:grpSpPr>
          <a:xfrm>
            <a:off x="0" y="-1"/>
            <a:ext cx="12192000" cy="1210237"/>
            <a:chOff x="0" y="0"/>
            <a:chExt cx="12192000" cy="1210235"/>
          </a:xfrm>
        </p:grpSpPr>
        <p:sp>
          <p:nvSpPr>
            <p:cNvPr id="171" name="Rectangle"/>
            <p:cNvSpPr/>
            <p:nvPr/>
          </p:nvSpPr>
          <p:spPr>
            <a:xfrm>
              <a:off x="0" y="-1"/>
              <a:ext cx="12192000" cy="1210237"/>
            </a:xfrm>
            <a:prstGeom prst="rect">
              <a:avLst/>
            </a:prstGeom>
            <a:solidFill>
              <a:srgbClr val="D74120"/>
            </a:solidFill>
            <a:ln w="12700" cap="flat">
              <a:solidFill>
                <a:srgbClr val="EA5B0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72" name="Plenary"/>
            <p:cNvSpPr txBox="1"/>
            <p:nvPr/>
          </p:nvSpPr>
          <p:spPr>
            <a:xfrm>
              <a:off x="0" y="362014"/>
              <a:ext cx="12192000" cy="4862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indent="363538">
                <a:defRPr sz="28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Plenary</a:t>
              </a:r>
            </a:p>
          </p:txBody>
        </p:sp>
      </p:grpSp>
      <p:sp>
        <p:nvSpPr>
          <p:cNvPr id="174" name="TextBox 1"/>
          <p:cNvSpPr txBox="1"/>
          <p:nvPr/>
        </p:nvSpPr>
        <p:spPr>
          <a:xfrm>
            <a:off x="443752" y="1546411"/>
            <a:ext cx="11524131" cy="2031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It is now your chance to see what other teams thought.</a:t>
            </a:r>
          </a:p>
          <a:p>
            <a:pPr marL="457200" indent="-457200">
              <a:spcBef>
                <a:spcPts val="1200"/>
              </a:spcBef>
              <a:buClr>
                <a:srgbClr val="D74120"/>
              </a:buClr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We are going to vote on the best solution for each scenario.</a:t>
            </a:r>
          </a:p>
          <a:p>
            <a:pPr>
              <a:spcBef>
                <a:spcPts val="120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ctr">
              <a:spcBef>
                <a:spcPts val="1200"/>
              </a:spcBef>
              <a:defRPr sz="2400">
                <a:solidFill>
                  <a:srgbClr val="D7412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Be </a:t>
            </a:r>
            <a:r>
              <a:rPr>
                <a:solidFill>
                  <a:srgbClr val="D74120"/>
                </a:solidFill>
              </a:rPr>
              <a:t>ready</a:t>
            </a:r>
            <a:r>
              <a:t> to justify your decisions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FC16EDE49814FBBE83568B9FA2901" ma:contentTypeVersion="17" ma:contentTypeDescription="Create a new document." ma:contentTypeScope="" ma:versionID="022f5e1d981b14d7005f3600e8ff7e4f">
  <xsd:schema xmlns:xsd="http://www.w3.org/2001/XMLSchema" xmlns:xs="http://www.w3.org/2001/XMLSchema" xmlns:p="http://schemas.microsoft.com/office/2006/metadata/properties" xmlns:ns2="9ad1216b-cdc1-40e2-a0c2-94597fd44697" xmlns:ns3="3fcf4a81-aca0-43b6-bff7-87efdc296efa" xmlns:ns4="7424b78e-8606-4fd1-9a19-b6b90bbc0a1b" targetNamespace="http://schemas.microsoft.com/office/2006/metadata/properties" ma:root="true" ma:fieldsID="f273b407d20b6eb33550fabe3d54ad2e" ns2:_="" ns3:_="" ns4:_="">
    <xsd:import namespace="9ad1216b-cdc1-40e2-a0c2-94597fd44697"/>
    <xsd:import namespace="3fcf4a81-aca0-43b6-bff7-87efdc296efa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f4a81-aca0-43b6-bff7-87efdc296e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cf4a81-aca0-43b6-bff7-87efdc296efa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7VPTP7ZE6X33-1933993375-2216</_dlc_DocId>
    <_dlc_DocIdUrl xmlns="9ad1216b-cdc1-40e2-a0c2-94597fd44697">
      <Url>https://cambridgeorg.sharepoint.com/sites/cie/education/pd/Curriculum_Support/_layouts/15/DocIdRedir.aspx?ID=7VPTP7ZE6X33-1933993375-2216</Url>
      <Description>7VPTP7ZE6X33-1933993375-2216</Description>
    </_dlc_DocIdUrl>
  </documentManagement>
</p:properties>
</file>

<file path=customXml/itemProps1.xml><?xml version="1.0" encoding="utf-8"?>
<ds:datastoreItem xmlns:ds="http://schemas.openxmlformats.org/officeDocument/2006/customXml" ds:itemID="{738A7A1E-46F3-4522-8351-1C148046F8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12F7698-70EE-44BD-B663-3A3CA59EAEC8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E3E5BF69-3F25-4183-A7B6-9EF283E1DE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3fcf4a81-aca0-43b6-bff7-87efdc296efa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8BB91B82-474B-4712-B7CD-F0C48E9A3D60}">
  <ds:schemaRefs>
    <ds:schemaRef ds:uri="http://purl.org/dc/terms/"/>
    <ds:schemaRef ds:uri="http://www.w3.org/XML/1998/namespace"/>
    <ds:schemaRef ds:uri="http://schemas.microsoft.com/office/2006/documentManagement/types"/>
    <ds:schemaRef ds:uri="3fcf4a81-aca0-43b6-bff7-87efdc296efa"/>
    <ds:schemaRef ds:uri="http://purl.org/dc/elements/1.1/"/>
    <ds:schemaRef ds:uri="7424b78e-8606-4fd1-9a19-b6b90bbc0a1b"/>
    <ds:schemaRef ds:uri="http://schemas.microsoft.com/office/infopath/2007/PartnerControls"/>
    <ds:schemaRef ds:uri="9ad1216b-cdc1-40e2-a0c2-94597fd44697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527</Words>
  <Application>Microsoft Office PowerPoint</Application>
  <PresentationFormat>Widescreen</PresentationFormat>
  <Paragraphs>60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Bliss Pro Regular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Karolyn Feliciani</cp:lastModifiedBy>
  <cp:revision>1</cp:revision>
  <dcterms:modified xsi:type="dcterms:W3CDTF">2025-07-01T14:31:17Z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0x010100370FC16EDE49814FBBE83568B9FA2901</vt:lpwstr>
  </property>
  <property fmtid="{D5CDD505-2E9C-101B-9397-08002B2CF9AE}" pid="3" name="_dlc_DocIdItemGuid">
    <vt:lpwstr>8083985d-e911-40d3-8c4a-5c8c581d0bef</vt:lpwstr>
  </property>
  <property fmtid="{D5CDD505-2E9C-101B-9397-08002B2CF9AE}" pid="4" name="MediaServiceImageTags">
    <vt:lpwstr/>
  </property>
</Properties>
</file>