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8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</p:sldIdLst>
  <p:sldSz cx="12192000" cy="6858000"/>
  <p:notesSz cx="6888163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TymyIgLtc3f27/HiSWQBd/9uu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4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641E60-7B79-4D88-94F6-69520001B435}" v="3" dt="2026-05-14T09:07:15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customschemas.google.com/relationships/presentationmetadata" Target="metadata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BDF3E597-07AA-4E8C-8292-C9356A5D3CB6}"/>
    <pc:docChg chg="custSel delSld modSld">
      <pc:chgData name="Sepideh Modgham" userId="4115b3b6-c566-49ec-8cd3-2d7651a9555d" providerId="ADAL" clId="{BDF3E597-07AA-4E8C-8292-C9356A5D3CB6}" dt="2026-05-14T09:21:15.923" v="134" actId="255"/>
      <pc:docMkLst>
        <pc:docMk/>
      </pc:docMkLst>
      <pc:sldChg chg="modSp mod">
        <pc:chgData name="Sepideh Modgham" userId="4115b3b6-c566-49ec-8cd3-2d7651a9555d" providerId="ADAL" clId="{BDF3E597-07AA-4E8C-8292-C9356A5D3CB6}" dt="2026-05-14T08:55:11.974" v="16" actId="404"/>
        <pc:sldMkLst>
          <pc:docMk/>
          <pc:sldMk cId="0" sldId="257"/>
        </pc:sldMkLst>
        <pc:spChg chg="mod">
          <ac:chgData name="Sepideh Modgham" userId="4115b3b6-c566-49ec-8cd3-2d7651a9555d" providerId="ADAL" clId="{BDF3E597-07AA-4E8C-8292-C9356A5D3CB6}" dt="2026-05-14T08:55:11.974" v="16" actId="404"/>
          <ac:spMkLst>
            <pc:docMk/>
            <pc:sldMk cId="0" sldId="257"/>
            <ac:spMk id="100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8:58:38.999" v="50" actId="20577"/>
        <pc:sldMkLst>
          <pc:docMk/>
          <pc:sldMk cId="0" sldId="258"/>
        </pc:sldMkLst>
        <pc:spChg chg="mod">
          <ac:chgData name="Sepideh Modgham" userId="4115b3b6-c566-49ec-8cd3-2d7651a9555d" providerId="ADAL" clId="{BDF3E597-07AA-4E8C-8292-C9356A5D3CB6}" dt="2026-05-14T08:57:05.543" v="19" actId="5793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8:58:38.999" v="50" actId="20577"/>
          <ac:spMkLst>
            <pc:docMk/>
            <pc:sldMk cId="0" sldId="258"/>
            <ac:spMk id="108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9:00:55.495" v="53" actId="14100"/>
        <pc:sldMkLst>
          <pc:docMk/>
          <pc:sldMk cId="0" sldId="259"/>
        </pc:sldMkLst>
        <pc:cxnChg chg="mod">
          <ac:chgData name="Sepideh Modgham" userId="4115b3b6-c566-49ec-8cd3-2d7651a9555d" providerId="ADAL" clId="{BDF3E597-07AA-4E8C-8292-C9356A5D3CB6}" dt="2026-05-14T09:00:44.462" v="51" actId="1076"/>
          <ac:cxnSpMkLst>
            <pc:docMk/>
            <pc:sldMk cId="0" sldId="259"/>
            <ac:cxnSpMk id="121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4T09:00:55.495" v="53" actId="14100"/>
          <ac:cxnSpMkLst>
            <pc:docMk/>
            <pc:sldMk cId="0" sldId="259"/>
            <ac:cxnSpMk id="122" creationId="{00000000-0000-0000-0000-000000000000}"/>
          </ac:cxnSpMkLst>
        </pc:cxnChg>
      </pc:sldChg>
      <pc:sldChg chg="modSp mod">
        <pc:chgData name="Sepideh Modgham" userId="4115b3b6-c566-49ec-8cd3-2d7651a9555d" providerId="ADAL" clId="{BDF3E597-07AA-4E8C-8292-C9356A5D3CB6}" dt="2026-05-14T09:01:22.551" v="57" actId="1076"/>
        <pc:sldMkLst>
          <pc:docMk/>
          <pc:sldMk cId="0" sldId="260"/>
        </pc:sldMkLst>
        <pc:spChg chg="mod">
          <ac:chgData name="Sepideh Modgham" userId="4115b3b6-c566-49ec-8cd3-2d7651a9555d" providerId="ADAL" clId="{BDF3E597-07AA-4E8C-8292-C9356A5D3CB6}" dt="2026-05-14T09:01:22.551" v="57" actId="1076"/>
          <ac:spMkLst>
            <pc:docMk/>
            <pc:sldMk cId="0" sldId="260"/>
            <ac:spMk id="136" creationId="{00000000-0000-0000-0000-000000000000}"/>
          </ac:spMkLst>
        </pc:spChg>
        <pc:cxnChg chg="mod">
          <ac:chgData name="Sepideh Modgham" userId="4115b3b6-c566-49ec-8cd3-2d7651a9555d" providerId="ADAL" clId="{BDF3E597-07AA-4E8C-8292-C9356A5D3CB6}" dt="2026-05-14T09:01:15.251" v="55" actId="14100"/>
          <ac:cxnSpMkLst>
            <pc:docMk/>
            <pc:sldMk cId="0" sldId="260"/>
            <ac:cxnSpMk id="138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4T09:01:11.551" v="54" actId="14100"/>
          <ac:cxnSpMkLst>
            <pc:docMk/>
            <pc:sldMk cId="0" sldId="260"/>
            <ac:cxnSpMk id="139" creationId="{00000000-0000-0000-0000-000000000000}"/>
          </ac:cxnSpMkLst>
        </pc:cxnChg>
        <pc:cxnChg chg="mod">
          <ac:chgData name="Sepideh Modgham" userId="4115b3b6-c566-49ec-8cd3-2d7651a9555d" providerId="ADAL" clId="{BDF3E597-07AA-4E8C-8292-C9356A5D3CB6}" dt="2026-05-14T09:01:18.889" v="56" actId="14100"/>
          <ac:cxnSpMkLst>
            <pc:docMk/>
            <pc:sldMk cId="0" sldId="260"/>
            <ac:cxnSpMk id="140" creationId="{00000000-0000-0000-0000-000000000000}"/>
          </ac:cxnSpMkLst>
        </pc:cxnChg>
      </pc:sldChg>
      <pc:sldChg chg="modSp mod">
        <pc:chgData name="Sepideh Modgham" userId="4115b3b6-c566-49ec-8cd3-2d7651a9555d" providerId="ADAL" clId="{BDF3E597-07AA-4E8C-8292-C9356A5D3CB6}" dt="2026-05-14T09:01:31.803" v="60" actId="5793"/>
        <pc:sldMkLst>
          <pc:docMk/>
          <pc:sldMk cId="0" sldId="261"/>
        </pc:sldMkLst>
        <pc:spChg chg="mod">
          <ac:chgData name="Sepideh Modgham" userId="4115b3b6-c566-49ec-8cd3-2d7651a9555d" providerId="ADAL" clId="{BDF3E597-07AA-4E8C-8292-C9356A5D3CB6}" dt="2026-05-14T09:01:31.803" v="60" actId="5793"/>
          <ac:spMkLst>
            <pc:docMk/>
            <pc:sldMk cId="0" sldId="261"/>
            <ac:spMk id="147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9:10:10.863" v="107" actId="113"/>
        <pc:sldMkLst>
          <pc:docMk/>
          <pc:sldMk cId="0" sldId="262"/>
        </pc:sldMkLst>
        <pc:spChg chg="mod">
          <ac:chgData name="Sepideh Modgham" userId="4115b3b6-c566-49ec-8cd3-2d7651a9555d" providerId="ADAL" clId="{BDF3E597-07AA-4E8C-8292-C9356A5D3CB6}" dt="2026-05-14T09:10:10.863" v="107" actId="113"/>
          <ac:spMkLst>
            <pc:docMk/>
            <pc:sldMk cId="0" sldId="262"/>
            <ac:spMk id="155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03:24.404" v="68" actId="14100"/>
          <ac:spMkLst>
            <pc:docMk/>
            <pc:sldMk cId="0" sldId="262"/>
            <ac:spMk id="156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03:39.216" v="70" actId="2711"/>
          <ac:spMkLst>
            <pc:docMk/>
            <pc:sldMk cId="0" sldId="262"/>
            <ac:spMk id="157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9:06:41.831" v="96" actId="255"/>
        <pc:sldMkLst>
          <pc:docMk/>
          <pc:sldMk cId="0" sldId="263"/>
        </pc:sldMkLst>
        <pc:spChg chg="mod">
          <ac:chgData name="Sepideh Modgham" userId="4115b3b6-c566-49ec-8cd3-2d7651a9555d" providerId="ADAL" clId="{BDF3E597-07AA-4E8C-8292-C9356A5D3CB6}" dt="2026-05-14T09:03:58.374" v="74" actId="20577"/>
          <ac:spMkLst>
            <pc:docMk/>
            <pc:sldMk cId="0" sldId="263"/>
            <ac:spMk id="165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04:24.654" v="76" actId="208"/>
          <ac:spMkLst>
            <pc:docMk/>
            <pc:sldMk cId="0" sldId="263"/>
            <ac:spMk id="16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06:41.831" v="96" actId="255"/>
          <ac:spMkLst>
            <pc:docMk/>
            <pc:sldMk cId="0" sldId="263"/>
            <ac:spMk id="168" creationId="{00000000-0000-0000-0000-000000000000}"/>
          </ac:spMkLst>
        </pc:spChg>
      </pc:sldChg>
      <pc:sldChg chg="delSp modSp mod">
        <pc:chgData name="Sepideh Modgham" userId="4115b3b6-c566-49ec-8cd3-2d7651a9555d" providerId="ADAL" clId="{BDF3E597-07AA-4E8C-8292-C9356A5D3CB6}" dt="2026-05-14T09:07:44.077" v="103" actId="2711"/>
        <pc:sldMkLst>
          <pc:docMk/>
          <pc:sldMk cId="0" sldId="264"/>
        </pc:sldMkLst>
        <pc:spChg chg="mod">
          <ac:chgData name="Sepideh Modgham" userId="4115b3b6-c566-49ec-8cd3-2d7651a9555d" providerId="ADAL" clId="{BDF3E597-07AA-4E8C-8292-C9356A5D3CB6}" dt="2026-05-14T09:06:53.491" v="98" actId="20577"/>
          <ac:spMkLst>
            <pc:docMk/>
            <pc:sldMk cId="0" sldId="264"/>
            <ac:spMk id="174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07:44.077" v="103" actId="2711"/>
          <ac:spMkLst>
            <pc:docMk/>
            <pc:sldMk cId="0" sldId="264"/>
            <ac:spMk id="175" creationId="{00000000-0000-0000-0000-000000000000}"/>
          </ac:spMkLst>
        </pc:spChg>
        <pc:spChg chg="del">
          <ac:chgData name="Sepideh Modgham" userId="4115b3b6-c566-49ec-8cd3-2d7651a9555d" providerId="ADAL" clId="{BDF3E597-07AA-4E8C-8292-C9356A5D3CB6}" dt="2026-05-14T09:07:10.400" v="99" actId="478"/>
          <ac:spMkLst>
            <pc:docMk/>
            <pc:sldMk cId="0" sldId="264"/>
            <ac:spMk id="176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9:14:20.526" v="122" actId="208"/>
        <pc:sldMkLst>
          <pc:docMk/>
          <pc:sldMk cId="0" sldId="265"/>
        </pc:sldMkLst>
        <pc:spChg chg="mod">
          <ac:chgData name="Sepideh Modgham" userId="4115b3b6-c566-49ec-8cd3-2d7651a9555d" providerId="ADAL" clId="{BDF3E597-07AA-4E8C-8292-C9356A5D3CB6}" dt="2026-05-14T09:13:04.043" v="112" actId="208"/>
          <ac:spMkLst>
            <pc:docMk/>
            <pc:sldMk cId="0" sldId="265"/>
            <ac:spMk id="184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14:20.526" v="122" actId="208"/>
          <ac:spMkLst>
            <pc:docMk/>
            <pc:sldMk cId="0" sldId="265"/>
            <ac:spMk id="185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13:37.942" v="120" actId="208"/>
          <ac:spMkLst>
            <pc:docMk/>
            <pc:sldMk cId="0" sldId="265"/>
            <ac:spMk id="186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13:17.813" v="116" actId="1076"/>
          <ac:spMkLst>
            <pc:docMk/>
            <pc:sldMk cId="0" sldId="265"/>
            <ac:spMk id="188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4T09:14:39.720" v="125" actId="1076"/>
        <pc:sldMkLst>
          <pc:docMk/>
          <pc:sldMk cId="0" sldId="266"/>
        </pc:sldMkLst>
        <pc:spChg chg="mod">
          <ac:chgData name="Sepideh Modgham" userId="4115b3b6-c566-49ec-8cd3-2d7651a9555d" providerId="ADAL" clId="{BDF3E597-07AA-4E8C-8292-C9356A5D3CB6}" dt="2026-05-14T09:14:39.720" v="125" actId="1076"/>
          <ac:spMkLst>
            <pc:docMk/>
            <pc:sldMk cId="0" sldId="266"/>
            <ac:spMk id="195" creationId="{00000000-0000-0000-0000-000000000000}"/>
          </ac:spMkLst>
        </pc:spChg>
      </pc:sldChg>
      <pc:sldChg chg="del">
        <pc:chgData name="Sepideh Modgham" userId="4115b3b6-c566-49ec-8cd3-2d7651a9555d" providerId="ADAL" clId="{BDF3E597-07AA-4E8C-8292-C9356A5D3CB6}" dt="2026-05-14T09:14:49.554" v="126" actId="2696"/>
        <pc:sldMkLst>
          <pc:docMk/>
          <pc:sldMk cId="0" sldId="267"/>
        </pc:sldMkLst>
      </pc:sldChg>
      <pc:sldChg chg="modSp mod">
        <pc:chgData name="Sepideh Modgham" userId="4115b3b6-c566-49ec-8cd3-2d7651a9555d" providerId="ADAL" clId="{BDF3E597-07AA-4E8C-8292-C9356A5D3CB6}" dt="2026-05-14T09:21:15.923" v="134" actId="255"/>
        <pc:sldMkLst>
          <pc:docMk/>
          <pc:sldMk cId="0" sldId="268"/>
        </pc:sldMkLst>
        <pc:spChg chg="mod">
          <ac:chgData name="Sepideh Modgham" userId="4115b3b6-c566-49ec-8cd3-2d7651a9555d" providerId="ADAL" clId="{BDF3E597-07AA-4E8C-8292-C9356A5D3CB6}" dt="2026-05-14T09:20:21.661" v="128" actId="20577"/>
          <ac:spMkLst>
            <pc:docMk/>
            <pc:sldMk cId="0" sldId="268"/>
            <ac:spMk id="208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20:56.302" v="131" actId="255"/>
          <ac:spMkLst>
            <pc:docMk/>
            <pc:sldMk cId="0" sldId="268"/>
            <ac:spMk id="21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4T09:21:15.923" v="134" actId="255"/>
          <ac:spMkLst>
            <pc:docMk/>
            <pc:sldMk cId="0" sldId="268"/>
            <ac:spMk id="2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d00afa3312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g3d00afa3312_0_5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d00afa3312_0_5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d02f2047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g3d02f2047fc_0_0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g3d02f2047fc_0_0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d00afa331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3d00afa3312_0_9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3d00afa3312_0_9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00afa331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g3d00afa3312_0_30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3d00afa3312_0_30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6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d00afa331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3d00afa3312_0_39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d00afa3312_0_39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d00afa331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g3d00afa3312_0_24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3d00afa3312_0_24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658906" y="1909481"/>
            <a:ext cx="78531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Quality of life </a:t>
            </a:r>
            <a:r>
              <a:rPr lang="en-GB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Pakistan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chemeClr val="dk1"/>
                </a:solidFill>
              </a:rPr>
              <a:t>Improving Quality of Life: The Sehat Card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Cambridge IGCSE</a:t>
            </a:r>
            <a:r>
              <a:rPr lang="en-GB" sz="2600" b="1" baseline="300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TM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Pakistan Studies 0448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439" y="451912"/>
            <a:ext cx="4046220" cy="6504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Version 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1511" y="6168533"/>
            <a:ext cx="1292225" cy="449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23711" y="3429000"/>
            <a:ext cx="289560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00afa3312_0_51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Class Vote: Which option do you agree with most?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3d00afa3312_0_51"/>
          <p:cNvSpPr txBox="1"/>
          <p:nvPr/>
        </p:nvSpPr>
        <p:spPr>
          <a:xfrm>
            <a:off x="443753" y="1546412"/>
            <a:ext cx="1152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3d00afa3312_0_51"/>
          <p:cNvSpPr txBox="1"/>
          <p:nvPr/>
        </p:nvSpPr>
        <p:spPr>
          <a:xfrm>
            <a:off x="783825" y="1511662"/>
            <a:ext cx="10376700" cy="10467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Title: 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Health initiatives like the Sehat Card are the best way to improve quality of life in Pakistan.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d00afa3312_0_51"/>
          <p:cNvSpPr txBox="1"/>
          <p:nvPr/>
        </p:nvSpPr>
        <p:spPr>
          <a:xfrm>
            <a:off x="1154125" y="3492975"/>
            <a:ext cx="4254076" cy="23397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For: 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Yes, </a:t>
            </a:r>
            <a:r>
              <a:rPr lang="en-GB" sz="2800" u="sng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health care initiatives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like the Sehat Card are the best way to improve quality of life in Pakistan.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3d00afa3312_0_51"/>
          <p:cNvSpPr txBox="1"/>
          <p:nvPr/>
        </p:nvSpPr>
        <p:spPr>
          <a:xfrm>
            <a:off x="6419850" y="3542025"/>
            <a:ext cx="4819650" cy="1908184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Against: 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No, </a:t>
            </a:r>
            <a:r>
              <a:rPr lang="en-GB" sz="2800" u="sng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other initiatives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like education are the best way to improve quality of life in Pakistan.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d00afa3312_0_51"/>
          <p:cNvSpPr txBox="1"/>
          <p:nvPr/>
        </p:nvSpPr>
        <p:spPr>
          <a:xfrm>
            <a:off x="1154125" y="2929275"/>
            <a:ext cx="2008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Option A</a:t>
            </a:r>
            <a:endParaRPr sz="2800" b="1">
              <a:solidFill>
                <a:srgbClr val="CC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d00afa3312_0_51"/>
          <p:cNvSpPr txBox="1"/>
          <p:nvPr/>
        </p:nvSpPr>
        <p:spPr>
          <a:xfrm>
            <a:off x="6524625" y="2896275"/>
            <a:ext cx="2008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Option B</a:t>
            </a:r>
            <a:endParaRPr sz="2800" b="1">
              <a:solidFill>
                <a:srgbClr val="CC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Reflection and e</a:t>
            </a: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valuation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429750" y="1530675"/>
            <a:ext cx="104151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Discuss with your partner:</a:t>
            </a: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To what extent do you think is it possible to improve the quality of life of people in Pakistan in the next 10 years</a:t>
            </a: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d02f2047fc_0_0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Writing Your Speech: support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g3d02f2047fc_0_0"/>
          <p:cNvSpPr txBox="1"/>
          <p:nvPr/>
        </p:nvSpPr>
        <p:spPr>
          <a:xfrm>
            <a:off x="443753" y="1546412"/>
            <a:ext cx="1152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3d02f2047fc_0_0"/>
          <p:cNvSpPr txBox="1"/>
          <p:nvPr/>
        </p:nvSpPr>
        <p:spPr>
          <a:xfrm>
            <a:off x="120900" y="1312575"/>
            <a:ext cx="6897900" cy="4247286"/>
          </a:xfrm>
          <a:prstGeom prst="rect">
            <a:avLst/>
          </a:prstGeom>
          <a:noFill/>
          <a:ln w="38100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j-lt"/>
                <a:ea typeface="Calibri"/>
                <a:cs typeface="Calibri"/>
                <a:sym typeface="Calibri"/>
              </a:rPr>
              <a:t>Introduction</a:t>
            </a:r>
            <a:endParaRPr sz="2200" b="1" dirty="0">
              <a:solidFill>
                <a:srgbClr val="CC33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Outline the main points of your speech.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j-lt"/>
                <a:ea typeface="Calibri"/>
                <a:cs typeface="Calibri"/>
                <a:sym typeface="Calibri"/>
              </a:rPr>
              <a:t>Your argument</a:t>
            </a:r>
            <a:endParaRPr sz="2200" b="1" dirty="0">
              <a:solidFill>
                <a:srgbClr val="CC33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Describe the Sehat Card.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Outline the benefits of the Sehat Card. 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Outline the limitations of the Sehat Card.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Explain how the limitations can be overcome.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highlight>
                  <a:schemeClr val="lt1"/>
                </a:highlight>
                <a:latin typeface="+mj-lt"/>
                <a:ea typeface="Calibri"/>
                <a:cs typeface="Calibri"/>
                <a:sym typeface="Calibri"/>
              </a:rPr>
              <a:t>Conclusion</a:t>
            </a:r>
            <a:endParaRPr sz="2200" b="1" dirty="0">
              <a:solidFill>
                <a:srgbClr val="CC3300"/>
              </a:solidFill>
              <a:highlight>
                <a:schemeClr val="lt1"/>
              </a:highlight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Explain how the Sehat Card can improve the quality of life for people in Pakistan.</a:t>
            </a:r>
            <a:endParaRPr sz="2200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3d02f2047fc_0_0"/>
          <p:cNvSpPr txBox="1"/>
          <p:nvPr/>
        </p:nvSpPr>
        <p:spPr>
          <a:xfrm>
            <a:off x="7213700" y="1312575"/>
            <a:ext cx="4918500" cy="4924395"/>
          </a:xfrm>
          <a:prstGeom prst="rect">
            <a:avLst/>
          </a:prstGeom>
          <a:noFill/>
          <a:ln w="38100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Key Phrases</a:t>
            </a:r>
            <a:endParaRPr sz="2200" b="1" dirty="0">
              <a:solidFill>
                <a:srgbClr val="CC3300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On the one hand…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Some people think…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Another view is that…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However, a more successful initiative is…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Conclusively…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Therefore, there can be no doubt…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322425" y="1546400"/>
            <a:ext cx="11645400" cy="3262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To debate how health initiatives such as the Sehat Card can improve quality of life in Pakistan.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By the end of the lesson, you will be able to:</a:t>
            </a:r>
            <a:endParaRPr sz="2400" dirty="0">
              <a:solidFill>
                <a:schemeClr val="dk1"/>
              </a:solidFill>
            </a:endParaRP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Understand the benefits of health initiatives such as the Sehat Card.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Plan and present a debate about initiatives that can improve quality of life.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Consider different perspectives and draw conclusions.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Starter activity: A postcard from the future</a:t>
            </a:r>
            <a:endParaRPr/>
          </a:p>
        </p:txBody>
      </p:sp>
      <p:sp>
        <p:nvSpPr>
          <p:cNvPr id="107" name="Google Shape;107;p3"/>
          <p:cNvSpPr txBox="1"/>
          <p:nvPr/>
        </p:nvSpPr>
        <p:spPr>
          <a:xfrm>
            <a:off x="443753" y="1546412"/>
            <a:ext cx="115242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Imagine you are living 10 years in the future.</a:t>
            </a: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Which one of the Sustainable Development Goals has been achieved for Pakistan?</a:t>
            </a: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Write a postcard to yourself explaining how this SDG has been achieved.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535253" y="2828500"/>
            <a:ext cx="56706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3 – Good health and well-being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4 – Quality education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5 – Gender equality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6 – Clean water and sanitation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7 – Affordable and clean energy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8 – Decent work and economic growth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</a:rPr>
              <a:t>SDG 10 – Reduced inequalities</a:t>
            </a:r>
            <a:endParaRPr dirty="0">
              <a:solidFill>
                <a:srgbClr val="D7412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The Sehat Card: What do you know?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443753" y="1546412"/>
            <a:ext cx="1152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829250" y="3562050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The Sehat Card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8277375" y="5109100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How does it work?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1315875" y="5274275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Where can you use it?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8277375" y="1612700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Why was it introduced?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1315875" y="1612700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When and where was it introduced?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5"/>
          <p:cNvCxnSpPr/>
          <p:nvPr/>
        </p:nvCxnSpPr>
        <p:spPr>
          <a:xfrm>
            <a:off x="3849375" y="2813550"/>
            <a:ext cx="1087500" cy="74220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" name="Google Shape;122;p5"/>
          <p:cNvCxnSpPr>
            <a:cxnSpLocks/>
          </p:cNvCxnSpPr>
          <p:nvPr/>
        </p:nvCxnSpPr>
        <p:spPr>
          <a:xfrm>
            <a:off x="7362750" y="4444950"/>
            <a:ext cx="1060888" cy="66415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3" name="Google Shape;123;p5"/>
          <p:cNvCxnSpPr/>
          <p:nvPr/>
        </p:nvCxnSpPr>
        <p:spPr>
          <a:xfrm rot="10800000" flipH="1">
            <a:off x="3777025" y="4776450"/>
            <a:ext cx="1052100" cy="53850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5"/>
          <p:cNvCxnSpPr/>
          <p:nvPr/>
        </p:nvCxnSpPr>
        <p:spPr>
          <a:xfrm flipH="1">
            <a:off x="7308325" y="2743200"/>
            <a:ext cx="1100400" cy="88290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00afa3312_0_9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The Sehat Card: What do you know?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g3d00afa3312_0_9"/>
          <p:cNvSpPr txBox="1"/>
          <p:nvPr/>
        </p:nvSpPr>
        <p:spPr>
          <a:xfrm>
            <a:off x="443753" y="1546412"/>
            <a:ext cx="1152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</p:txBody>
      </p:sp>
      <p:sp>
        <p:nvSpPr>
          <p:cNvPr id="132" name="Google Shape;132;g3d00afa3312_0_9"/>
          <p:cNvSpPr/>
          <p:nvPr/>
        </p:nvSpPr>
        <p:spPr>
          <a:xfrm>
            <a:off x="4829250" y="3562050"/>
            <a:ext cx="2533500" cy="12282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The Sehat Card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3d00afa3312_0_9"/>
          <p:cNvSpPr/>
          <p:nvPr/>
        </p:nvSpPr>
        <p:spPr>
          <a:xfrm>
            <a:off x="8277375" y="4214600"/>
            <a:ext cx="3445200" cy="21228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How does it work?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Participating hospitals have a Sehat Sahulat Counter.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 card can be used for operations, maternity services and emergencies.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3d00afa3312_0_9"/>
          <p:cNvSpPr/>
          <p:nvPr/>
        </p:nvSpPr>
        <p:spPr>
          <a:xfrm>
            <a:off x="719075" y="4674600"/>
            <a:ext cx="3130200" cy="18279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Where can you use it?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You can use it in over 400 public and private hospitals.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Each province uses the card differently to best support its population’s needs.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d00afa3312_0_9"/>
          <p:cNvSpPr/>
          <p:nvPr/>
        </p:nvSpPr>
        <p:spPr>
          <a:xfrm>
            <a:off x="8277375" y="1259600"/>
            <a:ext cx="3245400" cy="21228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Why was it introduced?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Health care bills would cause families financial strain.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With the card, each family is eligible for Rs1million of hospital stays per year.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3d00afa3312_0_9"/>
          <p:cNvSpPr/>
          <p:nvPr/>
        </p:nvSpPr>
        <p:spPr>
          <a:xfrm>
            <a:off x="557200" y="1310575"/>
            <a:ext cx="3245400" cy="23286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rgbClr val="EA5B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latin typeface="Calibri"/>
                <a:ea typeface="Calibri"/>
                <a:cs typeface="Calibri"/>
                <a:sym typeface="Calibri"/>
              </a:rPr>
              <a:t>When and where was it introduced?</a:t>
            </a:r>
            <a:br>
              <a:rPr lang="en-GB" sz="2000" b="1"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2020 in KPK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By 2023 43 million families across Pakistan had a Sehat Card. It aims for universal healthcare.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7" name="Google Shape;137;g3d00afa3312_0_9"/>
          <p:cNvCxnSpPr/>
          <p:nvPr/>
        </p:nvCxnSpPr>
        <p:spPr>
          <a:xfrm>
            <a:off x="3802600" y="2794375"/>
            <a:ext cx="1087500" cy="74220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8" name="Google Shape;138;g3d00afa3312_0_9"/>
          <p:cNvCxnSpPr>
            <a:cxnSpLocks/>
          </p:cNvCxnSpPr>
          <p:nvPr/>
        </p:nvCxnSpPr>
        <p:spPr>
          <a:xfrm>
            <a:off x="7256050" y="4674600"/>
            <a:ext cx="1021325" cy="73560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9" name="Google Shape;139;g3d00afa3312_0_9"/>
          <p:cNvCxnSpPr>
            <a:cxnSpLocks/>
          </p:cNvCxnSpPr>
          <p:nvPr/>
        </p:nvCxnSpPr>
        <p:spPr>
          <a:xfrm flipV="1">
            <a:off x="3849275" y="4776450"/>
            <a:ext cx="979850" cy="633750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0" name="Google Shape;140;g3d00afa3312_0_9"/>
          <p:cNvCxnSpPr>
            <a:cxnSpLocks/>
          </p:cNvCxnSpPr>
          <p:nvPr/>
        </p:nvCxnSpPr>
        <p:spPr>
          <a:xfrm flipH="1">
            <a:off x="7308325" y="2562225"/>
            <a:ext cx="969050" cy="1063875"/>
          </a:xfrm>
          <a:prstGeom prst="straightConnector1">
            <a:avLst/>
          </a:pr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d00afa3312_0_30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3d00afa3312_0_30"/>
          <p:cNvSpPr txBox="1"/>
          <p:nvPr/>
        </p:nvSpPr>
        <p:spPr>
          <a:xfrm>
            <a:off x="443753" y="1546412"/>
            <a:ext cx="11524200" cy="30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Sehat Card: </a:t>
            </a:r>
            <a:r>
              <a:rPr lang="en-GB" sz="2400" dirty="0">
                <a:solidFill>
                  <a:schemeClr val="dk1"/>
                </a:solidFill>
              </a:rPr>
              <a:t>A healthcare initiative launched by the government of Pakistan to provide universal healthcare.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Universal healthcare: </a:t>
            </a:r>
            <a:r>
              <a:rPr lang="en-GB" sz="2400" dirty="0">
                <a:solidFill>
                  <a:schemeClr val="dk1"/>
                </a:solidFill>
              </a:rPr>
              <a:t>when </a:t>
            </a:r>
            <a:r>
              <a:rPr lang="en-GB" sz="2400" dirty="0">
                <a:solidFill>
                  <a:schemeClr val="dk1"/>
                </a:solidFill>
                <a:highlight>
                  <a:srgbClr val="FFFFFF"/>
                </a:highlight>
              </a:rPr>
              <a:t>all citizens in a country have access to quality health services without financial strain.</a:t>
            </a:r>
            <a:endParaRPr sz="24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  <a:highlight>
                  <a:srgbClr val="FFFFFF"/>
                </a:highlight>
              </a:rPr>
              <a:t>Maternity services:</a:t>
            </a:r>
            <a:r>
              <a:rPr lang="en-GB" sz="2400" dirty="0">
                <a:solidFill>
                  <a:schemeClr val="dk1"/>
                </a:solidFill>
                <a:highlight>
                  <a:srgbClr val="FFFFFF"/>
                </a:highlight>
              </a:rPr>
              <a:t> specialised healthcare that supports women during pregnancy and for six weeks after birth.</a:t>
            </a:r>
            <a:endParaRPr sz="24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Preparing for a Debate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6"/>
          <p:cNvSpPr txBox="1"/>
          <p:nvPr/>
        </p:nvSpPr>
        <p:spPr>
          <a:xfrm>
            <a:off x="443753" y="1546412"/>
            <a:ext cx="1152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6"/>
          <p:cNvSpPr txBox="1"/>
          <p:nvPr/>
        </p:nvSpPr>
        <p:spPr>
          <a:xfrm>
            <a:off x="907650" y="1546400"/>
            <a:ext cx="10376700" cy="10467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Title: </a:t>
            </a:r>
            <a:r>
              <a:rPr lang="en-GB" sz="2800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Health initiatives like the Sehat Card are the best way to improve quality of life in Pakistan.</a:t>
            </a:r>
            <a:endParaRPr sz="2800" dirty="0">
              <a:solidFill>
                <a:schemeClr val="tx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1154125" y="3492975"/>
            <a:ext cx="4254076" cy="23397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For: 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Yes, </a:t>
            </a:r>
            <a:r>
              <a:rPr lang="en-GB" sz="2800" u="sng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health care initiatives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like the Sehat Card are the best way to improve quality of life in Pakistan.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6783800" y="3492975"/>
            <a:ext cx="4500550" cy="2339072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Against: 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No, </a:t>
            </a:r>
            <a:r>
              <a:rPr lang="en-GB" sz="2800" u="sng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other initiatives</a:t>
            </a: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like education are the best way to improve quality of life in Pakistan.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 txBox="1"/>
          <p:nvPr/>
        </p:nvSpPr>
        <p:spPr>
          <a:xfrm>
            <a:off x="1154125" y="2929275"/>
            <a:ext cx="2008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Option A</a:t>
            </a:r>
            <a:endParaRPr sz="2800" b="1">
              <a:solidFill>
                <a:srgbClr val="CC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 txBox="1"/>
          <p:nvPr/>
        </p:nvSpPr>
        <p:spPr>
          <a:xfrm>
            <a:off x="6783800" y="2929275"/>
            <a:ext cx="2008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Option B</a:t>
            </a:r>
            <a:endParaRPr sz="2800" b="1">
              <a:solidFill>
                <a:srgbClr val="CC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d00afa3312_0_39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Writing your speech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d00afa3312_0_39"/>
          <p:cNvSpPr txBox="1"/>
          <p:nvPr/>
        </p:nvSpPr>
        <p:spPr>
          <a:xfrm>
            <a:off x="443753" y="1546412"/>
            <a:ext cx="1152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3d00afa3312_0_39"/>
          <p:cNvSpPr txBox="1"/>
          <p:nvPr/>
        </p:nvSpPr>
        <p:spPr>
          <a:xfrm>
            <a:off x="120900" y="1312575"/>
            <a:ext cx="6897900" cy="5262949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Introduction</a:t>
            </a:r>
            <a:endParaRPr sz="2200" b="1" dirty="0">
              <a:solidFill>
                <a:srgbClr val="CC3300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Outline the main points of your speech.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Your argument</a:t>
            </a:r>
            <a:endParaRPr sz="2200" b="1" dirty="0">
              <a:solidFill>
                <a:srgbClr val="CC3300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Outline the benefits and limitations of your initiative. 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Explain how it can improve quality of life.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A different argument</a:t>
            </a:r>
            <a:endParaRPr sz="2200" b="1" dirty="0">
              <a:solidFill>
                <a:srgbClr val="CC3300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Outline the benefits and limitations of a different initiative. 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Explain how it can improve quality of life.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rgbClr val="CC3300"/>
                </a:solidFill>
                <a:highlight>
                  <a:schemeClr val="lt1"/>
                </a:highlight>
                <a:latin typeface="+mn-lt"/>
                <a:ea typeface="Calibri"/>
                <a:cs typeface="Calibri"/>
                <a:sym typeface="Calibri"/>
              </a:rPr>
              <a:t>Conclusion</a:t>
            </a:r>
            <a:endParaRPr sz="2200" b="1" dirty="0">
              <a:solidFill>
                <a:srgbClr val="CC3300"/>
              </a:solidFill>
              <a:highlight>
                <a:schemeClr val="lt1"/>
              </a:highlight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Explain why your chosen initiative will be more successful.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d00afa3312_0_39"/>
          <p:cNvSpPr txBox="1"/>
          <p:nvPr/>
        </p:nvSpPr>
        <p:spPr>
          <a:xfrm>
            <a:off x="7213700" y="1312575"/>
            <a:ext cx="4918500" cy="498595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Key Phrases</a:t>
            </a:r>
            <a:endParaRPr sz="2400" b="1" dirty="0">
              <a:solidFill>
                <a:srgbClr val="CC33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On the one hand…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Some people think…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Another view is that…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However, a more successful initiative is…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Conclusively…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Therefore, there can be no doubt…</a:t>
            </a:r>
            <a:endParaRPr sz="22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d00afa3312_0_24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Presenting the debate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g3d00afa3312_0_24"/>
          <p:cNvSpPr txBox="1"/>
          <p:nvPr/>
        </p:nvSpPr>
        <p:spPr>
          <a:xfrm>
            <a:off x="405653" y="1279712"/>
            <a:ext cx="11524200" cy="5478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2400" b="1" u="sng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Peer Assessment:</a:t>
            </a:r>
          </a:p>
          <a:p>
            <a:pPr lvl="0"/>
            <a:r>
              <a:rPr lang="en-GB" sz="24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Confidence</a:t>
            </a:r>
          </a:p>
          <a:p>
            <a:pPr lvl="0"/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Did the group speak clearly and make eye contact with the class?</a:t>
            </a:r>
          </a:p>
          <a:p>
            <a:pPr lvl="0"/>
            <a:endParaRPr lang="en-GB" sz="24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lvl="0"/>
            <a:r>
              <a:rPr lang="en-GB" sz="24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Clarity</a:t>
            </a:r>
          </a:p>
          <a:p>
            <a:pPr lvl="0"/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Was it easy to follow the argument? Did their ideas flow logically?</a:t>
            </a:r>
          </a:p>
          <a:p>
            <a:pPr lvl="0"/>
            <a:endParaRPr lang="en-GB" sz="2400" b="1" dirty="0">
              <a:solidFill>
                <a:srgbClr val="CC3300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lvl="0"/>
            <a:r>
              <a:rPr lang="en-GB" sz="24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Completeness</a:t>
            </a:r>
          </a:p>
          <a:p>
            <a:pPr lvl="0"/>
            <a:r>
              <a:rPr lang="en-GB" sz="2400" dirty="0">
                <a:latin typeface="+mn-lt"/>
                <a:ea typeface="Calibri"/>
                <a:cs typeface="Calibri"/>
                <a:sym typeface="Calibri"/>
              </a:rPr>
              <a:t>Did the group present a strong argument throughout? </a:t>
            </a:r>
          </a:p>
          <a:p>
            <a:pPr lvl="0"/>
            <a:r>
              <a:rPr lang="en-GB" sz="2400" dirty="0">
                <a:latin typeface="+mn-lt"/>
                <a:ea typeface="Calibri"/>
                <a:cs typeface="Calibri"/>
                <a:sym typeface="Calibri"/>
              </a:rPr>
              <a:t>Did they include facts and a wide range of knowledge about initiatives? </a:t>
            </a:r>
          </a:p>
          <a:p>
            <a:pPr lvl="0"/>
            <a:r>
              <a:rPr lang="en-GB" sz="2400" dirty="0">
                <a:latin typeface="+mn-lt"/>
                <a:ea typeface="Calibri"/>
                <a:cs typeface="Calibri"/>
                <a:sym typeface="Calibri"/>
              </a:rPr>
              <a:t>Did they include a range of views and opinions?</a:t>
            </a:r>
          </a:p>
          <a:p>
            <a:pPr lvl="0"/>
            <a:endParaRPr lang="en-GB" sz="2400" dirty="0">
              <a:latin typeface="+mn-lt"/>
              <a:ea typeface="Calibri"/>
              <a:cs typeface="Calibri"/>
              <a:sym typeface="Calibri"/>
            </a:endParaRPr>
          </a:p>
          <a:p>
            <a:pPr lvl="0"/>
            <a:r>
              <a:rPr lang="en-GB" sz="2400" b="1" dirty="0">
                <a:solidFill>
                  <a:srgbClr val="CC3300"/>
                </a:solidFill>
                <a:latin typeface="+mn-lt"/>
                <a:ea typeface="Calibri"/>
                <a:cs typeface="Calibri"/>
                <a:sym typeface="Calibri"/>
              </a:rPr>
              <a:t>Conclusion</a:t>
            </a:r>
          </a:p>
          <a:p>
            <a:pPr lvl="0"/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Did the conclusion link back to their argument? Was it strong and decisive?</a:t>
            </a: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rgbClr val="000000"/>
      </a:dk1>
      <a:lt1>
        <a:srgbClr val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7VPTP7ZE6X33-2020743336-694</_dlc_DocId>
    <_dlc_DocIdUrl xmlns="9ad1216b-cdc1-40e2-a0c2-94597fd44697">
      <Url>https://cambridgeorg.sharepoint.com/sites/cie/education/pd/Curriculum_Support/_layouts/15/DocIdRedir.aspx?ID=7VPTP7ZE6X33-2020743336-694</Url>
      <Description>7VPTP7ZE6X33-2020743336-694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5BD9047056454F94B4694108F9A1FF" ma:contentTypeVersion="3" ma:contentTypeDescription="Create a new document." ma:contentTypeScope="" ma:versionID="5c0011047895b59a897429f5e4ec5dcc">
  <xsd:schema xmlns:xsd="http://www.w3.org/2001/XMLSchema" xmlns:xs="http://www.w3.org/2001/XMLSchema" xmlns:p="http://schemas.microsoft.com/office/2006/metadata/properties" xmlns:ns2="9ad1216b-cdc1-40e2-a0c2-94597fd44697" xmlns:ns3="f1f25e64-7226-490b-ade3-8cf84afff5d2" targetNamespace="http://schemas.microsoft.com/office/2006/metadata/properties" ma:root="true" ma:fieldsID="5b649ae69bc45de80afe7d6c0f200904" ns2:_="" ns3:_="">
    <xsd:import namespace="9ad1216b-cdc1-40e2-a0c2-94597fd44697"/>
    <xsd:import namespace="f1f25e64-7226-490b-ade3-8cf84afff5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25e64-7226-490b-ade3-8cf84afff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73154C3-729F-4EB6-A931-CFF16F521B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622887-8980-4FE4-BAA8-DB694FFFF6C5}">
  <ds:schemaRefs>
    <ds:schemaRef ds:uri="http://schemas.microsoft.com/office/2006/documentManagement/types"/>
    <ds:schemaRef ds:uri="http://www.w3.org/XML/1998/namespace"/>
    <ds:schemaRef ds:uri="9ad1216b-cdc1-40e2-a0c2-94597fd44697"/>
    <ds:schemaRef ds:uri="http://purl.org/dc/dcmitype/"/>
    <ds:schemaRef ds:uri="http://schemas.openxmlformats.org/package/2006/metadata/core-properties"/>
    <ds:schemaRef ds:uri="http://purl.org/dc/elements/1.1/"/>
    <ds:schemaRef ds:uri="f1f25e64-7226-490b-ade3-8cf84afff5d2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9052074-A566-4961-972D-C7C0F0491F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f1f25e64-7226-490b-ade3-8cf84afff5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335D892-8B9F-4B4C-8A6B-E4AEEF92560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864</Words>
  <Application>Microsoft Office PowerPoint</Application>
  <PresentationFormat>Widescreen</PresentationFormat>
  <Paragraphs>145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Lois Lindemann</dc:creator>
  <cp:lastModifiedBy>Sepideh Modgham</cp:lastModifiedBy>
  <cp:revision>2</cp:revision>
  <dcterms:created xsi:type="dcterms:W3CDTF">2018-01-14T21:11:47Z</dcterms:created>
  <dcterms:modified xsi:type="dcterms:W3CDTF">2026-05-14T15:44:10Z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0x010100E45BD9047056454F94B4694108F9A1FF</vt:lpwstr>
  </property>
  <property fmtid="{D5CDD505-2E9C-101B-9397-08002B2CF9AE}" pid="3" name="_dlc_DocIdItemGuid">
    <vt:lpwstr>f55f12fd-e042-4a1e-b407-1a1ede8f9150</vt:lpwstr>
  </property>
  <property fmtid="{D5CDD505-2E9C-101B-9397-08002B2CF9AE}" pid="4" name="MediaServiceImageTags">
    <vt:lpwstr/>
  </property>
</Properties>
</file>