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6" r:id="rId6"/>
    <p:sldId id="314" r:id="rId7"/>
    <p:sldId id="332" r:id="rId8"/>
    <p:sldId id="333" r:id="rId9"/>
    <p:sldId id="316" r:id="rId10"/>
    <p:sldId id="322" r:id="rId11"/>
    <p:sldId id="323" r:id="rId12"/>
    <p:sldId id="335" r:id="rId13"/>
    <p:sldId id="334" r:id="rId14"/>
    <p:sldId id="336" r:id="rId15"/>
    <p:sldId id="338" r:id="rId16"/>
    <p:sldId id="337" r:id="rId17"/>
    <p:sldId id="305" r:id="rId18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7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2" y="13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181069"/>
            <a:ext cx="3659262" cy="2744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905" y="1909481"/>
            <a:ext cx="87368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Lesson slides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Topic E2.11: Sketching curves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 4: Sketching reciprocal and exponential graphs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0"/>
                <a:ext cx="12192000" cy="1210235"/>
              </a:xfrm>
              <a:prstGeom prst="rect">
                <a:avLst/>
              </a:prstGeom>
              <a:solidFill>
                <a:srgbClr val="EA5B0C"/>
              </a:solidFill>
              <a:ln>
                <a:solidFill>
                  <a:srgbClr val="EA5B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63538"/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Reciprocal graphs of the form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den>
                    </m:f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2102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EA5B0C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65783" y="1315552"/>
            <a:ext cx="61904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happens if you add a value to the end of the equation?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9929" y="2343653"/>
                <a:ext cx="509851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" y="2343653"/>
                <a:ext cx="5098512" cy="9017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CF80070-2516-4511-AA80-BCE52A57458B}"/>
                  </a:ext>
                </a:extLst>
              </p:cNvPr>
              <p:cNvSpPr/>
              <p:nvPr/>
            </p:nvSpPr>
            <p:spPr>
              <a:xfrm>
                <a:off x="265783" y="3612626"/>
                <a:ext cx="5296870" cy="2093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It has the same shape as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horizontal asymptote is now at 5.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This is because we added 5 to the equation.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CF80070-2516-4511-AA80-BCE52A5745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3" y="3612626"/>
                <a:ext cx="5296870" cy="2093202"/>
              </a:xfrm>
              <a:prstGeom prst="rect">
                <a:avLst/>
              </a:prstGeom>
              <a:blipFill>
                <a:blip r:embed="rId4"/>
                <a:stretch>
                  <a:fillRect l="-1841" r="-575" b="-6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A154E01F-D3E1-4720-858A-F4E8E3199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474" y="1520244"/>
            <a:ext cx="5744377" cy="3572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CDE2E6-B390-4C46-B84F-6B74C68FF166}"/>
              </a:ext>
            </a:extLst>
          </p:cNvPr>
          <p:cNvCxnSpPr/>
          <p:nvPr/>
        </p:nvCxnSpPr>
        <p:spPr>
          <a:xfrm>
            <a:off x="5764695" y="3004270"/>
            <a:ext cx="6427305" cy="0"/>
          </a:xfrm>
          <a:prstGeom prst="line">
            <a:avLst/>
          </a:prstGeom>
          <a:ln w="57150"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68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65783" y="1315552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On the same graph, sketch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816378" y="2073097"/>
                <a:ext cx="2097840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8" y="2073097"/>
                <a:ext cx="2097840" cy="9017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B93B73-D3F3-4097-AE84-60DA00846468}"/>
                  </a:ext>
                </a:extLst>
              </p:cNvPr>
              <p:cNvSpPr txBox="1"/>
              <p:nvPr/>
            </p:nvSpPr>
            <p:spPr>
              <a:xfrm>
                <a:off x="816378" y="3209144"/>
                <a:ext cx="2097840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B93B73-D3F3-4097-AE84-60DA00846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8" y="3209144"/>
                <a:ext cx="2097840" cy="9017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0B6F0F4-E262-4257-B3DB-28CBBCE96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43732"/>
            <a:ext cx="3620005" cy="3534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66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265783" y="1315552"/>
                <a:ext cx="6190499" cy="1133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Sketch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GB" sz="28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+4.</m:t>
                    </m:r>
                  </m:oMath>
                </a14:m>
                <a:endParaRPr lang="en-GB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3" y="1315552"/>
                <a:ext cx="6190499" cy="1133900"/>
              </a:xfrm>
              <a:prstGeom prst="rect">
                <a:avLst/>
              </a:prstGeom>
              <a:blipFill>
                <a:blip r:embed="rId2"/>
                <a:stretch>
                  <a:fillRect l="-2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AEDC03F-AABB-4C8A-8E6D-0139BD8F0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324" y="2343732"/>
            <a:ext cx="4184489" cy="3534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987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75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8DB9C-80C8-011A-3717-385747BB6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339" y="1306948"/>
            <a:ext cx="5581261" cy="555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2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an exponential graph?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83766EE5-D436-44E8-A36E-7159F32511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817" y="1477131"/>
                <a:ext cx="11083637" cy="21602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>
                  <a:buFont typeface="Arial" panose="020B0604020202020204" pitchFamily="34" charset="0"/>
                  <a:buNone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This is a function where the power itself is the variable, rather than the base number.</a:t>
                </a:r>
              </a:p>
              <a:p>
                <a:pPr>
                  <a:buFont typeface="Arial" panose="020B0604020202020204" pitchFamily="34" charset="0"/>
                  <a:buNone/>
                </a:pP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For example, </a:t>
                </a:r>
                <a14:m>
                  <m:oMath xmlns:m="http://schemas.openxmlformats.org/officeDocument/2006/math">
                    <m:r>
                      <a:rPr lang="en-GB" sz="32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32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GB" sz="32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GB" sz="3200" b="1" i="1" baseline="300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GB" b="1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is an exponential function.</a:t>
                </a:r>
                <a:endParaRPr lang="en-GB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83766EE5-D436-44E8-A36E-7159F3251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17" y="1477131"/>
                <a:ext cx="11083637" cy="2160240"/>
              </a:xfrm>
              <a:prstGeom prst="rect">
                <a:avLst/>
              </a:prstGeom>
              <a:blipFill>
                <a:blip r:embed="rId2"/>
                <a:stretch>
                  <a:fillRect l="-1155" t="-4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2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an exponential graph?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193AC51-07A5-42AE-8B80-9F85220FD6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0903" y="3750082"/>
                <a:ext cx="3399891" cy="191643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endParaRPr lang="en-GB" sz="2400" dirty="0"/>
              </a:p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All of these graphs have 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 of 1, as anything to the power of zero is 1.</a:t>
                </a:r>
              </a:p>
              <a:p>
                <a:pPr>
                  <a:buFont typeface="Arial" panose="020B0604020202020204" pitchFamily="34" charset="0"/>
                  <a:buNone/>
                </a:pPr>
                <a:endParaRPr lang="en-GB" sz="24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193AC51-07A5-42AE-8B80-9F85220FD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03" y="3750082"/>
                <a:ext cx="3399891" cy="1916434"/>
              </a:xfrm>
              <a:prstGeom prst="rect">
                <a:avLst/>
              </a:prstGeom>
              <a:blipFill>
                <a:blip r:embed="rId2"/>
                <a:stretch>
                  <a:fillRect l="-2873" r="-2154" b="-44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67859D-7531-4F72-B5C3-7AAAD4A2B73C}"/>
              </a:ext>
            </a:extLst>
          </p:cNvPr>
          <p:cNvSpPr txBox="1">
            <a:spLocks/>
          </p:cNvSpPr>
          <p:nvPr/>
        </p:nvSpPr>
        <p:spPr>
          <a:xfrm>
            <a:off x="3610416" y="2033583"/>
            <a:ext cx="3835668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Exponential</a:t>
            </a:r>
            <a:endParaRPr lang="en-GB" sz="2800" b="1" dirty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Growth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17B3625-0C05-41CB-9901-D4954444EBBC}"/>
              </a:ext>
            </a:extLst>
          </p:cNvPr>
          <p:cNvSpPr txBox="1">
            <a:spLocks/>
          </p:cNvSpPr>
          <p:nvPr/>
        </p:nvSpPr>
        <p:spPr>
          <a:xfrm>
            <a:off x="7686016" y="1892921"/>
            <a:ext cx="3835668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Exponential</a:t>
            </a:r>
            <a:endParaRPr lang="en-GB" sz="2800" b="1" dirty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Decay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E30F5B-4845-4B96-ACFF-64C529CB3B61}"/>
              </a:ext>
            </a:extLst>
          </p:cNvPr>
          <p:cNvCxnSpPr/>
          <p:nvPr/>
        </p:nvCxnSpPr>
        <p:spPr>
          <a:xfrm>
            <a:off x="7584658" y="2066116"/>
            <a:ext cx="0" cy="47525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5976EA8-6025-44A8-8268-1689E59017C8}"/>
              </a:ext>
            </a:extLst>
          </p:cNvPr>
          <p:cNvCxnSpPr/>
          <p:nvPr/>
        </p:nvCxnSpPr>
        <p:spPr>
          <a:xfrm>
            <a:off x="3829030" y="4946436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303340-6D80-4BE8-BB47-7A54383D9523}"/>
              </a:ext>
            </a:extLst>
          </p:cNvPr>
          <p:cNvCxnSpPr/>
          <p:nvPr/>
        </p:nvCxnSpPr>
        <p:spPr>
          <a:xfrm flipH="1" flipV="1">
            <a:off x="5528250" y="3267041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reeform 13">
            <a:extLst>
              <a:ext uri="{FF2B5EF4-FFF2-40B4-BE49-F238E27FC236}">
                <a16:creationId xmlns:a16="http://schemas.microsoft.com/office/drawing/2014/main" id="{F791EDB1-1B43-4DB0-A9E4-F865B735EB3F}"/>
              </a:ext>
            </a:extLst>
          </p:cNvPr>
          <p:cNvSpPr/>
          <p:nvPr/>
        </p:nvSpPr>
        <p:spPr>
          <a:xfrm>
            <a:off x="3901038" y="3515839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7DBF1B-CC2C-4182-8293-AC09875785CE}"/>
              </a:ext>
            </a:extLst>
          </p:cNvPr>
          <p:cNvCxnSpPr/>
          <p:nvPr/>
        </p:nvCxnSpPr>
        <p:spPr>
          <a:xfrm>
            <a:off x="7949324" y="4956014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74785DD-1DE7-4FCF-8B98-9E79CC064C00}"/>
              </a:ext>
            </a:extLst>
          </p:cNvPr>
          <p:cNvCxnSpPr/>
          <p:nvPr/>
        </p:nvCxnSpPr>
        <p:spPr>
          <a:xfrm flipH="1" flipV="1">
            <a:off x="9648544" y="3276619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Freeform 16">
            <a:extLst>
              <a:ext uri="{FF2B5EF4-FFF2-40B4-BE49-F238E27FC236}">
                <a16:creationId xmlns:a16="http://schemas.microsoft.com/office/drawing/2014/main" id="{9076E1FD-EAE6-4AEA-AC00-B70BF8DFD6E7}"/>
              </a:ext>
            </a:extLst>
          </p:cNvPr>
          <p:cNvSpPr/>
          <p:nvPr/>
        </p:nvSpPr>
        <p:spPr>
          <a:xfrm flipH="1">
            <a:off x="8021332" y="3539065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42F295-3805-45F2-AAF7-99D8F1894A8F}"/>
                  </a:ext>
                </a:extLst>
              </p:cNvPr>
              <p:cNvSpPr txBox="1"/>
              <p:nvPr/>
            </p:nvSpPr>
            <p:spPr>
              <a:xfrm>
                <a:off x="5168279" y="4402092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42F295-3805-45F2-AAF7-99D8F1894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279" y="4402092"/>
                <a:ext cx="56041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25A5C6B-4D11-43FC-9A41-866F1044700F}"/>
                  </a:ext>
                </a:extLst>
              </p:cNvPr>
              <p:cNvSpPr txBox="1"/>
              <p:nvPr/>
            </p:nvSpPr>
            <p:spPr>
              <a:xfrm>
                <a:off x="9492207" y="4381763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25A5C6B-4D11-43FC-9A41-866F10447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207" y="4381763"/>
                <a:ext cx="56041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20C4B7C-E276-883B-596B-59F55CC22140}"/>
              </a:ext>
            </a:extLst>
          </p:cNvPr>
          <p:cNvSpPr txBox="1"/>
          <p:nvPr/>
        </p:nvSpPr>
        <p:spPr>
          <a:xfrm>
            <a:off x="329259" y="1428392"/>
            <a:ext cx="1086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There are two types of exponential graph.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4BD133-6DEB-8512-3FF4-52E3F68A7D52}"/>
                  </a:ext>
                </a:extLst>
              </p:cNvPr>
              <p:cNvSpPr txBox="1"/>
              <p:nvPr/>
            </p:nvSpPr>
            <p:spPr>
              <a:xfrm>
                <a:off x="3987847" y="5571320"/>
                <a:ext cx="3249758" cy="861774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where  </a:t>
                </a: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GB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where  </a:t>
                </a: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GB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4BD133-6DEB-8512-3FF4-52E3F68A7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847" y="5571320"/>
                <a:ext cx="3249758" cy="861774"/>
              </a:xfrm>
              <a:prstGeom prst="rect">
                <a:avLst/>
              </a:prstGeom>
              <a:blipFill>
                <a:blip r:embed="rId5"/>
                <a:stretch>
                  <a:fillRect t="-3546" b="-127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4852189-174F-C250-96CE-1A76C972C7A8}"/>
                  </a:ext>
                </a:extLst>
              </p:cNvPr>
              <p:cNvSpPr txBox="1"/>
              <p:nvPr/>
            </p:nvSpPr>
            <p:spPr>
              <a:xfrm>
                <a:off x="8402090" y="5573067"/>
                <a:ext cx="3249758" cy="861774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where  </a:t>
                </a: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GB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p>
                        <m:r>
                          <a:rPr lang="en-GB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where  </a:t>
                </a: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GB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GB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4852189-174F-C250-96CE-1A76C972C7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090" y="5573067"/>
                <a:ext cx="3249758" cy="861774"/>
              </a:xfrm>
              <a:prstGeom prst="rect">
                <a:avLst/>
              </a:prstGeom>
              <a:blipFill>
                <a:blip r:embed="rId6"/>
                <a:stretch>
                  <a:fillRect t="-2817" b="-119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78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6" grpId="0" animBg="1"/>
      <p:bldP spid="25" grpId="0"/>
      <p:bldP spid="26" grpId="0"/>
      <p:bldP spid="3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an exponential graph?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193AC51-07A5-42AE-8B80-9F85220FD6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666" y="1295628"/>
                <a:ext cx="7011723" cy="480059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you look at the negative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values, you’ll see that the graph gets closer and closer to the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axis.</a:t>
                </a:r>
              </a:p>
              <a:p>
                <a:pPr marL="0">
                  <a:buFont typeface="Arial" panose="020B0604020202020204" pitchFamily="34" charset="0"/>
                  <a:buNone/>
                </a:pP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we drew the graph further, it would continue to get closer to the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axis, but would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never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reach it.</a:t>
                </a:r>
              </a:p>
              <a:p>
                <a:pPr marL="0">
                  <a:buFont typeface="Arial" panose="020B0604020202020204" pitchFamily="34" charset="0"/>
                  <a:buNone/>
                </a:pP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name for this feature of a graph is an asymptote.</a:t>
                </a:r>
              </a:p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(in this case, a horizontal one)</a:t>
                </a:r>
              </a:p>
              <a:p>
                <a:pPr marL="0">
                  <a:buFont typeface="Arial" panose="020B0604020202020204" pitchFamily="34" charset="0"/>
                  <a:buNone/>
                </a:pP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>
                  <a:buFont typeface="Arial" panose="020B0604020202020204" pitchFamily="34" charset="0"/>
                  <a:buNone/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So for all of these exponential graphs, the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axis, or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describes the asymptote of the graph.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7193AC51-07A5-42AE-8B80-9F85220FD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66" y="1295628"/>
                <a:ext cx="7011723" cy="4800598"/>
              </a:xfrm>
              <a:prstGeom prst="rect">
                <a:avLst/>
              </a:prstGeom>
              <a:blipFill>
                <a:blip r:embed="rId2"/>
                <a:stretch>
                  <a:fillRect l="-1304" t="-1652" r="-1217" b="-57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5976EA8-6025-44A8-8268-1689E59017C8}"/>
              </a:ext>
            </a:extLst>
          </p:cNvPr>
          <p:cNvCxnSpPr/>
          <p:nvPr/>
        </p:nvCxnSpPr>
        <p:spPr>
          <a:xfrm>
            <a:off x="8124825" y="3332442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303340-6D80-4BE8-BB47-7A54383D9523}"/>
              </a:ext>
            </a:extLst>
          </p:cNvPr>
          <p:cNvCxnSpPr/>
          <p:nvPr/>
        </p:nvCxnSpPr>
        <p:spPr>
          <a:xfrm flipH="1" flipV="1">
            <a:off x="9824045" y="1653047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reeform 13">
            <a:extLst>
              <a:ext uri="{FF2B5EF4-FFF2-40B4-BE49-F238E27FC236}">
                <a16:creationId xmlns:a16="http://schemas.microsoft.com/office/drawing/2014/main" id="{F791EDB1-1B43-4DB0-A9E4-F865B735EB3F}"/>
              </a:ext>
            </a:extLst>
          </p:cNvPr>
          <p:cNvSpPr/>
          <p:nvPr/>
        </p:nvSpPr>
        <p:spPr>
          <a:xfrm>
            <a:off x="8196833" y="1901845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42F295-3805-45F2-AAF7-99D8F1894A8F}"/>
                  </a:ext>
                </a:extLst>
              </p:cNvPr>
              <p:cNvSpPr txBox="1"/>
              <p:nvPr/>
            </p:nvSpPr>
            <p:spPr>
              <a:xfrm>
                <a:off x="9464074" y="2819094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42F295-3805-45F2-AAF7-99D8F1894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074" y="2819094"/>
                <a:ext cx="56041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39D5C9-4689-4CCA-B1C9-AD70C4EBA43D}"/>
              </a:ext>
            </a:extLst>
          </p:cNvPr>
          <p:cNvCxnSpPr>
            <a:cxnSpLocks/>
          </p:cNvCxnSpPr>
          <p:nvPr/>
        </p:nvCxnSpPr>
        <p:spPr>
          <a:xfrm>
            <a:off x="7603895" y="3332442"/>
            <a:ext cx="4346184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66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26358" y="1504803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-720826" y="2028023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=4</m:t>
                      </m:r>
                      <m:r>
                        <a:rPr lang="en-GB" sz="2800" b="0" i="1" baseline="3000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0826" y="2028023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F95EA2B-5ACC-44C4-8B9F-33899FFFCD95}"/>
              </a:ext>
            </a:extLst>
          </p:cNvPr>
          <p:cNvCxnSpPr/>
          <p:nvPr/>
        </p:nvCxnSpPr>
        <p:spPr>
          <a:xfrm>
            <a:off x="4047394" y="3458620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6AFEB03-FB0E-41B3-8112-0CF9A78FA061}"/>
              </a:ext>
            </a:extLst>
          </p:cNvPr>
          <p:cNvCxnSpPr/>
          <p:nvPr/>
        </p:nvCxnSpPr>
        <p:spPr>
          <a:xfrm flipH="1" flipV="1">
            <a:off x="5746614" y="1779225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Freeform 13">
            <a:extLst>
              <a:ext uri="{FF2B5EF4-FFF2-40B4-BE49-F238E27FC236}">
                <a16:creationId xmlns:a16="http://schemas.microsoft.com/office/drawing/2014/main" id="{7BBA2D29-D84B-442C-BF7F-47878FD19311}"/>
              </a:ext>
            </a:extLst>
          </p:cNvPr>
          <p:cNvSpPr/>
          <p:nvPr/>
        </p:nvSpPr>
        <p:spPr>
          <a:xfrm>
            <a:off x="4119402" y="2028023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6FF12E-6734-4DE8-9A6B-75D2DE0E5DE2}"/>
                  </a:ext>
                </a:extLst>
              </p:cNvPr>
              <p:cNvSpPr txBox="1"/>
              <p:nvPr/>
            </p:nvSpPr>
            <p:spPr>
              <a:xfrm>
                <a:off x="-720826" y="4306758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=0.5</m:t>
                      </m:r>
                      <m:r>
                        <a:rPr lang="en-GB" sz="2800" b="0" i="1" baseline="3000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06FF12E-6734-4DE8-9A6B-75D2DE0E5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0826" y="4306758"/>
                <a:ext cx="509851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4054FC-61FE-4617-9613-E60A415D46C4}"/>
              </a:ext>
            </a:extLst>
          </p:cNvPr>
          <p:cNvCxnSpPr/>
          <p:nvPr/>
        </p:nvCxnSpPr>
        <p:spPr>
          <a:xfrm>
            <a:off x="4047394" y="5966562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891123-896E-413D-AB9A-2BD8EF6D9EE8}"/>
              </a:ext>
            </a:extLst>
          </p:cNvPr>
          <p:cNvCxnSpPr/>
          <p:nvPr/>
        </p:nvCxnSpPr>
        <p:spPr>
          <a:xfrm flipH="1" flipV="1">
            <a:off x="5746614" y="4287167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reeform 16">
            <a:extLst>
              <a:ext uri="{FF2B5EF4-FFF2-40B4-BE49-F238E27FC236}">
                <a16:creationId xmlns:a16="http://schemas.microsoft.com/office/drawing/2014/main" id="{1B111D0C-FF76-47B2-80CF-C3EE657DC4E3}"/>
              </a:ext>
            </a:extLst>
          </p:cNvPr>
          <p:cNvSpPr/>
          <p:nvPr/>
        </p:nvSpPr>
        <p:spPr>
          <a:xfrm flipH="1">
            <a:off x="4119402" y="4549613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DE04A0-D81F-4ED6-8FCB-2EC34C3D104B}"/>
                  </a:ext>
                </a:extLst>
              </p:cNvPr>
              <p:cNvSpPr txBox="1"/>
              <p:nvPr/>
            </p:nvSpPr>
            <p:spPr>
              <a:xfrm>
                <a:off x="5590277" y="5392311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DE04A0-D81F-4ED6-8FCB-2EC34C3D1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277" y="5392311"/>
                <a:ext cx="56041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0FCF97-7587-4393-AB99-05421D2A33B5}"/>
                  </a:ext>
                </a:extLst>
              </p:cNvPr>
              <p:cNvSpPr txBox="1"/>
              <p:nvPr/>
            </p:nvSpPr>
            <p:spPr>
              <a:xfrm>
                <a:off x="5387405" y="2904828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0FCF97-7587-4393-AB99-05421D2A3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7405" y="2904828"/>
                <a:ext cx="56041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3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73101C-8025-4B48-8185-191EDD8814C3}"/>
              </a:ext>
            </a:extLst>
          </p:cNvPr>
          <p:cNvSpPr/>
          <p:nvPr/>
        </p:nvSpPr>
        <p:spPr>
          <a:xfrm>
            <a:off x="226358" y="1504803"/>
            <a:ext cx="61904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ABF35C-EB78-42E3-B226-35F886FED8A4}"/>
                  </a:ext>
                </a:extLst>
              </p:cNvPr>
              <p:cNvSpPr txBox="1"/>
              <p:nvPr/>
            </p:nvSpPr>
            <p:spPr>
              <a:xfrm>
                <a:off x="-720826" y="2028023"/>
                <a:ext cx="50985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=10</m:t>
                      </m:r>
                      <m:r>
                        <a:rPr lang="en-GB" sz="2800" b="0" i="1" baseline="3000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ABF35C-EB78-42E3-B226-35F886FED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0826" y="2028023"/>
                <a:ext cx="509851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42CE521-B446-408C-8965-AAE71B126E45}"/>
              </a:ext>
            </a:extLst>
          </p:cNvPr>
          <p:cNvCxnSpPr/>
          <p:nvPr/>
        </p:nvCxnSpPr>
        <p:spPr>
          <a:xfrm>
            <a:off x="4047394" y="3458620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E9B058-C229-43FD-9729-E0AEB927ECD5}"/>
              </a:ext>
            </a:extLst>
          </p:cNvPr>
          <p:cNvCxnSpPr/>
          <p:nvPr/>
        </p:nvCxnSpPr>
        <p:spPr>
          <a:xfrm flipH="1" flipV="1">
            <a:off x="5746614" y="1779225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reeform 13">
            <a:extLst>
              <a:ext uri="{FF2B5EF4-FFF2-40B4-BE49-F238E27FC236}">
                <a16:creationId xmlns:a16="http://schemas.microsoft.com/office/drawing/2014/main" id="{A39CD918-DD92-4D22-88ED-9BA45DE4A931}"/>
              </a:ext>
            </a:extLst>
          </p:cNvPr>
          <p:cNvSpPr/>
          <p:nvPr/>
        </p:nvSpPr>
        <p:spPr>
          <a:xfrm>
            <a:off x="4119402" y="2028023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865B32-EFFC-4AD9-961D-EBB42D2E5141}"/>
                  </a:ext>
                </a:extLst>
              </p:cNvPr>
              <p:cNvSpPr txBox="1"/>
              <p:nvPr/>
            </p:nvSpPr>
            <p:spPr>
              <a:xfrm>
                <a:off x="-720826" y="4306758"/>
                <a:ext cx="5098512" cy="513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28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865B32-EFFC-4AD9-961D-EBB42D2E5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0826" y="4306758"/>
                <a:ext cx="5098512" cy="5132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2A00529-EA61-4926-AFCC-777B25A678AA}"/>
              </a:ext>
            </a:extLst>
          </p:cNvPr>
          <p:cNvCxnSpPr/>
          <p:nvPr/>
        </p:nvCxnSpPr>
        <p:spPr>
          <a:xfrm>
            <a:off x="4047394" y="5966562"/>
            <a:ext cx="34152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F1551A-8D22-4C74-8BB0-935F2E607BF0}"/>
              </a:ext>
            </a:extLst>
          </p:cNvPr>
          <p:cNvCxnSpPr/>
          <p:nvPr/>
        </p:nvCxnSpPr>
        <p:spPr>
          <a:xfrm flipH="1" flipV="1">
            <a:off x="5746614" y="4287167"/>
            <a:ext cx="8384" cy="19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reeform 16">
            <a:extLst>
              <a:ext uri="{FF2B5EF4-FFF2-40B4-BE49-F238E27FC236}">
                <a16:creationId xmlns:a16="http://schemas.microsoft.com/office/drawing/2014/main" id="{7EACD728-592A-484B-B3D7-DD5CE34DF079}"/>
              </a:ext>
            </a:extLst>
          </p:cNvPr>
          <p:cNvSpPr/>
          <p:nvPr/>
        </p:nvSpPr>
        <p:spPr>
          <a:xfrm flipH="1">
            <a:off x="4119402" y="4549613"/>
            <a:ext cx="3393275" cy="1324688"/>
          </a:xfrm>
          <a:custGeom>
            <a:avLst/>
            <a:gdLst>
              <a:gd name="connsiteX0" fmla="*/ 0 w 4638907"/>
              <a:gd name="connsiteY0" fmla="*/ 1884556 h 1890060"/>
              <a:gd name="connsiteX1" fmla="*/ 1784195 w 4638907"/>
              <a:gd name="connsiteY1" fmla="*/ 1806498 h 1890060"/>
              <a:gd name="connsiteX2" fmla="*/ 3222702 w 4638907"/>
              <a:gd name="connsiteY2" fmla="*/ 1304693 h 1890060"/>
              <a:gd name="connsiteX3" fmla="*/ 4237463 w 4638907"/>
              <a:gd name="connsiteY3" fmla="*/ 479503 h 1890060"/>
              <a:gd name="connsiteX4" fmla="*/ 4638907 w 4638907"/>
              <a:gd name="connsiteY4" fmla="*/ 0 h 18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38907" h="1890060">
                <a:moveTo>
                  <a:pt x="0" y="1884556"/>
                </a:moveTo>
                <a:cubicBezTo>
                  <a:pt x="623539" y="1893849"/>
                  <a:pt x="1247078" y="1903142"/>
                  <a:pt x="1784195" y="1806498"/>
                </a:cubicBezTo>
                <a:cubicBezTo>
                  <a:pt x="2321312" y="1709854"/>
                  <a:pt x="2813824" y="1525859"/>
                  <a:pt x="3222702" y="1304693"/>
                </a:cubicBezTo>
                <a:cubicBezTo>
                  <a:pt x="3631580" y="1083527"/>
                  <a:pt x="4001429" y="696952"/>
                  <a:pt x="4237463" y="479503"/>
                </a:cubicBezTo>
                <a:cubicBezTo>
                  <a:pt x="4473497" y="262054"/>
                  <a:pt x="4556202" y="131027"/>
                  <a:pt x="463890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B0C57B-8C5E-440F-8A31-7EF370966035}"/>
                  </a:ext>
                </a:extLst>
              </p:cNvPr>
              <p:cNvSpPr txBox="1"/>
              <p:nvPr/>
            </p:nvSpPr>
            <p:spPr>
              <a:xfrm>
                <a:off x="5590277" y="5392311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3B0C57B-8C5E-440F-8A31-7EF370966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277" y="5392311"/>
                <a:ext cx="56041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B5CF9B4-3C31-4BA9-9C4E-CDBDA3C6810F}"/>
                  </a:ext>
                </a:extLst>
              </p:cNvPr>
              <p:cNvSpPr txBox="1"/>
              <p:nvPr/>
            </p:nvSpPr>
            <p:spPr>
              <a:xfrm>
                <a:off x="5387405" y="2904828"/>
                <a:ext cx="560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i="1" dirty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B5CF9B4-3C31-4BA9-9C4E-CDBDA3C68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7405" y="2904828"/>
                <a:ext cx="56041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2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Reciprocal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155864" y="1315552"/>
                <a:ext cx="6190499" cy="12212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How would the graph of 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look?	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64" y="1315552"/>
                <a:ext cx="6190499" cy="1221232"/>
              </a:xfrm>
              <a:prstGeom prst="rect">
                <a:avLst/>
              </a:prstGeom>
              <a:blipFill>
                <a:blip r:embed="rId2"/>
                <a:stretch>
                  <a:fillRect l="-2069" r="-18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99A5D2D-C2A0-4A0A-9B00-B301068CE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100" y="1315552"/>
            <a:ext cx="5430008" cy="5287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652211-98A3-47E5-92DF-FA918286704C}"/>
                  </a:ext>
                </a:extLst>
              </p:cNvPr>
              <p:cNvSpPr/>
              <p:nvPr/>
            </p:nvSpPr>
            <p:spPr>
              <a:xfrm>
                <a:off x="155864" y="2332747"/>
                <a:ext cx="52968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happens for large values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652211-98A3-47E5-92DF-FA91828670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64" y="2332747"/>
                <a:ext cx="5296870" cy="461665"/>
              </a:xfrm>
              <a:prstGeom prst="rect">
                <a:avLst/>
              </a:prstGeom>
              <a:blipFill>
                <a:blip r:embed="rId4"/>
                <a:stretch>
                  <a:fillRect l="-1843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CF80070-2516-4511-AA80-BCE52A57458B}"/>
                  </a:ext>
                </a:extLst>
              </p:cNvPr>
              <p:cNvSpPr/>
              <p:nvPr/>
            </p:nvSpPr>
            <p:spPr>
              <a:xfrm>
                <a:off x="249384" y="3004982"/>
                <a:ext cx="52968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gets very small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CF80070-2516-4511-AA80-BCE52A5745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4" y="3004982"/>
                <a:ext cx="5296870" cy="461665"/>
              </a:xfrm>
              <a:prstGeom prst="rect">
                <a:avLst/>
              </a:prstGeom>
              <a:blipFill>
                <a:blip r:embed="rId5"/>
                <a:stretch>
                  <a:fillRect l="-34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5471BFC-C86A-4405-ABE1-27D072BD833F}"/>
                  </a:ext>
                </a:extLst>
              </p:cNvPr>
              <p:cNvSpPr/>
              <p:nvPr/>
            </p:nvSpPr>
            <p:spPr>
              <a:xfrm>
                <a:off x="155864" y="3677217"/>
                <a:ext cx="5296870" cy="2462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happens for small values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Using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=0.001 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as an example: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0.001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=1000</m:t>
                    </m:r>
                  </m:oMath>
                </a14:m>
                <a:r>
                  <a:rPr lang="en-GB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Very large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5471BFC-C86A-4405-ABE1-27D072BD83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64" y="3677217"/>
                <a:ext cx="5296870" cy="2462854"/>
              </a:xfrm>
              <a:prstGeom prst="rect">
                <a:avLst/>
              </a:prstGeom>
              <a:blipFill>
                <a:blip r:embed="rId6"/>
                <a:stretch>
                  <a:fillRect l="-1843" t="-17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25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Reciprocal graphs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385145-85C0-4D59-B1D5-ADBA866884F7}"/>
              </a:ext>
            </a:extLst>
          </p:cNvPr>
          <p:cNvSpPr/>
          <p:nvPr/>
        </p:nvSpPr>
        <p:spPr>
          <a:xfrm>
            <a:off x="285747" y="1488522"/>
            <a:ext cx="6190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Key features:	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1044086" y="1255680"/>
                <a:ext cx="5098512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086" y="1255680"/>
                <a:ext cx="5098512" cy="9017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99A5D2D-C2A0-4A0A-9B00-B301068CE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906" y="1315552"/>
            <a:ext cx="5430008" cy="5287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C652211-98A3-47E5-92DF-FA918286704C}"/>
              </a:ext>
            </a:extLst>
          </p:cNvPr>
          <p:cNvSpPr/>
          <p:nvPr/>
        </p:nvSpPr>
        <p:spPr>
          <a:xfrm>
            <a:off x="195946" y="2844766"/>
            <a:ext cx="4561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graph is symmetrical.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B596290-BAAB-4EC2-B15C-BB0EA9AA0D6D}"/>
                  </a:ext>
                </a:extLst>
              </p:cNvPr>
              <p:cNvSpPr/>
              <p:nvPr/>
            </p:nvSpPr>
            <p:spPr>
              <a:xfrm>
                <a:off x="195947" y="3538331"/>
                <a:ext cx="456158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graph has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two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asymptotes, the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axis and the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axis.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B596290-BAAB-4EC2-B15C-BB0EA9AA0D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47" y="3538331"/>
                <a:ext cx="4561582" cy="830997"/>
              </a:xfrm>
              <a:prstGeom prst="rect">
                <a:avLst/>
              </a:prstGeom>
              <a:blipFill>
                <a:blip r:embed="rId4"/>
                <a:stretch>
                  <a:fillRect l="-2005" t="-5109" r="-2406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67FEE1-FF37-4EB0-A2AF-DA9194EA9091}"/>
              </a:ext>
            </a:extLst>
          </p:cNvPr>
          <p:cNvCxnSpPr/>
          <p:nvPr/>
        </p:nvCxnSpPr>
        <p:spPr>
          <a:xfrm>
            <a:off x="5300870" y="3934168"/>
            <a:ext cx="6427305" cy="0"/>
          </a:xfrm>
          <a:prstGeom prst="line">
            <a:avLst/>
          </a:prstGeom>
          <a:ln w="57150"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1B6444-D319-42F7-A034-B9C5FAD651A7}"/>
              </a:ext>
            </a:extLst>
          </p:cNvPr>
          <p:cNvCxnSpPr>
            <a:cxnSpLocks/>
          </p:cNvCxnSpPr>
          <p:nvPr/>
        </p:nvCxnSpPr>
        <p:spPr>
          <a:xfrm flipV="1">
            <a:off x="8428383" y="1046922"/>
            <a:ext cx="0" cy="5811078"/>
          </a:xfrm>
          <a:prstGeom prst="line">
            <a:avLst/>
          </a:prstGeom>
          <a:ln w="57150"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29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Reciprocal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265783" y="1315552"/>
                <a:ext cx="6190499" cy="1170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How would the graph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look?		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3" y="1315552"/>
                <a:ext cx="6190499" cy="1170641"/>
              </a:xfrm>
              <a:prstGeom prst="rect">
                <a:avLst/>
              </a:prstGeom>
              <a:blipFill>
                <a:blip r:embed="rId2"/>
                <a:stretch>
                  <a:fillRect l="-2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7C652211-98A3-47E5-92DF-FA918286704C}"/>
              </a:ext>
            </a:extLst>
          </p:cNvPr>
          <p:cNvSpPr/>
          <p:nvPr/>
        </p:nvSpPr>
        <p:spPr>
          <a:xfrm>
            <a:off x="195947" y="2368145"/>
            <a:ext cx="5296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Compare it to the previous graph.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F80070-2516-4511-AA80-BCE52A57458B}"/>
              </a:ext>
            </a:extLst>
          </p:cNvPr>
          <p:cNvSpPr/>
          <p:nvPr/>
        </p:nvSpPr>
        <p:spPr>
          <a:xfrm>
            <a:off x="195947" y="3429000"/>
            <a:ext cx="5296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has the same shape, it’s just a little further from the axes.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830B5-95C6-4ACD-AEF6-AF06D368D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547" y="1566949"/>
            <a:ext cx="4909119" cy="4967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58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7VPTP7ZE6X33-1933993375-514</_dlc_DocId>
    <_dlc_DocIdUrl xmlns="9ad1216b-cdc1-40e2-a0c2-94597fd44697">
      <Url>https://cambridgeorg.sharepoint.com/sites/cie/education/pd/Curriculum_Support/_layouts/15/DocIdRedir.aspx?ID=7VPTP7ZE6X33-1933993375-514</Url>
      <Description>7VPTP7ZE6X33-1933993375-514</Description>
    </_dlc_DocIdUrl>
  </documentManagement>
</p:properties>
</file>

<file path=customXml/itemProps1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F9F6C9-640D-4285-951D-BC6BB534A3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82D7CF-A488-4C04-887A-B37715E83AD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F70A6C4-2D74-4E08-89C9-24733C44541E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fcf4a81-aca0-43b6-bff7-87efdc296efa"/>
    <ds:schemaRef ds:uri="http://purl.org/dc/elements/1.1/"/>
    <ds:schemaRef ds:uri="http://schemas.microsoft.com/office/2006/metadata/properties"/>
    <ds:schemaRef ds:uri="7424b78e-8606-4fd1-9a19-b6b90bbc0a1b"/>
    <ds:schemaRef ds:uri="9ad1216b-cdc1-40e2-a0c2-94597fd4469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468</Words>
  <Application>Microsoft Office PowerPoint</Application>
  <PresentationFormat>Widescreen</PresentationFormat>
  <Paragraphs>80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77</cp:revision>
  <cp:lastPrinted>2018-01-14T21:28:16Z</cp:lastPrinted>
  <dcterms:created xsi:type="dcterms:W3CDTF">2018-01-14T21:11:47Z</dcterms:created>
  <dcterms:modified xsi:type="dcterms:W3CDTF">2024-08-21T09:50:07Z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9f6baba3-d2ba-4172-afd5-b4ad1359f6ec</vt:lpwstr>
  </property>
  <property fmtid="{D5CDD505-2E9C-101B-9397-08002B2CF9AE}" pid="4" name="MediaServiceImageTags">
    <vt:lpwstr/>
  </property>
</Properties>
</file>