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96" r:id="rId6"/>
    <p:sldId id="314" r:id="rId7"/>
    <p:sldId id="332" r:id="rId8"/>
    <p:sldId id="333" r:id="rId9"/>
    <p:sldId id="316" r:id="rId10"/>
    <p:sldId id="322" r:id="rId11"/>
    <p:sldId id="323" r:id="rId12"/>
    <p:sldId id="335" r:id="rId13"/>
    <p:sldId id="334" r:id="rId14"/>
    <p:sldId id="336" r:id="rId15"/>
    <p:sldId id="338" r:id="rId16"/>
    <p:sldId id="337" r:id="rId17"/>
    <p:sldId id="305" r:id="rId18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7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2" y="135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1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181069"/>
            <a:ext cx="3659262" cy="27448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8905" y="1909481"/>
            <a:ext cx="873688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Lesson slides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Topic E2.11: Sketching curves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 4: Sketching reciprocal and exponential graphs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6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0" y="0"/>
                <a:ext cx="12192000" cy="1210235"/>
              </a:xfrm>
              <a:prstGeom prst="rect">
                <a:avLst/>
              </a:prstGeom>
              <a:solidFill>
                <a:srgbClr val="EA5B0C"/>
              </a:solidFill>
              <a:ln>
                <a:solidFill>
                  <a:srgbClr val="EA5B0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363538"/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Reciprocal graphs of the form </a:t>
                </a:r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den>
                    </m:f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</m:oMath>
                </a14:m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121023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EA5B0C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B8385145-85C0-4D59-B1D5-ADBA866884F7}"/>
              </a:ext>
            </a:extLst>
          </p:cNvPr>
          <p:cNvSpPr/>
          <p:nvPr/>
        </p:nvSpPr>
        <p:spPr>
          <a:xfrm>
            <a:off x="265783" y="1315552"/>
            <a:ext cx="61904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What happens if you add a value to the end of the equation?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9929" y="2343653"/>
                <a:ext cx="5098512" cy="9017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GB" sz="28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9" y="2343653"/>
                <a:ext cx="5098512" cy="90172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CF80070-2516-4511-AA80-BCE52A57458B}"/>
                  </a:ext>
                </a:extLst>
              </p:cNvPr>
              <p:cNvSpPr/>
              <p:nvPr/>
            </p:nvSpPr>
            <p:spPr>
              <a:xfrm>
                <a:off x="265783" y="3612626"/>
                <a:ext cx="5296870" cy="20932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It has the same shape as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24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horizontal asymptote is now at 5.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This is because we added 5 to the equation.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CF80070-2516-4511-AA80-BCE52A5745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783" y="3612626"/>
                <a:ext cx="5296870" cy="2093202"/>
              </a:xfrm>
              <a:prstGeom prst="rect">
                <a:avLst/>
              </a:prstGeom>
              <a:blipFill>
                <a:blip r:embed="rId4"/>
                <a:stretch>
                  <a:fillRect l="-1841" r="-575" b="-61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A154E01F-D3E1-4720-858A-F4E8E31995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1474" y="1520244"/>
            <a:ext cx="5744377" cy="357237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FCDE2E6-B390-4C46-B84F-6B74C68FF166}"/>
              </a:ext>
            </a:extLst>
          </p:cNvPr>
          <p:cNvCxnSpPr/>
          <p:nvPr/>
        </p:nvCxnSpPr>
        <p:spPr>
          <a:xfrm>
            <a:off x="5764695" y="3004270"/>
            <a:ext cx="6427305" cy="0"/>
          </a:xfrm>
          <a:prstGeom prst="line">
            <a:avLst/>
          </a:prstGeom>
          <a:ln w="57150"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56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85145-85C0-4D59-B1D5-ADBA866884F7}"/>
              </a:ext>
            </a:extLst>
          </p:cNvPr>
          <p:cNvSpPr/>
          <p:nvPr/>
        </p:nvSpPr>
        <p:spPr>
          <a:xfrm>
            <a:off x="265783" y="1315552"/>
            <a:ext cx="61904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On the same graph, sketch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816378" y="2073097"/>
                <a:ext cx="2097840" cy="9017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GB" sz="28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378" y="2073097"/>
                <a:ext cx="2097840" cy="9017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6B93B73-D3F3-4097-AE84-60DA00846468}"/>
                  </a:ext>
                </a:extLst>
              </p:cNvPr>
              <p:cNvSpPr txBox="1"/>
              <p:nvPr/>
            </p:nvSpPr>
            <p:spPr>
              <a:xfrm>
                <a:off x="816378" y="3209144"/>
                <a:ext cx="2097840" cy="9017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GB" sz="28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6B93B73-D3F3-4097-AE84-60DA008464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378" y="3209144"/>
                <a:ext cx="2097840" cy="90172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90B6F0F4-E262-4257-B3DB-28CBBCE963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343732"/>
            <a:ext cx="3620005" cy="35342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1166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/>
              <p:nvPr/>
            </p:nvSpPr>
            <p:spPr>
              <a:xfrm>
                <a:off x="265783" y="1315552"/>
                <a:ext cx="6190499" cy="11339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Sketch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/>
                      </a:rPr>
                      <m:t>𝑦</m:t>
                    </m:r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+4.</m:t>
                    </m:r>
                  </m:oMath>
                </a14:m>
                <a:endParaRPr lang="en-GB" sz="2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	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783" y="1315552"/>
                <a:ext cx="6190499" cy="1133900"/>
              </a:xfrm>
              <a:prstGeom prst="rect">
                <a:avLst/>
              </a:prstGeom>
              <a:blipFill>
                <a:blip r:embed="rId2"/>
                <a:stretch>
                  <a:fillRect l="-2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0AEDC03F-AABB-4C8A-8E6D-0139BD8F00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1324" y="2343732"/>
            <a:ext cx="4184489" cy="35342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39873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3975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Now work through worksheet 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88DB9C-80C8-011A-3717-385747BB6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8339" y="1306948"/>
            <a:ext cx="5581261" cy="5551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723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an exponential graph?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ontent Placeholder 2">
                <a:extLst>
                  <a:ext uri="{FF2B5EF4-FFF2-40B4-BE49-F238E27FC236}">
                    <a16:creationId xmlns:a16="http://schemas.microsoft.com/office/drawing/2014/main" id="{83766EE5-D436-44E8-A36E-7159F32511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1817" y="1477131"/>
                <a:ext cx="11083637" cy="216024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>
                  <a:buFont typeface="Arial" panose="020B0604020202020204" pitchFamily="34" charset="0"/>
                  <a:buNone/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This is a function where the power itself is the variable, rather than the base number.</a:t>
                </a:r>
              </a:p>
              <a:p>
                <a:pPr>
                  <a:buFont typeface="Arial" panose="020B0604020202020204" pitchFamily="34" charset="0"/>
                  <a:buNone/>
                </a:pPr>
                <a:endParaRPr lang="en-GB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For example, </a:t>
                </a:r>
                <a14:m>
                  <m:oMath xmlns:m="http://schemas.openxmlformats.org/officeDocument/2006/math">
                    <m:r>
                      <a:rPr lang="en-GB" sz="3200" b="1" i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GB" sz="3200" b="1" i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= </m:t>
                    </m:r>
                    <m:r>
                      <a:rPr lang="en-GB" sz="3200" b="1" i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GB" sz="3200" b="1" i="1" baseline="300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GB" b="1" i="1" baseline="30000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is an exponential function.</a:t>
                </a:r>
                <a:endParaRPr lang="en-GB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Content Placeholder 2">
                <a:extLst>
                  <a:ext uri="{FF2B5EF4-FFF2-40B4-BE49-F238E27FC236}">
                    <a16:creationId xmlns:a16="http://schemas.microsoft.com/office/drawing/2014/main" id="{83766EE5-D436-44E8-A36E-7159F3251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817" y="1477131"/>
                <a:ext cx="11083637" cy="2160240"/>
              </a:xfrm>
              <a:prstGeom prst="rect">
                <a:avLst/>
              </a:prstGeom>
              <a:blipFill>
                <a:blip r:embed="rId2"/>
                <a:stretch>
                  <a:fillRect l="-1155" t="-4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02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an exponential graph?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7193AC51-07A5-42AE-8B80-9F85220FD6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0903" y="3750082"/>
                <a:ext cx="3399891" cy="1916434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Arial" panose="020B0604020202020204" pitchFamily="34" charset="0"/>
                  <a:buNone/>
                </a:pPr>
                <a:endParaRPr lang="en-GB" sz="2400" dirty="0"/>
              </a:p>
              <a:p>
                <a:pPr marL="0">
                  <a:buFont typeface="Arial" panose="020B0604020202020204" pitchFamily="34" charset="0"/>
                  <a:buNone/>
                </a:pP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All of these graphs have a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 of 1, as anything to the power of zero is 1.</a:t>
                </a:r>
              </a:p>
              <a:p>
                <a:pPr>
                  <a:buFont typeface="Arial" panose="020B0604020202020204" pitchFamily="34" charset="0"/>
                  <a:buNone/>
                </a:pPr>
                <a:endParaRPr lang="en-GB" sz="2400" b="1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7193AC51-07A5-42AE-8B80-9F85220FD6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903" y="3750082"/>
                <a:ext cx="3399891" cy="1916434"/>
              </a:xfrm>
              <a:prstGeom prst="rect">
                <a:avLst/>
              </a:prstGeom>
              <a:blipFill>
                <a:blip r:embed="rId2"/>
                <a:stretch>
                  <a:fillRect l="-2873" r="-2154"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067859D-7531-4F72-B5C3-7AAAD4A2B73C}"/>
              </a:ext>
            </a:extLst>
          </p:cNvPr>
          <p:cNvSpPr txBox="1">
            <a:spLocks/>
          </p:cNvSpPr>
          <p:nvPr/>
        </p:nvSpPr>
        <p:spPr>
          <a:xfrm>
            <a:off x="3610416" y="2033583"/>
            <a:ext cx="3835668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Exponential</a:t>
            </a:r>
            <a:endParaRPr lang="en-GB" sz="2800" b="1" dirty="0"/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Growth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17B3625-0C05-41CB-9901-D4954444EBBC}"/>
              </a:ext>
            </a:extLst>
          </p:cNvPr>
          <p:cNvSpPr txBox="1">
            <a:spLocks/>
          </p:cNvSpPr>
          <p:nvPr/>
        </p:nvSpPr>
        <p:spPr>
          <a:xfrm>
            <a:off x="7686016" y="1892921"/>
            <a:ext cx="3835668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Exponential</a:t>
            </a:r>
            <a:endParaRPr lang="en-GB" sz="2800" b="1" dirty="0"/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Decay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FE30F5B-4845-4B96-ACFF-64C529CB3B61}"/>
              </a:ext>
            </a:extLst>
          </p:cNvPr>
          <p:cNvCxnSpPr/>
          <p:nvPr/>
        </p:nvCxnSpPr>
        <p:spPr>
          <a:xfrm>
            <a:off x="7584658" y="2066116"/>
            <a:ext cx="0" cy="47525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5976EA8-6025-44A8-8268-1689E59017C8}"/>
              </a:ext>
            </a:extLst>
          </p:cNvPr>
          <p:cNvCxnSpPr/>
          <p:nvPr/>
        </p:nvCxnSpPr>
        <p:spPr>
          <a:xfrm>
            <a:off x="3829030" y="4946436"/>
            <a:ext cx="34152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303340-6D80-4BE8-BB47-7A54383D9523}"/>
              </a:ext>
            </a:extLst>
          </p:cNvPr>
          <p:cNvCxnSpPr/>
          <p:nvPr/>
        </p:nvCxnSpPr>
        <p:spPr>
          <a:xfrm flipH="1" flipV="1">
            <a:off x="5528250" y="3267041"/>
            <a:ext cx="8384" cy="1952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Freeform 13">
            <a:extLst>
              <a:ext uri="{FF2B5EF4-FFF2-40B4-BE49-F238E27FC236}">
                <a16:creationId xmlns:a16="http://schemas.microsoft.com/office/drawing/2014/main" id="{F791EDB1-1B43-4DB0-A9E4-F865B735EB3F}"/>
              </a:ext>
            </a:extLst>
          </p:cNvPr>
          <p:cNvSpPr/>
          <p:nvPr/>
        </p:nvSpPr>
        <p:spPr>
          <a:xfrm>
            <a:off x="3901038" y="3515839"/>
            <a:ext cx="3393275" cy="1324688"/>
          </a:xfrm>
          <a:custGeom>
            <a:avLst/>
            <a:gdLst>
              <a:gd name="connsiteX0" fmla="*/ 0 w 4638907"/>
              <a:gd name="connsiteY0" fmla="*/ 1884556 h 1890060"/>
              <a:gd name="connsiteX1" fmla="*/ 1784195 w 4638907"/>
              <a:gd name="connsiteY1" fmla="*/ 1806498 h 1890060"/>
              <a:gd name="connsiteX2" fmla="*/ 3222702 w 4638907"/>
              <a:gd name="connsiteY2" fmla="*/ 1304693 h 1890060"/>
              <a:gd name="connsiteX3" fmla="*/ 4237463 w 4638907"/>
              <a:gd name="connsiteY3" fmla="*/ 479503 h 1890060"/>
              <a:gd name="connsiteX4" fmla="*/ 4638907 w 4638907"/>
              <a:gd name="connsiteY4" fmla="*/ 0 h 189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38907" h="1890060">
                <a:moveTo>
                  <a:pt x="0" y="1884556"/>
                </a:moveTo>
                <a:cubicBezTo>
                  <a:pt x="623539" y="1893849"/>
                  <a:pt x="1247078" y="1903142"/>
                  <a:pt x="1784195" y="1806498"/>
                </a:cubicBezTo>
                <a:cubicBezTo>
                  <a:pt x="2321312" y="1709854"/>
                  <a:pt x="2813824" y="1525859"/>
                  <a:pt x="3222702" y="1304693"/>
                </a:cubicBezTo>
                <a:cubicBezTo>
                  <a:pt x="3631580" y="1083527"/>
                  <a:pt x="4001429" y="696952"/>
                  <a:pt x="4237463" y="479503"/>
                </a:cubicBezTo>
                <a:cubicBezTo>
                  <a:pt x="4473497" y="262054"/>
                  <a:pt x="4556202" y="131027"/>
                  <a:pt x="4638907" y="0"/>
                </a:cubicBezTo>
              </a:path>
            </a:pathLst>
          </a:cu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07DBF1B-CC2C-4182-8293-AC09875785CE}"/>
              </a:ext>
            </a:extLst>
          </p:cNvPr>
          <p:cNvCxnSpPr/>
          <p:nvPr/>
        </p:nvCxnSpPr>
        <p:spPr>
          <a:xfrm>
            <a:off x="7949324" y="4956014"/>
            <a:ext cx="34152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74785DD-1DE7-4FCF-8B98-9E79CC064C00}"/>
              </a:ext>
            </a:extLst>
          </p:cNvPr>
          <p:cNvCxnSpPr/>
          <p:nvPr/>
        </p:nvCxnSpPr>
        <p:spPr>
          <a:xfrm flipH="1" flipV="1">
            <a:off x="9648544" y="3276619"/>
            <a:ext cx="8384" cy="1952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Freeform 16">
            <a:extLst>
              <a:ext uri="{FF2B5EF4-FFF2-40B4-BE49-F238E27FC236}">
                <a16:creationId xmlns:a16="http://schemas.microsoft.com/office/drawing/2014/main" id="{9076E1FD-EAE6-4AEA-AC00-B70BF8DFD6E7}"/>
              </a:ext>
            </a:extLst>
          </p:cNvPr>
          <p:cNvSpPr/>
          <p:nvPr/>
        </p:nvSpPr>
        <p:spPr>
          <a:xfrm flipH="1">
            <a:off x="8021332" y="3539065"/>
            <a:ext cx="3393275" cy="1324688"/>
          </a:xfrm>
          <a:custGeom>
            <a:avLst/>
            <a:gdLst>
              <a:gd name="connsiteX0" fmla="*/ 0 w 4638907"/>
              <a:gd name="connsiteY0" fmla="*/ 1884556 h 1890060"/>
              <a:gd name="connsiteX1" fmla="*/ 1784195 w 4638907"/>
              <a:gd name="connsiteY1" fmla="*/ 1806498 h 1890060"/>
              <a:gd name="connsiteX2" fmla="*/ 3222702 w 4638907"/>
              <a:gd name="connsiteY2" fmla="*/ 1304693 h 1890060"/>
              <a:gd name="connsiteX3" fmla="*/ 4237463 w 4638907"/>
              <a:gd name="connsiteY3" fmla="*/ 479503 h 1890060"/>
              <a:gd name="connsiteX4" fmla="*/ 4638907 w 4638907"/>
              <a:gd name="connsiteY4" fmla="*/ 0 h 189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38907" h="1890060">
                <a:moveTo>
                  <a:pt x="0" y="1884556"/>
                </a:moveTo>
                <a:cubicBezTo>
                  <a:pt x="623539" y="1893849"/>
                  <a:pt x="1247078" y="1903142"/>
                  <a:pt x="1784195" y="1806498"/>
                </a:cubicBezTo>
                <a:cubicBezTo>
                  <a:pt x="2321312" y="1709854"/>
                  <a:pt x="2813824" y="1525859"/>
                  <a:pt x="3222702" y="1304693"/>
                </a:cubicBezTo>
                <a:cubicBezTo>
                  <a:pt x="3631580" y="1083527"/>
                  <a:pt x="4001429" y="696952"/>
                  <a:pt x="4237463" y="479503"/>
                </a:cubicBezTo>
                <a:cubicBezTo>
                  <a:pt x="4473497" y="262054"/>
                  <a:pt x="4556202" y="131027"/>
                  <a:pt x="4638907" y="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342F295-3805-45F2-AAF7-99D8F1894A8F}"/>
                  </a:ext>
                </a:extLst>
              </p:cNvPr>
              <p:cNvSpPr txBox="1"/>
              <p:nvPr/>
            </p:nvSpPr>
            <p:spPr>
              <a:xfrm>
                <a:off x="5168279" y="4402092"/>
                <a:ext cx="56041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342F295-3805-45F2-AAF7-99D8F1894A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279" y="4402092"/>
                <a:ext cx="56041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5A5C6B-4D11-43FC-9A41-866F1044700F}"/>
                  </a:ext>
                </a:extLst>
              </p:cNvPr>
              <p:cNvSpPr txBox="1"/>
              <p:nvPr/>
            </p:nvSpPr>
            <p:spPr>
              <a:xfrm>
                <a:off x="9492207" y="4381763"/>
                <a:ext cx="56041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5A5C6B-4D11-43FC-9A41-866F104470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2207" y="4381763"/>
                <a:ext cx="560418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120C4B7C-E276-883B-596B-59F55CC22140}"/>
              </a:ext>
            </a:extLst>
          </p:cNvPr>
          <p:cNvSpPr txBox="1"/>
          <p:nvPr/>
        </p:nvSpPr>
        <p:spPr>
          <a:xfrm>
            <a:off x="329259" y="1428392"/>
            <a:ext cx="10860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There are two types of exponential graph.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24BD133-6DEB-8512-3FF4-52E3F68A7D52}"/>
                  </a:ext>
                </a:extLst>
              </p:cNvPr>
              <p:cNvSpPr txBox="1"/>
              <p:nvPr/>
            </p:nvSpPr>
            <p:spPr>
              <a:xfrm>
                <a:off x="3987847" y="5571320"/>
                <a:ext cx="3249758" cy="861774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sSup>
                      <m:sSupPr>
                        <m:ctrlP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p>
                        <m: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where  </a:t>
                </a:r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e>
                      <m:sup>
                        <m: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where  </a:t>
                </a:r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GB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24BD133-6DEB-8512-3FF4-52E3F68A7D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7847" y="5571320"/>
                <a:ext cx="3249758" cy="861774"/>
              </a:xfrm>
              <a:prstGeom prst="rect">
                <a:avLst/>
              </a:prstGeom>
              <a:blipFill>
                <a:blip r:embed="rId5"/>
                <a:stretch>
                  <a:fillRect t="-3546" b="-127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4852189-174F-C250-96CE-1A76C972C7A8}"/>
                  </a:ext>
                </a:extLst>
              </p:cNvPr>
              <p:cNvSpPr txBox="1"/>
              <p:nvPr/>
            </p:nvSpPr>
            <p:spPr>
              <a:xfrm>
                <a:off x="8402090" y="5573067"/>
                <a:ext cx="3249758" cy="861774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sSup>
                      <m:sSupPr>
                        <m:ctrlP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p>
                        <m: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where  </a:t>
                </a:r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e>
                      <m:sup>
                        <m:r>
                          <a:rPr lang="en-GB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where  </a:t>
                </a:r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GB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en-GB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4852189-174F-C250-96CE-1A76C972C7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2090" y="5573067"/>
                <a:ext cx="3249758" cy="861774"/>
              </a:xfrm>
              <a:prstGeom prst="rect">
                <a:avLst/>
              </a:prstGeom>
              <a:blipFill>
                <a:blip r:embed="rId6"/>
                <a:stretch>
                  <a:fillRect t="-2817" b="-119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978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3" grpId="0" animBg="1"/>
      <p:bldP spid="16" grpId="0" animBg="1"/>
      <p:bldP spid="25" grpId="0"/>
      <p:bldP spid="26" grpId="0"/>
      <p:bldP spid="3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an exponential graph?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7193AC51-07A5-42AE-8B80-9F85220FD6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666" y="1295628"/>
                <a:ext cx="7011723" cy="4800598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>
                  <a:buFont typeface="Arial" panose="020B0604020202020204" pitchFamily="34" charset="0"/>
                  <a:buNone/>
                </a:pP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If you look at the negative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values, you’ll see that the graph gets closer and closer to the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axis.</a:t>
                </a:r>
              </a:p>
              <a:p>
                <a:pPr marL="0">
                  <a:buFont typeface="Arial" panose="020B0604020202020204" pitchFamily="34" charset="0"/>
                  <a:buNone/>
                </a:pPr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>
                  <a:buFont typeface="Arial" panose="020B0604020202020204" pitchFamily="34" charset="0"/>
                  <a:buNone/>
                </a:pP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If we drew the graph further, it would continue to get closer to the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axis, but would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never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reach it.</a:t>
                </a:r>
              </a:p>
              <a:p>
                <a:pPr marL="0">
                  <a:buFont typeface="Arial" panose="020B0604020202020204" pitchFamily="34" charset="0"/>
                  <a:buNone/>
                </a:pPr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>
                  <a:buFont typeface="Arial" panose="020B0604020202020204" pitchFamily="34" charset="0"/>
                  <a:buNone/>
                </a:pP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name for this feature of a graph is an asymptote.</a:t>
                </a:r>
              </a:p>
              <a:p>
                <a:pPr marL="0">
                  <a:buFont typeface="Arial" panose="020B0604020202020204" pitchFamily="34" charset="0"/>
                  <a:buNone/>
                </a:pP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(in this case, a horizontal one)</a:t>
                </a:r>
              </a:p>
              <a:p>
                <a:pPr marL="0">
                  <a:buFont typeface="Arial" panose="020B0604020202020204" pitchFamily="34" charset="0"/>
                  <a:buNone/>
                </a:pPr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>
                  <a:buFont typeface="Arial" panose="020B0604020202020204" pitchFamily="34" charset="0"/>
                  <a:buNone/>
                </a:pP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So for all of these exponential graphs, the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axis, or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describes the asymptote of the graph.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7193AC51-07A5-42AE-8B80-9F85220FD6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66" y="1295628"/>
                <a:ext cx="7011723" cy="4800598"/>
              </a:xfrm>
              <a:prstGeom prst="rect">
                <a:avLst/>
              </a:prstGeom>
              <a:blipFill>
                <a:blip r:embed="rId2"/>
                <a:stretch>
                  <a:fillRect l="-1304" t="-1652" r="-1217" b="-57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5976EA8-6025-44A8-8268-1689E59017C8}"/>
              </a:ext>
            </a:extLst>
          </p:cNvPr>
          <p:cNvCxnSpPr/>
          <p:nvPr/>
        </p:nvCxnSpPr>
        <p:spPr>
          <a:xfrm>
            <a:off x="8124825" y="3332442"/>
            <a:ext cx="34152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303340-6D80-4BE8-BB47-7A54383D9523}"/>
              </a:ext>
            </a:extLst>
          </p:cNvPr>
          <p:cNvCxnSpPr/>
          <p:nvPr/>
        </p:nvCxnSpPr>
        <p:spPr>
          <a:xfrm flipH="1" flipV="1">
            <a:off x="9824045" y="1653047"/>
            <a:ext cx="8384" cy="1952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Freeform 13">
            <a:extLst>
              <a:ext uri="{FF2B5EF4-FFF2-40B4-BE49-F238E27FC236}">
                <a16:creationId xmlns:a16="http://schemas.microsoft.com/office/drawing/2014/main" id="{F791EDB1-1B43-4DB0-A9E4-F865B735EB3F}"/>
              </a:ext>
            </a:extLst>
          </p:cNvPr>
          <p:cNvSpPr/>
          <p:nvPr/>
        </p:nvSpPr>
        <p:spPr>
          <a:xfrm>
            <a:off x="8196833" y="1901845"/>
            <a:ext cx="3393275" cy="1324688"/>
          </a:xfrm>
          <a:custGeom>
            <a:avLst/>
            <a:gdLst>
              <a:gd name="connsiteX0" fmla="*/ 0 w 4638907"/>
              <a:gd name="connsiteY0" fmla="*/ 1884556 h 1890060"/>
              <a:gd name="connsiteX1" fmla="*/ 1784195 w 4638907"/>
              <a:gd name="connsiteY1" fmla="*/ 1806498 h 1890060"/>
              <a:gd name="connsiteX2" fmla="*/ 3222702 w 4638907"/>
              <a:gd name="connsiteY2" fmla="*/ 1304693 h 1890060"/>
              <a:gd name="connsiteX3" fmla="*/ 4237463 w 4638907"/>
              <a:gd name="connsiteY3" fmla="*/ 479503 h 1890060"/>
              <a:gd name="connsiteX4" fmla="*/ 4638907 w 4638907"/>
              <a:gd name="connsiteY4" fmla="*/ 0 h 189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38907" h="1890060">
                <a:moveTo>
                  <a:pt x="0" y="1884556"/>
                </a:moveTo>
                <a:cubicBezTo>
                  <a:pt x="623539" y="1893849"/>
                  <a:pt x="1247078" y="1903142"/>
                  <a:pt x="1784195" y="1806498"/>
                </a:cubicBezTo>
                <a:cubicBezTo>
                  <a:pt x="2321312" y="1709854"/>
                  <a:pt x="2813824" y="1525859"/>
                  <a:pt x="3222702" y="1304693"/>
                </a:cubicBezTo>
                <a:cubicBezTo>
                  <a:pt x="3631580" y="1083527"/>
                  <a:pt x="4001429" y="696952"/>
                  <a:pt x="4237463" y="479503"/>
                </a:cubicBezTo>
                <a:cubicBezTo>
                  <a:pt x="4473497" y="262054"/>
                  <a:pt x="4556202" y="131027"/>
                  <a:pt x="4638907" y="0"/>
                </a:cubicBezTo>
              </a:path>
            </a:pathLst>
          </a:cu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342F295-3805-45F2-AAF7-99D8F1894A8F}"/>
                  </a:ext>
                </a:extLst>
              </p:cNvPr>
              <p:cNvSpPr txBox="1"/>
              <p:nvPr/>
            </p:nvSpPr>
            <p:spPr>
              <a:xfrm>
                <a:off x="9464074" y="2819094"/>
                <a:ext cx="56041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342F295-3805-45F2-AAF7-99D8F1894A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4074" y="2819094"/>
                <a:ext cx="56041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739D5C9-4689-4CCA-B1C9-AD70C4EBA43D}"/>
              </a:ext>
            </a:extLst>
          </p:cNvPr>
          <p:cNvCxnSpPr>
            <a:cxnSpLocks/>
          </p:cNvCxnSpPr>
          <p:nvPr/>
        </p:nvCxnSpPr>
        <p:spPr>
          <a:xfrm>
            <a:off x="7603895" y="3332442"/>
            <a:ext cx="4346184" cy="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666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Examples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85145-85C0-4D59-B1D5-ADBA866884F7}"/>
              </a:ext>
            </a:extLst>
          </p:cNvPr>
          <p:cNvSpPr/>
          <p:nvPr/>
        </p:nvSpPr>
        <p:spPr>
          <a:xfrm>
            <a:off x="226358" y="1504803"/>
            <a:ext cx="61904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Sketch the graph of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-720826" y="2028023"/>
                <a:ext cx="509851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/>
                        </a:rPr>
                        <m:t>𝑦</m:t>
                      </m:r>
                      <m:r>
                        <a:rPr lang="en-GB" sz="2800" i="1" smtClean="0">
                          <a:latin typeface="Cambria Math"/>
                        </a:rPr>
                        <m:t>=4</m:t>
                      </m:r>
                      <m:r>
                        <a:rPr lang="en-GB" sz="2800" b="0" i="1" baseline="3000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8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20826" y="2028023"/>
                <a:ext cx="5098512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F95EA2B-5ACC-44C4-8B9F-33899FFFCD95}"/>
              </a:ext>
            </a:extLst>
          </p:cNvPr>
          <p:cNvCxnSpPr/>
          <p:nvPr/>
        </p:nvCxnSpPr>
        <p:spPr>
          <a:xfrm>
            <a:off x="4047394" y="3458620"/>
            <a:ext cx="34152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6AFEB03-FB0E-41B3-8112-0CF9A78FA061}"/>
              </a:ext>
            </a:extLst>
          </p:cNvPr>
          <p:cNvCxnSpPr/>
          <p:nvPr/>
        </p:nvCxnSpPr>
        <p:spPr>
          <a:xfrm flipH="1" flipV="1">
            <a:off x="5746614" y="1779225"/>
            <a:ext cx="8384" cy="1952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Freeform 13">
            <a:extLst>
              <a:ext uri="{FF2B5EF4-FFF2-40B4-BE49-F238E27FC236}">
                <a16:creationId xmlns:a16="http://schemas.microsoft.com/office/drawing/2014/main" id="{7BBA2D29-D84B-442C-BF7F-47878FD19311}"/>
              </a:ext>
            </a:extLst>
          </p:cNvPr>
          <p:cNvSpPr/>
          <p:nvPr/>
        </p:nvSpPr>
        <p:spPr>
          <a:xfrm>
            <a:off x="4119402" y="2028023"/>
            <a:ext cx="3393275" cy="1324688"/>
          </a:xfrm>
          <a:custGeom>
            <a:avLst/>
            <a:gdLst>
              <a:gd name="connsiteX0" fmla="*/ 0 w 4638907"/>
              <a:gd name="connsiteY0" fmla="*/ 1884556 h 1890060"/>
              <a:gd name="connsiteX1" fmla="*/ 1784195 w 4638907"/>
              <a:gd name="connsiteY1" fmla="*/ 1806498 h 1890060"/>
              <a:gd name="connsiteX2" fmla="*/ 3222702 w 4638907"/>
              <a:gd name="connsiteY2" fmla="*/ 1304693 h 1890060"/>
              <a:gd name="connsiteX3" fmla="*/ 4237463 w 4638907"/>
              <a:gd name="connsiteY3" fmla="*/ 479503 h 1890060"/>
              <a:gd name="connsiteX4" fmla="*/ 4638907 w 4638907"/>
              <a:gd name="connsiteY4" fmla="*/ 0 h 189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38907" h="1890060">
                <a:moveTo>
                  <a:pt x="0" y="1884556"/>
                </a:moveTo>
                <a:cubicBezTo>
                  <a:pt x="623539" y="1893849"/>
                  <a:pt x="1247078" y="1903142"/>
                  <a:pt x="1784195" y="1806498"/>
                </a:cubicBezTo>
                <a:cubicBezTo>
                  <a:pt x="2321312" y="1709854"/>
                  <a:pt x="2813824" y="1525859"/>
                  <a:pt x="3222702" y="1304693"/>
                </a:cubicBezTo>
                <a:cubicBezTo>
                  <a:pt x="3631580" y="1083527"/>
                  <a:pt x="4001429" y="696952"/>
                  <a:pt x="4237463" y="479503"/>
                </a:cubicBezTo>
                <a:cubicBezTo>
                  <a:pt x="4473497" y="262054"/>
                  <a:pt x="4556202" y="131027"/>
                  <a:pt x="4638907" y="0"/>
                </a:cubicBezTo>
              </a:path>
            </a:pathLst>
          </a:cu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06FF12E-6734-4DE8-9A6B-75D2DE0E5DE2}"/>
                  </a:ext>
                </a:extLst>
              </p:cNvPr>
              <p:cNvSpPr txBox="1"/>
              <p:nvPr/>
            </p:nvSpPr>
            <p:spPr>
              <a:xfrm>
                <a:off x="-720826" y="4306758"/>
                <a:ext cx="509851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/>
                        </a:rPr>
                        <m:t>𝑦</m:t>
                      </m:r>
                      <m:r>
                        <a:rPr lang="en-GB" sz="2800" i="1" smtClean="0">
                          <a:latin typeface="Cambria Math"/>
                        </a:rPr>
                        <m:t>=0.5</m:t>
                      </m:r>
                      <m:r>
                        <a:rPr lang="en-GB" sz="2800" b="0" i="1" baseline="3000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8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06FF12E-6734-4DE8-9A6B-75D2DE0E5D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20826" y="4306758"/>
                <a:ext cx="509851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84054FC-61FE-4617-9613-E60A415D46C4}"/>
              </a:ext>
            </a:extLst>
          </p:cNvPr>
          <p:cNvCxnSpPr/>
          <p:nvPr/>
        </p:nvCxnSpPr>
        <p:spPr>
          <a:xfrm>
            <a:off x="4047394" y="5966562"/>
            <a:ext cx="34152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9891123-896E-413D-AB9A-2BD8EF6D9EE8}"/>
              </a:ext>
            </a:extLst>
          </p:cNvPr>
          <p:cNvCxnSpPr/>
          <p:nvPr/>
        </p:nvCxnSpPr>
        <p:spPr>
          <a:xfrm flipH="1" flipV="1">
            <a:off x="5746614" y="4287167"/>
            <a:ext cx="8384" cy="1952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Freeform 16">
            <a:extLst>
              <a:ext uri="{FF2B5EF4-FFF2-40B4-BE49-F238E27FC236}">
                <a16:creationId xmlns:a16="http://schemas.microsoft.com/office/drawing/2014/main" id="{1B111D0C-FF76-47B2-80CF-C3EE657DC4E3}"/>
              </a:ext>
            </a:extLst>
          </p:cNvPr>
          <p:cNvSpPr/>
          <p:nvPr/>
        </p:nvSpPr>
        <p:spPr>
          <a:xfrm flipH="1">
            <a:off x="4119402" y="4549613"/>
            <a:ext cx="3393275" cy="1324688"/>
          </a:xfrm>
          <a:custGeom>
            <a:avLst/>
            <a:gdLst>
              <a:gd name="connsiteX0" fmla="*/ 0 w 4638907"/>
              <a:gd name="connsiteY0" fmla="*/ 1884556 h 1890060"/>
              <a:gd name="connsiteX1" fmla="*/ 1784195 w 4638907"/>
              <a:gd name="connsiteY1" fmla="*/ 1806498 h 1890060"/>
              <a:gd name="connsiteX2" fmla="*/ 3222702 w 4638907"/>
              <a:gd name="connsiteY2" fmla="*/ 1304693 h 1890060"/>
              <a:gd name="connsiteX3" fmla="*/ 4237463 w 4638907"/>
              <a:gd name="connsiteY3" fmla="*/ 479503 h 1890060"/>
              <a:gd name="connsiteX4" fmla="*/ 4638907 w 4638907"/>
              <a:gd name="connsiteY4" fmla="*/ 0 h 189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38907" h="1890060">
                <a:moveTo>
                  <a:pt x="0" y="1884556"/>
                </a:moveTo>
                <a:cubicBezTo>
                  <a:pt x="623539" y="1893849"/>
                  <a:pt x="1247078" y="1903142"/>
                  <a:pt x="1784195" y="1806498"/>
                </a:cubicBezTo>
                <a:cubicBezTo>
                  <a:pt x="2321312" y="1709854"/>
                  <a:pt x="2813824" y="1525859"/>
                  <a:pt x="3222702" y="1304693"/>
                </a:cubicBezTo>
                <a:cubicBezTo>
                  <a:pt x="3631580" y="1083527"/>
                  <a:pt x="4001429" y="696952"/>
                  <a:pt x="4237463" y="479503"/>
                </a:cubicBezTo>
                <a:cubicBezTo>
                  <a:pt x="4473497" y="262054"/>
                  <a:pt x="4556202" y="131027"/>
                  <a:pt x="4638907" y="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5DE04A0-D81F-4ED6-8FCB-2EC34C3D104B}"/>
                  </a:ext>
                </a:extLst>
              </p:cNvPr>
              <p:cNvSpPr txBox="1"/>
              <p:nvPr/>
            </p:nvSpPr>
            <p:spPr>
              <a:xfrm>
                <a:off x="5590277" y="5392311"/>
                <a:ext cx="56041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5DE04A0-D81F-4ED6-8FCB-2EC34C3D1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0277" y="5392311"/>
                <a:ext cx="560418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50FCF97-7587-4393-AB99-05421D2A33B5}"/>
                  </a:ext>
                </a:extLst>
              </p:cNvPr>
              <p:cNvSpPr txBox="1"/>
              <p:nvPr/>
            </p:nvSpPr>
            <p:spPr>
              <a:xfrm>
                <a:off x="5387405" y="2904828"/>
                <a:ext cx="56041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50FCF97-7587-4393-AB99-05421D2A33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405" y="2904828"/>
                <a:ext cx="560418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635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73101C-8025-4B48-8185-191EDD8814C3}"/>
              </a:ext>
            </a:extLst>
          </p:cNvPr>
          <p:cNvSpPr/>
          <p:nvPr/>
        </p:nvSpPr>
        <p:spPr>
          <a:xfrm>
            <a:off x="226358" y="1504803"/>
            <a:ext cx="61904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Sketch the graph of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CABF35C-EB78-42E3-B226-35F886FED8A4}"/>
                  </a:ext>
                </a:extLst>
              </p:cNvPr>
              <p:cNvSpPr txBox="1"/>
              <p:nvPr/>
            </p:nvSpPr>
            <p:spPr>
              <a:xfrm>
                <a:off x="-720826" y="2028023"/>
                <a:ext cx="509851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/>
                        </a:rPr>
                        <m:t>𝑦</m:t>
                      </m:r>
                      <m:r>
                        <a:rPr lang="en-GB" sz="2800" i="1" smtClean="0">
                          <a:latin typeface="Cambria Math"/>
                        </a:rPr>
                        <m:t>=10</m:t>
                      </m:r>
                      <m:r>
                        <a:rPr lang="en-GB" sz="2800" b="0" i="1" baseline="3000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8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CABF35C-EB78-42E3-B226-35F886FED8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20826" y="2028023"/>
                <a:ext cx="5098512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42CE521-B446-408C-8965-AAE71B126E45}"/>
              </a:ext>
            </a:extLst>
          </p:cNvPr>
          <p:cNvCxnSpPr/>
          <p:nvPr/>
        </p:nvCxnSpPr>
        <p:spPr>
          <a:xfrm>
            <a:off x="4047394" y="3458620"/>
            <a:ext cx="34152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2E9B058-C229-43FD-9729-E0AEB927ECD5}"/>
              </a:ext>
            </a:extLst>
          </p:cNvPr>
          <p:cNvCxnSpPr/>
          <p:nvPr/>
        </p:nvCxnSpPr>
        <p:spPr>
          <a:xfrm flipH="1" flipV="1">
            <a:off x="5746614" y="1779225"/>
            <a:ext cx="8384" cy="1952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Freeform 13">
            <a:extLst>
              <a:ext uri="{FF2B5EF4-FFF2-40B4-BE49-F238E27FC236}">
                <a16:creationId xmlns:a16="http://schemas.microsoft.com/office/drawing/2014/main" id="{A39CD918-DD92-4D22-88ED-9BA45DE4A931}"/>
              </a:ext>
            </a:extLst>
          </p:cNvPr>
          <p:cNvSpPr/>
          <p:nvPr/>
        </p:nvSpPr>
        <p:spPr>
          <a:xfrm>
            <a:off x="4119402" y="2028023"/>
            <a:ext cx="3393275" cy="1324688"/>
          </a:xfrm>
          <a:custGeom>
            <a:avLst/>
            <a:gdLst>
              <a:gd name="connsiteX0" fmla="*/ 0 w 4638907"/>
              <a:gd name="connsiteY0" fmla="*/ 1884556 h 1890060"/>
              <a:gd name="connsiteX1" fmla="*/ 1784195 w 4638907"/>
              <a:gd name="connsiteY1" fmla="*/ 1806498 h 1890060"/>
              <a:gd name="connsiteX2" fmla="*/ 3222702 w 4638907"/>
              <a:gd name="connsiteY2" fmla="*/ 1304693 h 1890060"/>
              <a:gd name="connsiteX3" fmla="*/ 4237463 w 4638907"/>
              <a:gd name="connsiteY3" fmla="*/ 479503 h 1890060"/>
              <a:gd name="connsiteX4" fmla="*/ 4638907 w 4638907"/>
              <a:gd name="connsiteY4" fmla="*/ 0 h 189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38907" h="1890060">
                <a:moveTo>
                  <a:pt x="0" y="1884556"/>
                </a:moveTo>
                <a:cubicBezTo>
                  <a:pt x="623539" y="1893849"/>
                  <a:pt x="1247078" y="1903142"/>
                  <a:pt x="1784195" y="1806498"/>
                </a:cubicBezTo>
                <a:cubicBezTo>
                  <a:pt x="2321312" y="1709854"/>
                  <a:pt x="2813824" y="1525859"/>
                  <a:pt x="3222702" y="1304693"/>
                </a:cubicBezTo>
                <a:cubicBezTo>
                  <a:pt x="3631580" y="1083527"/>
                  <a:pt x="4001429" y="696952"/>
                  <a:pt x="4237463" y="479503"/>
                </a:cubicBezTo>
                <a:cubicBezTo>
                  <a:pt x="4473497" y="262054"/>
                  <a:pt x="4556202" y="131027"/>
                  <a:pt x="4638907" y="0"/>
                </a:cubicBezTo>
              </a:path>
            </a:pathLst>
          </a:cu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D865B32-EFFC-4AD9-961D-EBB42D2E5141}"/>
                  </a:ext>
                </a:extLst>
              </p:cNvPr>
              <p:cNvSpPr txBox="1"/>
              <p:nvPr/>
            </p:nvSpPr>
            <p:spPr>
              <a:xfrm>
                <a:off x="-720826" y="4306758"/>
                <a:ext cx="5098512" cy="5132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/>
                        </a:rPr>
                        <m:t>𝑦</m:t>
                      </m:r>
                      <m:r>
                        <a:rPr lang="en-GB" sz="28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8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D865B32-EFFC-4AD9-961D-EBB42D2E51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20826" y="4306758"/>
                <a:ext cx="5098512" cy="5132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2A00529-EA61-4926-AFCC-777B25A678AA}"/>
              </a:ext>
            </a:extLst>
          </p:cNvPr>
          <p:cNvCxnSpPr/>
          <p:nvPr/>
        </p:nvCxnSpPr>
        <p:spPr>
          <a:xfrm>
            <a:off x="4047394" y="5966562"/>
            <a:ext cx="34152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FF1551A-8D22-4C74-8BB0-935F2E607BF0}"/>
              </a:ext>
            </a:extLst>
          </p:cNvPr>
          <p:cNvCxnSpPr/>
          <p:nvPr/>
        </p:nvCxnSpPr>
        <p:spPr>
          <a:xfrm flipH="1" flipV="1">
            <a:off x="5746614" y="4287167"/>
            <a:ext cx="8384" cy="1952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Freeform 16">
            <a:extLst>
              <a:ext uri="{FF2B5EF4-FFF2-40B4-BE49-F238E27FC236}">
                <a16:creationId xmlns:a16="http://schemas.microsoft.com/office/drawing/2014/main" id="{7EACD728-592A-484B-B3D7-DD5CE34DF079}"/>
              </a:ext>
            </a:extLst>
          </p:cNvPr>
          <p:cNvSpPr/>
          <p:nvPr/>
        </p:nvSpPr>
        <p:spPr>
          <a:xfrm flipH="1">
            <a:off x="4119402" y="4549613"/>
            <a:ext cx="3393275" cy="1324688"/>
          </a:xfrm>
          <a:custGeom>
            <a:avLst/>
            <a:gdLst>
              <a:gd name="connsiteX0" fmla="*/ 0 w 4638907"/>
              <a:gd name="connsiteY0" fmla="*/ 1884556 h 1890060"/>
              <a:gd name="connsiteX1" fmla="*/ 1784195 w 4638907"/>
              <a:gd name="connsiteY1" fmla="*/ 1806498 h 1890060"/>
              <a:gd name="connsiteX2" fmla="*/ 3222702 w 4638907"/>
              <a:gd name="connsiteY2" fmla="*/ 1304693 h 1890060"/>
              <a:gd name="connsiteX3" fmla="*/ 4237463 w 4638907"/>
              <a:gd name="connsiteY3" fmla="*/ 479503 h 1890060"/>
              <a:gd name="connsiteX4" fmla="*/ 4638907 w 4638907"/>
              <a:gd name="connsiteY4" fmla="*/ 0 h 189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38907" h="1890060">
                <a:moveTo>
                  <a:pt x="0" y="1884556"/>
                </a:moveTo>
                <a:cubicBezTo>
                  <a:pt x="623539" y="1893849"/>
                  <a:pt x="1247078" y="1903142"/>
                  <a:pt x="1784195" y="1806498"/>
                </a:cubicBezTo>
                <a:cubicBezTo>
                  <a:pt x="2321312" y="1709854"/>
                  <a:pt x="2813824" y="1525859"/>
                  <a:pt x="3222702" y="1304693"/>
                </a:cubicBezTo>
                <a:cubicBezTo>
                  <a:pt x="3631580" y="1083527"/>
                  <a:pt x="4001429" y="696952"/>
                  <a:pt x="4237463" y="479503"/>
                </a:cubicBezTo>
                <a:cubicBezTo>
                  <a:pt x="4473497" y="262054"/>
                  <a:pt x="4556202" y="131027"/>
                  <a:pt x="4638907" y="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3B0C57B-8C5E-440F-8A31-7EF370966035}"/>
                  </a:ext>
                </a:extLst>
              </p:cNvPr>
              <p:cNvSpPr txBox="1"/>
              <p:nvPr/>
            </p:nvSpPr>
            <p:spPr>
              <a:xfrm>
                <a:off x="5590277" y="5392311"/>
                <a:ext cx="56041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3B0C57B-8C5E-440F-8A31-7EF3709660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0277" y="5392311"/>
                <a:ext cx="560418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B5CF9B4-3C31-4BA9-9C4E-CDBDA3C6810F}"/>
                  </a:ext>
                </a:extLst>
              </p:cNvPr>
              <p:cNvSpPr txBox="1"/>
              <p:nvPr/>
            </p:nvSpPr>
            <p:spPr>
              <a:xfrm>
                <a:off x="5387405" y="2904828"/>
                <a:ext cx="56041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B5CF9B4-3C31-4BA9-9C4E-CDBDA3C681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405" y="2904828"/>
                <a:ext cx="560418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120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0" grpId="0" animBg="1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Reciprocal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/>
              <p:nvPr/>
            </p:nvSpPr>
            <p:spPr>
              <a:xfrm>
                <a:off x="155864" y="1315552"/>
                <a:ext cx="6190499" cy="12212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How would the graph of 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den>
                    </m:f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look?		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64" y="1315552"/>
                <a:ext cx="6190499" cy="1221232"/>
              </a:xfrm>
              <a:prstGeom prst="rect">
                <a:avLst/>
              </a:prstGeom>
              <a:blipFill>
                <a:blip r:embed="rId2"/>
                <a:stretch>
                  <a:fillRect l="-2069" r="-18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F99A5D2D-C2A0-4A0A-9B00-B301068CE8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4100" y="1315552"/>
            <a:ext cx="5430008" cy="52871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C652211-98A3-47E5-92DF-FA918286704C}"/>
                  </a:ext>
                </a:extLst>
              </p:cNvPr>
              <p:cNvSpPr/>
              <p:nvPr/>
            </p:nvSpPr>
            <p:spPr>
              <a:xfrm>
                <a:off x="155864" y="2332747"/>
                <a:ext cx="529687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What happens for large values of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C652211-98A3-47E5-92DF-FA91828670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64" y="2332747"/>
                <a:ext cx="5296870" cy="461665"/>
              </a:xfrm>
              <a:prstGeom prst="rect">
                <a:avLst/>
              </a:prstGeom>
              <a:blipFill>
                <a:blip r:embed="rId4"/>
                <a:stretch>
                  <a:fillRect l="-1843" t="-9333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CF80070-2516-4511-AA80-BCE52A57458B}"/>
                  </a:ext>
                </a:extLst>
              </p:cNvPr>
              <p:cNvSpPr/>
              <p:nvPr/>
            </p:nvSpPr>
            <p:spPr>
              <a:xfrm>
                <a:off x="249384" y="3004982"/>
                <a:ext cx="529687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gets very small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CF80070-2516-4511-AA80-BCE52A5745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384" y="3004982"/>
                <a:ext cx="5296870" cy="461665"/>
              </a:xfrm>
              <a:prstGeom prst="rect">
                <a:avLst/>
              </a:prstGeom>
              <a:blipFill>
                <a:blip r:embed="rId5"/>
                <a:stretch>
                  <a:fillRect l="-345"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5471BFC-C86A-4405-ABE1-27D072BD833F}"/>
                  </a:ext>
                </a:extLst>
              </p:cNvPr>
              <p:cNvSpPr/>
              <p:nvPr/>
            </p:nvSpPr>
            <p:spPr>
              <a:xfrm>
                <a:off x="155864" y="3677217"/>
                <a:ext cx="5296870" cy="24628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What happens for small values of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Using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=0.001 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as an example: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0.001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=1000</m:t>
                    </m:r>
                  </m:oMath>
                </a14:m>
                <a:r>
                  <a:rPr lang="en-GB" sz="24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  Very large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5471BFC-C86A-4405-ABE1-27D072BD83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64" y="3677217"/>
                <a:ext cx="5296870" cy="2462854"/>
              </a:xfrm>
              <a:prstGeom prst="rect">
                <a:avLst/>
              </a:prstGeom>
              <a:blipFill>
                <a:blip r:embed="rId6"/>
                <a:stretch>
                  <a:fillRect l="-1843" t="-17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256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Reciprocal graphs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85145-85C0-4D59-B1D5-ADBA866884F7}"/>
              </a:ext>
            </a:extLst>
          </p:cNvPr>
          <p:cNvSpPr/>
          <p:nvPr/>
        </p:nvSpPr>
        <p:spPr>
          <a:xfrm>
            <a:off x="285747" y="1488522"/>
            <a:ext cx="61904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Key features: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1044086" y="1255680"/>
                <a:ext cx="5098512" cy="9017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/>
                        </a:rPr>
                        <m:t>𝑦</m:t>
                      </m:r>
                      <m:r>
                        <a:rPr lang="en-GB" sz="28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086" y="1255680"/>
                <a:ext cx="5098512" cy="9017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F99A5D2D-C2A0-4A0A-9B00-B301068CE8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7906" y="1315552"/>
            <a:ext cx="5430008" cy="52871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C652211-98A3-47E5-92DF-FA918286704C}"/>
              </a:ext>
            </a:extLst>
          </p:cNvPr>
          <p:cNvSpPr/>
          <p:nvPr/>
        </p:nvSpPr>
        <p:spPr>
          <a:xfrm>
            <a:off x="195946" y="2844766"/>
            <a:ext cx="45615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graph is symmetrical.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B596290-BAAB-4EC2-B15C-BB0EA9AA0D6D}"/>
                  </a:ext>
                </a:extLst>
              </p:cNvPr>
              <p:cNvSpPr/>
              <p:nvPr/>
            </p:nvSpPr>
            <p:spPr>
              <a:xfrm>
                <a:off x="195947" y="3538331"/>
                <a:ext cx="4561582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graph has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two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asymptotes, the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axis and the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axis.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B596290-BAAB-4EC2-B15C-BB0EA9AA0D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947" y="3538331"/>
                <a:ext cx="4561582" cy="830997"/>
              </a:xfrm>
              <a:prstGeom prst="rect">
                <a:avLst/>
              </a:prstGeom>
              <a:blipFill>
                <a:blip r:embed="rId4"/>
                <a:stretch>
                  <a:fillRect l="-2005" t="-5109" r="-2406" b="-160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167FEE1-FF37-4EB0-A2AF-DA9194EA9091}"/>
              </a:ext>
            </a:extLst>
          </p:cNvPr>
          <p:cNvCxnSpPr/>
          <p:nvPr/>
        </p:nvCxnSpPr>
        <p:spPr>
          <a:xfrm>
            <a:off x="5300870" y="3934168"/>
            <a:ext cx="6427305" cy="0"/>
          </a:xfrm>
          <a:prstGeom prst="line">
            <a:avLst/>
          </a:prstGeom>
          <a:ln w="57150"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71B6444-D319-42F7-A034-B9C5FAD651A7}"/>
              </a:ext>
            </a:extLst>
          </p:cNvPr>
          <p:cNvCxnSpPr>
            <a:cxnSpLocks/>
          </p:cNvCxnSpPr>
          <p:nvPr/>
        </p:nvCxnSpPr>
        <p:spPr>
          <a:xfrm flipV="1">
            <a:off x="8428383" y="1046922"/>
            <a:ext cx="0" cy="5811078"/>
          </a:xfrm>
          <a:prstGeom prst="line">
            <a:avLst/>
          </a:prstGeom>
          <a:ln w="57150"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29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Reciprocal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/>
              <p:nvPr/>
            </p:nvSpPr>
            <p:spPr>
              <a:xfrm>
                <a:off x="265783" y="1315552"/>
                <a:ext cx="6190499" cy="11706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How would the graph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look?		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783" y="1315552"/>
                <a:ext cx="6190499" cy="1170641"/>
              </a:xfrm>
              <a:prstGeom prst="rect">
                <a:avLst/>
              </a:prstGeom>
              <a:blipFill>
                <a:blip r:embed="rId2"/>
                <a:stretch>
                  <a:fillRect l="-2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>
            <a:extLst>
              <a:ext uri="{FF2B5EF4-FFF2-40B4-BE49-F238E27FC236}">
                <a16:creationId xmlns:a16="http://schemas.microsoft.com/office/drawing/2014/main" id="{7C652211-98A3-47E5-92DF-FA918286704C}"/>
              </a:ext>
            </a:extLst>
          </p:cNvPr>
          <p:cNvSpPr/>
          <p:nvPr/>
        </p:nvSpPr>
        <p:spPr>
          <a:xfrm>
            <a:off x="195947" y="2368145"/>
            <a:ext cx="5296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Compare it to the previous graph.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F80070-2516-4511-AA80-BCE52A57458B}"/>
              </a:ext>
            </a:extLst>
          </p:cNvPr>
          <p:cNvSpPr/>
          <p:nvPr/>
        </p:nvSpPr>
        <p:spPr>
          <a:xfrm>
            <a:off x="195947" y="3429000"/>
            <a:ext cx="52968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It has the same shape, it’s just a little further from the axes.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2830B5-95C6-4ACD-AEF6-AF06D368D9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7547" y="1566949"/>
            <a:ext cx="4909119" cy="49672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2581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0FC16EDE49814FBBE83568B9FA2901" ma:contentTypeVersion="17" ma:contentTypeDescription="Create a new document." ma:contentTypeScope="" ma:versionID="022f5e1d981b14d7005f3600e8ff7e4f">
  <xsd:schema xmlns:xsd="http://www.w3.org/2001/XMLSchema" xmlns:xs="http://www.w3.org/2001/XMLSchema" xmlns:p="http://schemas.microsoft.com/office/2006/metadata/properties" xmlns:ns2="9ad1216b-cdc1-40e2-a0c2-94597fd44697" xmlns:ns3="3fcf4a81-aca0-43b6-bff7-87efdc296efa" xmlns:ns4="7424b78e-8606-4fd1-9a19-b6b90bbc0a1b" targetNamespace="http://schemas.microsoft.com/office/2006/metadata/properties" ma:root="true" ma:fieldsID="f273b407d20b6eb33550fabe3d54ad2e" ns2:_="" ns3:_="" ns4:_="">
    <xsd:import namespace="9ad1216b-cdc1-40e2-a0c2-94597fd44697"/>
    <xsd:import namespace="3fcf4a81-aca0-43b6-bff7-87efdc296efa"/>
    <xsd:import namespace="7424b78e-8606-4fd1-9a19-b6b90bbc0a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lcf76f155ced4ddcb4097134ff3c332f" minOccurs="0"/>
                <xsd:element ref="ns4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f4a81-aca0-43b6-bff7-87efdc296e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24b78e-8606-4fd1-9a19-b6b90bbc0a1b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4bd6ad62-9026-4c22-97ba-ffd5902a9633}" ma:internalName="TaxCatchAll" ma:showField="CatchAllData" ma:web="9ad1216b-cdc1-40e2-a0c2-94597fd446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cf4a81-aca0-43b6-bff7-87efdc296efa">
      <Terms xmlns="http://schemas.microsoft.com/office/infopath/2007/PartnerControls"/>
    </lcf76f155ced4ddcb4097134ff3c332f>
    <TaxCatchAll xmlns="7424b78e-8606-4fd1-9a19-b6b90bbc0a1b" xsi:nil="true"/>
    <_dlc_DocId xmlns="9ad1216b-cdc1-40e2-a0c2-94597fd44697">7VPTP7ZE6X33-1933993375-514</_dlc_DocId>
    <_dlc_DocIdUrl xmlns="9ad1216b-cdc1-40e2-a0c2-94597fd44697">
      <Url>https://cambridgeorg.sharepoint.com/sites/cie/education/pd/Curriculum_Support/_layouts/15/DocIdRedir.aspx?ID=7VPTP7ZE6X33-1933993375-514</Url>
      <Description>7VPTP7ZE6X33-1933993375-514</Description>
    </_dlc_DocIdUrl>
  </documentManagement>
</p:properties>
</file>

<file path=customXml/itemProps1.xml><?xml version="1.0" encoding="utf-8"?>
<ds:datastoreItem xmlns:ds="http://schemas.openxmlformats.org/officeDocument/2006/customXml" ds:itemID="{D7FE214B-2C99-4411-9B1B-F04D57283A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F9F6C9-640D-4285-951D-BC6BB534A3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3fcf4a81-aca0-43b6-bff7-87efdc296efa"/>
    <ds:schemaRef ds:uri="7424b78e-8606-4fd1-9a19-b6b90bbc0a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82D7CF-A488-4C04-887A-B37715E83AD4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F70A6C4-2D74-4E08-89C9-24733C44541E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fcf4a81-aca0-43b6-bff7-87efdc296efa"/>
    <ds:schemaRef ds:uri="http://purl.org/dc/elements/1.1/"/>
    <ds:schemaRef ds:uri="http://schemas.microsoft.com/office/2006/metadata/properties"/>
    <ds:schemaRef ds:uri="7424b78e-8606-4fd1-9a19-b6b90bbc0a1b"/>
    <ds:schemaRef ds:uri="9ad1216b-cdc1-40e2-a0c2-94597fd44697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75d6cc78-71b9-42e6-aa2a-b9889a0f080f}" enabled="0" method="" siteId="{75d6cc78-71b9-42e6-aa2a-b9889a0f080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468</Words>
  <Application>Microsoft Office PowerPoint</Application>
  <PresentationFormat>Widescreen</PresentationFormat>
  <Paragraphs>80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77</cp:revision>
  <cp:lastPrinted>2018-01-14T21:28:16Z</cp:lastPrinted>
  <dcterms:created xsi:type="dcterms:W3CDTF">2018-01-14T21:11:47Z</dcterms:created>
  <dcterms:modified xsi:type="dcterms:W3CDTF">2024-08-21T09:50:07Z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0x010100370FC16EDE49814FBBE83568B9FA2901</vt:lpwstr>
  </property>
  <property fmtid="{D5CDD505-2E9C-101B-9397-08002B2CF9AE}" pid="3" name="_dlc_DocIdItemGuid">
    <vt:lpwstr>9f6baba3-d2ba-4172-afd5-b4ad1359f6ec</vt:lpwstr>
  </property>
  <property fmtid="{D5CDD505-2E9C-101B-9397-08002B2CF9AE}" pid="4" name="MediaServiceImageTags">
    <vt:lpwstr/>
  </property>
</Properties>
</file>