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8" r:id="rId2"/>
    <p:sldId id="316" r:id="rId3"/>
    <p:sldId id="278" r:id="rId4"/>
    <p:sldId id="339" r:id="rId5"/>
    <p:sldId id="340" r:id="rId6"/>
    <p:sldId id="341" r:id="rId7"/>
    <p:sldId id="342" r:id="rId8"/>
    <p:sldId id="346" r:id="rId9"/>
    <p:sldId id="343" r:id="rId10"/>
    <p:sldId id="344" r:id="rId11"/>
    <p:sldId id="345" r:id="rId1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C9A"/>
    <a:srgbClr val="00CC00"/>
    <a:srgbClr val="904692"/>
    <a:srgbClr val="FF00FF"/>
    <a:srgbClr val="000099"/>
    <a:srgbClr val="99CC00"/>
    <a:srgbClr val="FFC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95225" autoAdjust="0"/>
  </p:normalViewPr>
  <p:slideViewPr>
    <p:cSldViewPr snapToGrid="0">
      <p:cViewPr varScale="1">
        <p:scale>
          <a:sx n="82" d="100"/>
          <a:sy n="82" d="100"/>
        </p:scale>
        <p:origin x="102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0210-F665-41B8-A4BB-8502D62CDC9D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FFE48-10A0-4106-AF75-DD4C6E3D3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66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sure that you are logged in to Resource Plus before you attempt to play this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59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FFE48-10A0-4106-AF75-DD4C6E3D3CA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1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3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6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17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0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5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6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7E9C-2DF8-4740-8A22-E5DF3F1116FB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8EBA-7194-4BE8-B1FE-0F2353F54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0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3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cambridgeinternational.org/classroom/course/view.php?id=3275#section-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3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1909481"/>
            <a:ext cx="82564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smtClean="0"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Pack –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Differentiation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Lesson 4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Exam practise and </a:t>
            </a: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Second derivatives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IGCSE™ </a:t>
            </a:r>
          </a:p>
          <a:p>
            <a:r>
              <a:rPr lang="en-GB" sz="26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</a:t>
            </a:r>
            <a:r>
              <a:rPr lang="en-GB" sz="2600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906" y="6239435"/>
            <a:ext cx="412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Version 1.0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74" y="3033287"/>
            <a:ext cx="3659262" cy="27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" y="11670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curve has equation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55" y="1628704"/>
            <a:ext cx="903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Find the coordinates of the two turning points.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983" y="2090369"/>
            <a:ext cx="3978237" cy="1940957"/>
            <a:chOff x="39983" y="2090369"/>
            <a:chExt cx="3978237" cy="1940957"/>
          </a:xfrm>
        </p:grpSpPr>
        <p:sp>
          <p:nvSpPr>
            <p:cNvPr id="32" name="TextBox 31"/>
            <p:cNvSpPr txBox="1"/>
            <p:nvPr/>
          </p:nvSpPr>
          <p:spPr>
            <a:xfrm>
              <a:off x="39983" y="2090369"/>
              <a:ext cx="3978237" cy="1940957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0 or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3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625096"/>
                </p:ext>
              </p:extLst>
            </p:nvPr>
          </p:nvGraphicFramePr>
          <p:xfrm>
            <a:off x="684213" y="2090738"/>
            <a:ext cx="1982787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4" name="Equation" r:id="rId4" imgW="1091880" imgH="393480" progId="Equation.DSMT4">
                    <p:embed/>
                  </p:oleObj>
                </mc:Choice>
                <mc:Fallback>
                  <p:oleObj name="Equation" r:id="rId4" imgW="10918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84213" y="2090738"/>
                          <a:ext cx="1982787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1698"/>
                </p:ext>
              </p:extLst>
            </p:nvPr>
          </p:nvGraphicFramePr>
          <p:xfrm>
            <a:off x="1277938" y="2700338"/>
            <a:ext cx="1795462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5" name="Equation" r:id="rId6" imgW="990360" imgH="482400" progId="Equation.DSMT4">
                    <p:embed/>
                  </p:oleObj>
                </mc:Choice>
                <mc:Fallback>
                  <p:oleObj name="Equation" r:id="rId6" imgW="990360" imgH="482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7938" y="2700338"/>
                          <a:ext cx="1795462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5652650" y="2090368"/>
            <a:ext cx="5047018" cy="1940957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  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4 x 0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0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= 1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 x (3)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(3)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stationery points at (0,0) and (3,27)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87030"/>
              </p:ext>
            </p:extLst>
          </p:nvPr>
        </p:nvGraphicFramePr>
        <p:xfrm>
          <a:off x="148419" y="5010446"/>
          <a:ext cx="3230088" cy="168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93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810790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823869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784636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401956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-0.1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0.124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0.116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703421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181780"/>
              </p:ext>
            </p:extLst>
          </p:nvPr>
        </p:nvGraphicFramePr>
        <p:xfrm>
          <a:off x="6225092" y="4987633"/>
          <a:ext cx="3229200" cy="168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61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799763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708361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1005415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390081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2.9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615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3.364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-3.844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68264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416631" y="5407302"/>
            <a:ext cx="2394860" cy="1144987"/>
            <a:chOff x="6416631" y="5407302"/>
            <a:chExt cx="2394860" cy="1144987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8514608" y="6145730"/>
              <a:ext cx="296883" cy="3838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923988" y="6129855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263684" y="6110510"/>
              <a:ext cx="360274" cy="4417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746175"/>
                </p:ext>
              </p:extLst>
            </p:nvPr>
          </p:nvGraphicFramePr>
          <p:xfrm>
            <a:off x="6416631" y="5407302"/>
            <a:ext cx="241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6" name="Equation" r:id="rId8" imgW="241200" imgH="393480" progId="Equation.DSMT4">
                    <p:embed/>
                  </p:oleObj>
                </mc:Choice>
                <mc:Fallback>
                  <p:oleObj name="Equation" r:id="rId8" imgW="241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16631" y="5407302"/>
                          <a:ext cx="241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17614" y="5500516"/>
            <a:ext cx="2802936" cy="1037649"/>
            <a:chOff x="417614" y="5500516"/>
            <a:chExt cx="2802936" cy="1037649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931625" y="6119065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029101" y="6110510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116281" y="6145730"/>
              <a:ext cx="332509" cy="3838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425918"/>
                </p:ext>
              </p:extLst>
            </p:nvPr>
          </p:nvGraphicFramePr>
          <p:xfrm>
            <a:off x="417614" y="5500516"/>
            <a:ext cx="241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7" name="Equation" r:id="rId10" imgW="241200" imgH="393480" progId="Equation.DSMT4">
                    <p:embed/>
                  </p:oleObj>
                </mc:Choice>
                <mc:Fallback>
                  <p:oleObj name="Equation" r:id="rId10" imgW="241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14" y="5500516"/>
                          <a:ext cx="2413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-3" y="4132418"/>
            <a:ext cx="1151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Determine whether each of the turning points is either a maximum, a minimum or a point of inflection. Give reasons for your answers.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8842" y="5761520"/>
            <a:ext cx="2408508" cy="715089"/>
            <a:chOff x="3348843" y="5622252"/>
            <a:chExt cx="2303807" cy="715089"/>
          </a:xfrm>
        </p:grpSpPr>
        <p:sp>
          <p:nvSpPr>
            <p:cNvPr id="37" name="TextBox 36"/>
            <p:cNvSpPr txBox="1"/>
            <p:nvPr/>
          </p:nvSpPr>
          <p:spPr>
            <a:xfrm>
              <a:off x="3632398" y="5622252"/>
              <a:ext cx="2020252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point of inflection at (0,0)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37" idx="1"/>
            </p:cNvCxnSpPr>
            <p:nvPr/>
          </p:nvCxnSpPr>
          <p:spPr>
            <a:xfrm flipH="1">
              <a:off x="3348843" y="5979797"/>
              <a:ext cx="283555" cy="153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9427029" y="5876057"/>
            <a:ext cx="2602675" cy="715089"/>
            <a:chOff x="9427029" y="5876057"/>
            <a:chExt cx="2602675" cy="715089"/>
          </a:xfrm>
        </p:grpSpPr>
        <p:sp>
          <p:nvSpPr>
            <p:cNvPr id="39" name="TextBox 38"/>
            <p:cNvSpPr txBox="1"/>
            <p:nvPr/>
          </p:nvSpPr>
          <p:spPr>
            <a:xfrm>
              <a:off x="9710585" y="5876057"/>
              <a:ext cx="2319119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local maximum at (3,27)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9427029" y="6268082"/>
              <a:ext cx="2835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77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005" y="1567543"/>
            <a:ext cx="1117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5 point summary outlining the key facts and messages from this unit.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" y="1422738"/>
            <a:ext cx="115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differentiation to turning points in the context of an examination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discriminate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between maxima and minima by any method in the context of an examination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second derivative to classify turning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points.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" y="134513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+ 4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3. Find       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" y="2835057"/>
            <a:ext cx="775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5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2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 Find      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09" y="4449556"/>
            <a:ext cx="903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 Find the gradient of the curve when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1.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23210"/>
              </p:ext>
            </p:extLst>
          </p:nvPr>
        </p:nvGraphicFramePr>
        <p:xfrm>
          <a:off x="3300668" y="2756626"/>
          <a:ext cx="437322" cy="71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7" name="Equation" r:id="rId4" imgW="241200" imgH="393480" progId="Equation.DSMT4">
                  <p:embed/>
                </p:oleObj>
              </mc:Choice>
              <mc:Fallback>
                <p:oleObj name="Equation" r:id="rId4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0668" y="2756626"/>
                        <a:ext cx="437322" cy="71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28648" y="1821812"/>
            <a:ext cx="1873283" cy="715089"/>
            <a:chOff x="228648" y="1821812"/>
            <a:chExt cx="1873283" cy="715089"/>
          </a:xfrm>
        </p:grpSpPr>
        <p:sp>
          <p:nvSpPr>
            <p:cNvPr id="14" name="TextBox 13"/>
            <p:cNvSpPr txBox="1"/>
            <p:nvPr/>
          </p:nvSpPr>
          <p:spPr>
            <a:xfrm>
              <a:off x="228648" y="1821812"/>
              <a:ext cx="1873283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016274"/>
                </p:ext>
              </p:extLst>
            </p:nvPr>
          </p:nvGraphicFramePr>
          <p:xfrm>
            <a:off x="385980" y="1821812"/>
            <a:ext cx="1591650" cy="715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78" name="Equation" r:id="rId6" imgW="876240" imgH="393480" progId="Equation.DSMT4">
                    <p:embed/>
                  </p:oleObj>
                </mc:Choice>
                <mc:Fallback>
                  <p:oleObj name="Equation" r:id="rId6" imgW="8762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5980" y="1821812"/>
                          <a:ext cx="1591650" cy="7150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076303"/>
              </p:ext>
            </p:extLst>
          </p:nvPr>
        </p:nvGraphicFramePr>
        <p:xfrm>
          <a:off x="3261468" y="1196266"/>
          <a:ext cx="4381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9" name="Equation" r:id="rId8" imgW="241200" imgH="393480" progId="Equation.DSMT4">
                  <p:embed/>
                </p:oleObj>
              </mc:Choice>
              <mc:Fallback>
                <p:oleObj name="Equation" r:id="rId8" imgW="2412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468" y="1196266"/>
                        <a:ext cx="4381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12132" y="3548138"/>
            <a:ext cx="2744824" cy="715963"/>
            <a:chOff x="212132" y="3548138"/>
            <a:chExt cx="2744824" cy="715963"/>
          </a:xfrm>
        </p:grpSpPr>
        <p:sp>
          <p:nvSpPr>
            <p:cNvPr id="30" name="TextBox 29"/>
            <p:cNvSpPr txBox="1"/>
            <p:nvPr/>
          </p:nvSpPr>
          <p:spPr>
            <a:xfrm>
              <a:off x="212132" y="3549012"/>
              <a:ext cx="2744824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5739420"/>
                </p:ext>
              </p:extLst>
            </p:nvPr>
          </p:nvGraphicFramePr>
          <p:xfrm>
            <a:off x="405498" y="3548138"/>
            <a:ext cx="2305050" cy="715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0" name="Equation" r:id="rId10" imgW="1269720" imgH="393480" progId="Equation.DSMT4">
                    <p:embed/>
                  </p:oleObj>
                </mc:Choice>
                <mc:Fallback>
                  <p:oleObj name="Equation" r:id="rId10" imgW="12697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05498" y="3548138"/>
                          <a:ext cx="2305050" cy="715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Group 37"/>
          <p:cNvGrpSpPr/>
          <p:nvPr/>
        </p:nvGrpSpPr>
        <p:grpSpPr>
          <a:xfrm>
            <a:off x="238652" y="4891367"/>
            <a:ext cx="6791539" cy="1940957"/>
            <a:chOff x="238652" y="4891367"/>
            <a:chExt cx="6791539" cy="1940957"/>
          </a:xfrm>
        </p:grpSpPr>
        <p:sp>
          <p:nvSpPr>
            <p:cNvPr id="32" name="TextBox 31"/>
            <p:cNvSpPr txBox="1"/>
            <p:nvPr/>
          </p:nvSpPr>
          <p:spPr>
            <a:xfrm>
              <a:off x="238652" y="4891367"/>
              <a:ext cx="6791539" cy="1940957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Function for Gradient of the curve is</a:t>
              </a: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1, gradient is therefore 9. 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361555"/>
                </p:ext>
              </p:extLst>
            </p:nvPr>
          </p:nvGraphicFramePr>
          <p:xfrm>
            <a:off x="4533403" y="4916402"/>
            <a:ext cx="1590675" cy="742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1" name="Equation" r:id="rId12" imgW="876240" imgH="393480" progId="Equation.DSMT4">
                    <p:embed/>
                  </p:oleObj>
                </mc:Choice>
                <mc:Fallback>
                  <p:oleObj name="Equation" r:id="rId12" imgW="8762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533403" y="4916402"/>
                          <a:ext cx="1590675" cy="7421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290218"/>
                </p:ext>
              </p:extLst>
            </p:nvPr>
          </p:nvGraphicFramePr>
          <p:xfrm>
            <a:off x="4946732" y="5552994"/>
            <a:ext cx="1312863" cy="335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2" name="Equation" r:id="rId14" imgW="723600" imgH="177480" progId="Equation.DSMT4">
                    <p:embed/>
                  </p:oleObj>
                </mc:Choice>
                <mc:Fallback>
                  <p:oleObj name="Equation" r:id="rId14" imgW="723600" imgH="17748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6732" y="5552994"/>
                          <a:ext cx="1312863" cy="335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7429620"/>
                </p:ext>
              </p:extLst>
            </p:nvPr>
          </p:nvGraphicFramePr>
          <p:xfrm>
            <a:off x="4978688" y="5983831"/>
            <a:ext cx="460375" cy="335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3" name="Equation" r:id="rId16" imgW="253800" imgH="177480" progId="Equation.DSMT4">
                    <p:embed/>
                  </p:oleObj>
                </mc:Choice>
                <mc:Fallback>
                  <p:oleObj name="Equation" r:id="rId16" imgW="253800" imgH="17748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8688" y="5983831"/>
                          <a:ext cx="460375" cy="3356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717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" y="134513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+ 12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What is the value of x when the gradient is 0.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55" y="3463904"/>
            <a:ext cx="903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+ 5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+ 6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. For what values of x is the gradient 3?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48" y="1916812"/>
            <a:ext cx="2858936" cy="1328023"/>
            <a:chOff x="228648" y="1821812"/>
            <a:chExt cx="2858936" cy="1328023"/>
          </a:xfrm>
        </p:grpSpPr>
        <p:sp>
          <p:nvSpPr>
            <p:cNvPr id="14" name="TextBox 13"/>
            <p:cNvSpPr txBox="1"/>
            <p:nvPr/>
          </p:nvSpPr>
          <p:spPr>
            <a:xfrm>
              <a:off x="228648" y="1821812"/>
              <a:ext cx="2858936" cy="1328023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5336467"/>
                </p:ext>
              </p:extLst>
            </p:nvPr>
          </p:nvGraphicFramePr>
          <p:xfrm>
            <a:off x="928706" y="1823558"/>
            <a:ext cx="1719492" cy="620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1" name="Equation" r:id="rId4" imgW="888840" imgH="393480" progId="Equation.DSMT4">
                    <p:embed/>
                  </p:oleObj>
                </mc:Choice>
                <mc:Fallback>
                  <p:oleObj name="Equation" r:id="rId4" imgW="88884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8706" y="1823558"/>
                          <a:ext cx="1719492" cy="6203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4136067"/>
                </p:ext>
              </p:extLst>
            </p:nvPr>
          </p:nvGraphicFramePr>
          <p:xfrm>
            <a:off x="1614694" y="2413235"/>
            <a:ext cx="1187881" cy="632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2" name="Equation" r:id="rId6" imgW="761760" imgH="406080" progId="Equation.DSMT4">
                    <p:embed/>
                  </p:oleObj>
                </mc:Choice>
                <mc:Fallback>
                  <p:oleObj name="Equation" r:id="rId6" imgW="76176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14694" y="2413235"/>
                          <a:ext cx="1187881" cy="6328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119899" y="4048219"/>
            <a:ext cx="6791539" cy="2247424"/>
            <a:chOff x="119899" y="4048219"/>
            <a:chExt cx="6791539" cy="2247424"/>
          </a:xfrm>
        </p:grpSpPr>
        <p:grpSp>
          <p:nvGrpSpPr>
            <p:cNvPr id="38" name="Group 37"/>
            <p:cNvGrpSpPr/>
            <p:nvPr/>
          </p:nvGrpSpPr>
          <p:grpSpPr>
            <a:xfrm>
              <a:off x="119899" y="4048219"/>
              <a:ext cx="6791539" cy="2247424"/>
              <a:chOff x="238652" y="4891367"/>
              <a:chExt cx="6791539" cy="224742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38652" y="4891367"/>
                <a:ext cx="6791539" cy="2247424"/>
              </a:xfrm>
              <a:prstGeom prst="roundRect">
                <a:avLst/>
              </a:prstGeom>
              <a:solidFill>
                <a:srgbClr val="F9BC9A"/>
              </a:solidFill>
            </p:spPr>
            <p:txBody>
              <a:bodyPr wrap="square" rtlCol="0">
                <a:spAutoFit/>
              </a:bodyPr>
              <a:lstStyle/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              or </a:t>
                </a:r>
              </a:p>
              <a:p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11529414"/>
                  </p:ext>
                </p:extLst>
              </p:nvPr>
            </p:nvGraphicFramePr>
            <p:xfrm>
              <a:off x="347401" y="4928769"/>
              <a:ext cx="2743200" cy="742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3" name="Equation" r:id="rId8" imgW="1511280" imgH="393480" progId="Equation.DSMT4">
                      <p:embed/>
                    </p:oleObj>
                  </mc:Choice>
                  <mc:Fallback>
                    <p:oleObj name="Equation" r:id="rId8" imgW="1511280" imgH="39348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47401" y="4928769"/>
                            <a:ext cx="2743200" cy="7429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36473480"/>
                  </p:ext>
                </p:extLst>
              </p:nvPr>
            </p:nvGraphicFramePr>
            <p:xfrm>
              <a:off x="1018080" y="5517318"/>
              <a:ext cx="2095500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4" name="Equation" r:id="rId10" imgW="1155600" imgH="203040" progId="Equation.DSMT4">
                      <p:embed/>
                    </p:oleObj>
                  </mc:Choice>
                  <mc:Fallback>
                    <p:oleObj name="Equation" r:id="rId10" imgW="115560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8080" y="5517318"/>
                            <a:ext cx="2095500" cy="382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0327099"/>
                </p:ext>
              </p:extLst>
            </p:nvPr>
          </p:nvGraphicFramePr>
          <p:xfrm>
            <a:off x="838963" y="5089947"/>
            <a:ext cx="2141537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5" name="Equation" r:id="rId12" imgW="1180800" imgH="203040" progId="Equation.DSMT4">
                    <p:embed/>
                  </p:oleObj>
                </mc:Choice>
                <mc:Fallback>
                  <p:oleObj name="Equation" r:id="rId12" imgW="11808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963" y="5089947"/>
                          <a:ext cx="2141537" cy="382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4531291"/>
                </p:ext>
              </p:extLst>
            </p:nvPr>
          </p:nvGraphicFramePr>
          <p:xfrm>
            <a:off x="673553" y="5535860"/>
            <a:ext cx="8509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6" name="Equation" r:id="rId14" imgW="469800" imgH="177480" progId="Equation.DSMT4">
                    <p:embed/>
                  </p:oleObj>
                </mc:Choice>
                <mc:Fallback>
                  <p:oleObj name="Equation" r:id="rId14" imgW="469800" imgH="17748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553" y="5535860"/>
                          <a:ext cx="8509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8193102"/>
                </p:ext>
              </p:extLst>
            </p:nvPr>
          </p:nvGraphicFramePr>
          <p:xfrm>
            <a:off x="1801813" y="5343525"/>
            <a:ext cx="919162" cy="738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7" name="Equation" r:id="rId16" imgW="507960" imgH="393480" progId="Equation.DSMT4">
                    <p:embed/>
                  </p:oleObj>
                </mc:Choice>
                <mc:Fallback>
                  <p:oleObj name="Equation" r:id="rId16" imgW="507960" imgH="39348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5343525"/>
                          <a:ext cx="919162" cy="738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222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132" y="1365662"/>
            <a:ext cx="90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Circle the position of the local maximum on the graph below.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9" t="14766" r="13223" b="23140"/>
          <a:stretch>
            <a:fillRect/>
          </a:stretch>
        </p:blipFill>
        <p:spPr bwMode="auto">
          <a:xfrm>
            <a:off x="2362197" y="2013099"/>
            <a:ext cx="6699670" cy="44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148946" y="3307277"/>
            <a:ext cx="71252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220198" y="2719448"/>
            <a:ext cx="676894" cy="587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132" y="1365662"/>
            <a:ext cx="900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Circle the position of the point of inflection.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t="21655" r="4810" b="9439"/>
          <a:stretch>
            <a:fillRect/>
          </a:stretch>
        </p:blipFill>
        <p:spPr bwMode="auto">
          <a:xfrm>
            <a:off x="2459594" y="2380804"/>
            <a:ext cx="68453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6317696" y="4292902"/>
            <a:ext cx="71252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88948" y="3665585"/>
            <a:ext cx="676894" cy="587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7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" y="11670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curve has equation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6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+ 16 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55" y="1628704"/>
            <a:ext cx="903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Find the coordinates of the two turning points.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983" y="2090369"/>
            <a:ext cx="3978237" cy="1940957"/>
            <a:chOff x="39983" y="2090369"/>
            <a:chExt cx="3978237" cy="1940957"/>
          </a:xfrm>
        </p:grpSpPr>
        <p:sp>
          <p:nvSpPr>
            <p:cNvPr id="32" name="TextBox 31"/>
            <p:cNvSpPr txBox="1"/>
            <p:nvPr/>
          </p:nvSpPr>
          <p:spPr>
            <a:xfrm>
              <a:off x="39983" y="2090369"/>
              <a:ext cx="3978237" cy="1940957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0 or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4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4931993"/>
                </p:ext>
              </p:extLst>
            </p:nvPr>
          </p:nvGraphicFramePr>
          <p:xfrm>
            <a:off x="766138" y="2090738"/>
            <a:ext cx="1890712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8" name="Equation" r:id="rId4" imgW="1041120" imgH="393480" progId="Equation.DSMT4">
                    <p:embed/>
                  </p:oleObj>
                </mc:Choice>
                <mc:Fallback>
                  <p:oleObj name="Equation" r:id="rId4" imgW="104112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66138" y="2090738"/>
                          <a:ext cx="1890712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54567"/>
                </p:ext>
              </p:extLst>
            </p:nvPr>
          </p:nvGraphicFramePr>
          <p:xfrm>
            <a:off x="1336952" y="2724452"/>
            <a:ext cx="1679575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9" name="Equation" r:id="rId6" imgW="927000" imgH="457200" progId="Equation.DSMT4">
                    <p:embed/>
                  </p:oleObj>
                </mc:Choice>
                <mc:Fallback>
                  <p:oleObj name="Equation" r:id="rId6" imgW="9270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952" y="2724452"/>
                          <a:ext cx="1679575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5652650" y="2090368"/>
            <a:ext cx="5047018" cy="1940957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  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6 x0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+ 16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= 16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  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– 6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x4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+ 16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-16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stationery points at (0,16) and (4,-16)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79461"/>
              </p:ext>
            </p:extLst>
          </p:nvPr>
        </p:nvGraphicFramePr>
        <p:xfrm>
          <a:off x="148419" y="5010446"/>
          <a:ext cx="3230088" cy="168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93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810790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823869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784636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401956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-0.1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-1.17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703421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97123"/>
              </p:ext>
            </p:extLst>
          </p:nvPr>
        </p:nvGraphicFramePr>
        <p:xfrm>
          <a:off x="6225092" y="4987633"/>
          <a:ext cx="3229200" cy="168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61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799763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708361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1005415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390081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3.9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615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-1.17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68264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416631" y="5407302"/>
            <a:ext cx="2519508" cy="1157528"/>
            <a:chOff x="6416631" y="5407302"/>
            <a:chExt cx="2519508" cy="1157528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8647214" y="6145730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923988" y="6510370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7046561" y="6172046"/>
              <a:ext cx="434932" cy="3466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9741699"/>
                </p:ext>
              </p:extLst>
            </p:nvPr>
          </p:nvGraphicFramePr>
          <p:xfrm>
            <a:off x="6416631" y="5407302"/>
            <a:ext cx="241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0" name="Equation" r:id="rId8" imgW="241200" imgH="393480" progId="Equation.DSMT4">
                    <p:embed/>
                  </p:oleObj>
                </mc:Choice>
                <mc:Fallback>
                  <p:oleObj name="Equation" r:id="rId8" imgW="241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16631" y="5407302"/>
                          <a:ext cx="241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17614" y="5500516"/>
            <a:ext cx="2743219" cy="1090630"/>
            <a:chOff x="417614" y="5500516"/>
            <a:chExt cx="2743219" cy="109063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1185613" y="6139380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072642" y="6133030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871908" y="6172046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8295724"/>
                </p:ext>
              </p:extLst>
            </p:nvPr>
          </p:nvGraphicFramePr>
          <p:xfrm>
            <a:off x="417614" y="5500516"/>
            <a:ext cx="241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1" name="Equation" r:id="rId10" imgW="241200" imgH="393480" progId="Equation.DSMT4">
                    <p:embed/>
                  </p:oleObj>
                </mc:Choice>
                <mc:Fallback>
                  <p:oleObj name="Equation" r:id="rId10" imgW="241200" imgH="3934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14" y="5500516"/>
                          <a:ext cx="2413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-3" y="4132418"/>
            <a:ext cx="1151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Determine whether each of the turning points is either a maximum or a minimum. Give reasons for your answers.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8841" y="5622252"/>
            <a:ext cx="2408509" cy="1021556"/>
            <a:chOff x="3348842" y="5622252"/>
            <a:chExt cx="2303808" cy="1021556"/>
          </a:xfrm>
        </p:grpSpPr>
        <p:sp>
          <p:nvSpPr>
            <p:cNvPr id="37" name="TextBox 36"/>
            <p:cNvSpPr txBox="1"/>
            <p:nvPr/>
          </p:nvSpPr>
          <p:spPr>
            <a:xfrm>
              <a:off x="3632398" y="5622252"/>
              <a:ext cx="2020252" cy="1021556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local maximum at (0,16)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37" idx="1"/>
            </p:cNvCxnSpPr>
            <p:nvPr/>
          </p:nvCxnSpPr>
          <p:spPr>
            <a:xfrm flipH="1">
              <a:off x="3348842" y="6133030"/>
              <a:ext cx="2835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9427029" y="5876057"/>
            <a:ext cx="2602675" cy="715089"/>
            <a:chOff x="9427029" y="5876057"/>
            <a:chExt cx="2602675" cy="715089"/>
          </a:xfrm>
        </p:grpSpPr>
        <p:sp>
          <p:nvSpPr>
            <p:cNvPr id="39" name="TextBox 38"/>
            <p:cNvSpPr txBox="1"/>
            <p:nvPr/>
          </p:nvSpPr>
          <p:spPr>
            <a:xfrm>
              <a:off x="9710585" y="5876057"/>
              <a:ext cx="2319119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local minimum at (4,-16)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9427029" y="6268082"/>
              <a:ext cx="2835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300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Video: Example Calculus Question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1210234"/>
            <a:ext cx="10006330" cy="5652111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5556000" y="3496290"/>
            <a:ext cx="1080000" cy="10800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43196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Try this!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" y="116703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curve has equation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+3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+ 1.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255" y="1628704"/>
            <a:ext cx="903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Find the coordinates of the two turning points.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983" y="2090369"/>
            <a:ext cx="3978237" cy="1940957"/>
            <a:chOff x="39983" y="2090369"/>
            <a:chExt cx="3978237" cy="1940957"/>
          </a:xfrm>
        </p:grpSpPr>
        <p:sp>
          <p:nvSpPr>
            <p:cNvPr id="32" name="TextBox 31"/>
            <p:cNvSpPr txBox="1"/>
            <p:nvPr/>
          </p:nvSpPr>
          <p:spPr>
            <a:xfrm>
              <a:off x="39983" y="2090369"/>
              <a:ext cx="3978237" cy="1940957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0 or </a:t>
              </a:r>
              <a:r>
                <a:rPr lang="en-GB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= -2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8662856"/>
                </p:ext>
              </p:extLst>
            </p:nvPr>
          </p:nvGraphicFramePr>
          <p:xfrm>
            <a:off x="798513" y="2090738"/>
            <a:ext cx="1752600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4" name="Equation" r:id="rId4" imgW="965160" imgH="393480" progId="Equation.DSMT4">
                    <p:embed/>
                  </p:oleObj>
                </mc:Choice>
                <mc:Fallback>
                  <p:oleObj name="Equation" r:id="rId4" imgW="96516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8513" y="2090738"/>
                          <a:ext cx="1752600" cy="742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8591871"/>
                </p:ext>
              </p:extLst>
            </p:nvPr>
          </p:nvGraphicFramePr>
          <p:xfrm>
            <a:off x="1370013" y="2724150"/>
            <a:ext cx="1611312" cy="860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5" name="Equation" r:id="rId6" imgW="888840" imgH="457200" progId="Equation.DSMT4">
                    <p:embed/>
                  </p:oleObj>
                </mc:Choice>
                <mc:Fallback>
                  <p:oleObj name="Equation" r:id="rId6" imgW="88884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0013" y="2724150"/>
                          <a:ext cx="1611312" cy="860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5652650" y="2090368"/>
            <a:ext cx="5047018" cy="1940957"/>
          </a:xfrm>
          <a:prstGeom prst="roundRect">
            <a:avLst/>
          </a:prstGeom>
          <a:solidFill>
            <a:srgbClr val="F9BC9A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  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+ 3 x 0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= 1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  </a:t>
            </a: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 (-2)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+ 3 x (-2)</a:t>
            </a:r>
            <a:r>
              <a:rPr lang="en-GB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stationery points at (0,1) and (-2,5)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52615"/>
              </p:ext>
            </p:extLst>
          </p:nvPr>
        </p:nvGraphicFramePr>
        <p:xfrm>
          <a:off x="148419" y="5010446"/>
          <a:ext cx="3230088" cy="168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793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810790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823869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784636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401956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-0.1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58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-0.57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703421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65019"/>
              </p:ext>
            </p:extLst>
          </p:nvPr>
        </p:nvGraphicFramePr>
        <p:xfrm>
          <a:off x="6225092" y="4987633"/>
          <a:ext cx="3229200" cy="168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61">
                  <a:extLst>
                    <a:ext uri="{9D8B030D-6E8A-4147-A177-3AD203B41FA5}">
                      <a16:colId xmlns:a16="http://schemas.microsoft.com/office/drawing/2014/main" val="3482558766"/>
                    </a:ext>
                  </a:extLst>
                </a:gridCol>
                <a:gridCol w="799763">
                  <a:extLst>
                    <a:ext uri="{9D8B030D-6E8A-4147-A177-3AD203B41FA5}">
                      <a16:colId xmlns:a16="http://schemas.microsoft.com/office/drawing/2014/main" val="234191062"/>
                    </a:ext>
                  </a:extLst>
                </a:gridCol>
                <a:gridCol w="708361">
                  <a:extLst>
                    <a:ext uri="{9D8B030D-6E8A-4147-A177-3AD203B41FA5}">
                      <a16:colId xmlns:a16="http://schemas.microsoft.com/office/drawing/2014/main" val="2391622663"/>
                    </a:ext>
                  </a:extLst>
                </a:gridCol>
                <a:gridCol w="1005415">
                  <a:extLst>
                    <a:ext uri="{9D8B030D-6E8A-4147-A177-3AD203B41FA5}">
                      <a16:colId xmlns:a16="http://schemas.microsoft.com/office/drawing/2014/main" val="3173663373"/>
                    </a:ext>
                  </a:extLst>
                </a:gridCol>
              </a:tblGrid>
              <a:tr h="390081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GB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   -2.1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-1.9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362255"/>
                  </a:ext>
                </a:extLst>
              </a:tr>
              <a:tr h="6156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-0.57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70031"/>
                  </a:ext>
                </a:extLst>
              </a:tr>
              <a:tr h="682642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 smtClean="0"/>
                    </a:p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93414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6416631" y="5407302"/>
            <a:ext cx="2394860" cy="1144987"/>
            <a:chOff x="6416631" y="5407302"/>
            <a:chExt cx="2394860" cy="1144987"/>
          </a:xfrm>
        </p:grpSpPr>
        <p:cxnSp>
          <p:nvCxnSpPr>
            <p:cNvPr id="30" name="Straight Connector 29"/>
            <p:cNvCxnSpPr/>
            <p:nvPr/>
          </p:nvCxnSpPr>
          <p:spPr>
            <a:xfrm flipH="1" flipV="1">
              <a:off x="8514608" y="6145730"/>
              <a:ext cx="296883" cy="3838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923988" y="6129855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263684" y="6110510"/>
              <a:ext cx="360274" cy="4417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5565098"/>
                </p:ext>
              </p:extLst>
            </p:nvPr>
          </p:nvGraphicFramePr>
          <p:xfrm>
            <a:off x="6416631" y="5407302"/>
            <a:ext cx="241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6" name="Equation" r:id="rId8" imgW="241200" imgH="393480" progId="Equation.DSMT4">
                    <p:embed/>
                  </p:oleObj>
                </mc:Choice>
                <mc:Fallback>
                  <p:oleObj name="Equation" r:id="rId8" imgW="241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416631" y="5407302"/>
                          <a:ext cx="2413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17614" y="5500516"/>
            <a:ext cx="2802936" cy="1067489"/>
            <a:chOff x="417614" y="5500516"/>
            <a:chExt cx="2802936" cy="1067489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931625" y="6119065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072642" y="6561655"/>
              <a:ext cx="309563" cy="6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46947" y="6110510"/>
              <a:ext cx="288925" cy="419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3808722"/>
                </p:ext>
              </p:extLst>
            </p:nvPr>
          </p:nvGraphicFramePr>
          <p:xfrm>
            <a:off x="417614" y="5500516"/>
            <a:ext cx="2413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7" name="Equation" r:id="rId10" imgW="241200" imgH="393480" progId="Equation.DSMT4">
                    <p:embed/>
                  </p:oleObj>
                </mc:Choice>
                <mc:Fallback>
                  <p:oleObj name="Equation" r:id="rId10" imgW="241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14" y="5500516"/>
                          <a:ext cx="241300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-3" y="4132418"/>
            <a:ext cx="1151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Determine whether each of the turning points is either a maximum or a minimum. Give reasons for your answers.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48842" y="5622252"/>
            <a:ext cx="2408508" cy="715089"/>
            <a:chOff x="3348843" y="5622252"/>
            <a:chExt cx="2303807" cy="715089"/>
          </a:xfrm>
        </p:grpSpPr>
        <p:sp>
          <p:nvSpPr>
            <p:cNvPr id="37" name="TextBox 36"/>
            <p:cNvSpPr txBox="1"/>
            <p:nvPr/>
          </p:nvSpPr>
          <p:spPr>
            <a:xfrm>
              <a:off x="3632398" y="5622252"/>
              <a:ext cx="2020252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local minimum at (0,1)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37" idx="1"/>
            </p:cNvCxnSpPr>
            <p:nvPr/>
          </p:nvCxnSpPr>
          <p:spPr>
            <a:xfrm flipH="1">
              <a:off x="3348843" y="5979797"/>
              <a:ext cx="283555" cy="1532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9427029" y="5876057"/>
            <a:ext cx="2602675" cy="715089"/>
            <a:chOff x="9427029" y="5876057"/>
            <a:chExt cx="2602675" cy="715089"/>
          </a:xfrm>
        </p:grpSpPr>
        <p:sp>
          <p:nvSpPr>
            <p:cNvPr id="39" name="TextBox 38"/>
            <p:cNvSpPr txBox="1"/>
            <p:nvPr/>
          </p:nvSpPr>
          <p:spPr>
            <a:xfrm>
              <a:off x="9710585" y="5876057"/>
              <a:ext cx="2319119" cy="715089"/>
            </a:xfrm>
            <a:prstGeom prst="roundRect">
              <a:avLst/>
            </a:prstGeom>
            <a:solidFill>
              <a:srgbClr val="F9BC9A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local maximum at (-2,5)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>
              <a:off x="9427029" y="6268082"/>
              <a:ext cx="28355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9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8675</TotalTime>
  <Words>636</Words>
  <Application>Microsoft Office PowerPoint</Application>
  <PresentationFormat>Widescreen</PresentationFormat>
  <Paragraphs>141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 Hill High School &amp; Sixth Form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Potts</dc:creator>
  <cp:lastModifiedBy>Liz Duncombe</cp:lastModifiedBy>
  <cp:revision>227</cp:revision>
  <cp:lastPrinted>2017-09-28T18:06:59Z</cp:lastPrinted>
  <dcterms:created xsi:type="dcterms:W3CDTF">2016-05-16T13:35:50Z</dcterms:created>
  <dcterms:modified xsi:type="dcterms:W3CDTF">2019-07-18T13:10:07Z</dcterms:modified>
</cp:coreProperties>
</file>