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96" r:id="rId2"/>
    <p:sldId id="271" r:id="rId3"/>
    <p:sldId id="297" r:id="rId4"/>
  </p:sldIdLst>
  <p:sldSz cx="12192000" cy="6858000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1951"/>
    <a:srgbClr val="0033CC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176" autoAdjust="0"/>
    <p:restoredTop sz="74397" autoAdjust="0"/>
  </p:normalViewPr>
  <p:slideViewPr>
    <p:cSldViewPr snapToGrid="0">
      <p:cViewPr varScale="1">
        <p:scale>
          <a:sx n="86" d="100"/>
          <a:sy n="86" d="100"/>
        </p:scale>
        <p:origin x="1002" y="8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F6DA5C-4951-490A-806D-C6E233A1CCC4}" type="datetimeFigureOut">
              <a:rPr lang="en-GB" smtClean="0"/>
              <a:t>15/02/2019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821238"/>
            <a:ext cx="5510213" cy="39449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2075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591581-0ADF-470F-AAC7-05EDE80DB3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0633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591581-0ADF-470F-AAC7-05EDE80DB34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92778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="0" dirty="0" smtClean="0">
                <a:latin typeface="Arial" panose="020B0604020202020204" pitchFamily="34" charset="0"/>
                <a:cs typeface="Arial" panose="020B0604020202020204" pitchFamily="34" charset="0"/>
              </a:rPr>
              <a:t>Play video </a:t>
            </a:r>
            <a:r>
              <a:rPr lang="en-GB" b="0" smtClean="0">
                <a:latin typeface="Arial" panose="020B0604020202020204" pitchFamily="34" charset="0"/>
                <a:cs typeface="Arial" panose="020B0604020202020204" pitchFamily="34" charset="0"/>
              </a:rPr>
              <a:t>from Resource Plus</a:t>
            </a:r>
            <a:endParaRPr lang="en-GB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591581-0ADF-470F-AAC7-05EDE80DB34F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66102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591581-0ADF-470F-AAC7-05EDE80DB34F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27255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439" y="451912"/>
            <a:ext cx="4046220" cy="650471"/>
          </a:xfrm>
          <a:prstGeom prst="rect">
            <a:avLst/>
          </a:prstGeom>
        </p:spPr>
      </p:pic>
      <p:pic>
        <p:nvPicPr>
          <p:cNvPr id="13" name="Picture 12"/>
          <p:cNvPicPr/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1511" y="6168533"/>
            <a:ext cx="1292225" cy="44958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836964" y="3117570"/>
            <a:ext cx="3913001" cy="273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8230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12192000" cy="900000"/>
          </a:xfrm>
          <a:prstGeom prst="rect">
            <a:avLst/>
          </a:prstGeom>
          <a:solidFill>
            <a:srgbClr val="E21951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11C3206-257D-4762-B461-A249DF0C7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788" y="173140"/>
            <a:ext cx="11524932" cy="55372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2800" b="1" i="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331788" y="1270000"/>
            <a:ext cx="11525250" cy="53244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998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37876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18" Type="http://schemas.openxmlformats.org/officeDocument/2006/relationships/image" Target="../media/image2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17" Type="http://schemas.openxmlformats.org/officeDocument/2006/relationships/image" Target="../media/image19.png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5" Type="http://schemas.openxmlformats.org/officeDocument/2006/relationships/image" Target="../media/image1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 idx="4294967295"/>
          </p:nvPr>
        </p:nvSpPr>
        <p:spPr>
          <a:xfrm>
            <a:off x="1053296" y="1733703"/>
            <a:ext cx="10803424" cy="1958619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ts val="3500"/>
              </a:lnSpc>
            </a:pPr>
            <a:r>
              <a:rPr lang="en-GB" sz="2800" b="1" dirty="0" smtClean="0"/>
              <a:t>Lesson slides</a:t>
            </a:r>
            <a:r>
              <a:rPr lang="en-GB" sz="2800" b="1" dirty="0"/>
              <a:t/>
            </a:r>
            <a:br>
              <a:rPr lang="en-GB" sz="2800" b="1" dirty="0"/>
            </a:br>
            <a:r>
              <a:rPr lang="en-GB" sz="2600" dirty="0"/>
              <a:t>Topic: </a:t>
            </a:r>
            <a:r>
              <a:rPr lang="en-GB" sz="2600" dirty="0" smtClean="0"/>
              <a:t>1.1 Quadratics</a:t>
            </a:r>
            <a:r>
              <a:rPr lang="en-GB" sz="2600" dirty="0"/>
              <a:t/>
            </a:r>
            <a:br>
              <a:rPr lang="en-GB" sz="2600" dirty="0"/>
            </a:br>
            <a:r>
              <a:rPr lang="en-GB" sz="2600" dirty="0"/>
              <a:t>Lesson 1: Completing the square</a:t>
            </a:r>
          </a:p>
        </p:txBody>
      </p:sp>
      <p:sp>
        <p:nvSpPr>
          <p:cNvPr id="9" name="Title 7"/>
          <p:cNvSpPr txBox="1">
            <a:spLocks/>
          </p:cNvSpPr>
          <p:nvPr/>
        </p:nvSpPr>
        <p:spPr>
          <a:xfrm>
            <a:off x="1053296" y="6261336"/>
            <a:ext cx="1005068" cy="266785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GB" sz="1400" b="1" dirty="0"/>
              <a:t>Version </a:t>
            </a:r>
            <a:r>
              <a:rPr lang="en-GB" sz="1400" b="1" dirty="0" smtClean="0"/>
              <a:t>1</a:t>
            </a:r>
            <a:endParaRPr lang="en-GB" sz="1400" b="1" dirty="0"/>
          </a:p>
        </p:txBody>
      </p:sp>
    </p:spTree>
    <p:extLst>
      <p:ext uri="{BB962C8B-B14F-4D97-AF65-F5344CB8AC3E}">
        <p14:creationId xmlns:p14="http://schemas.microsoft.com/office/powerpoint/2010/main" val="4183809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7595" y="1280194"/>
            <a:ext cx="1151680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Completing the square – student video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31486" y="1385427"/>
            <a:ext cx="6525536" cy="4934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1334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Worksheet C: Completing the square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331788" y="1286841"/>
                <a:ext cx="2600983" cy="692497"/>
              </a:xfrm>
              <a:prstGeom prst="rect">
                <a:avLst/>
              </a:prstGeom>
            </p:spPr>
            <p:txBody>
              <a:bodyPr wrap="square" numCol="1">
                <a:spAutoFit/>
              </a:bodyPr>
              <a:lstStyle/>
              <a:p>
                <a:pPr>
                  <a:lnSpc>
                    <a:spcPct val="150000"/>
                  </a:lnSpc>
                  <a:spcAft>
                    <a:spcPts val="0"/>
                  </a:spcAft>
                </a:pPr>
                <a:r>
                  <a:rPr lang="en-GB" sz="2600" dirty="0" smtClean="0">
                    <a:latin typeface="Arial" panose="020B0604020202020204" pitchFamily="34" charset="0"/>
                    <a:ea typeface="Times New Roman" panose="02020603050405020304" pitchFamily="18" charset="0"/>
                  </a:rPr>
                  <a:t>1)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6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GB" sz="26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𝑥</m:t>
                        </m:r>
                      </m:e>
                      <m:sup>
                        <m:r>
                          <a:rPr lang="en-GB" sz="26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GB" sz="2600" i="1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+2</m:t>
                    </m:r>
                    <m:r>
                      <a:rPr lang="en-GB" sz="2600" i="1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𝑥</m:t>
                    </m:r>
                    <m:r>
                      <a:rPr lang="en-GB" sz="2600" i="1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+1=</m:t>
                    </m:r>
                  </m:oMath>
                </a14:m>
                <a:endParaRPr lang="en-GB" sz="2600" dirty="0">
                  <a:effectLst/>
                  <a:latin typeface="Arial" panose="020B0604020202020204" pitchFamily="34" charset="0"/>
                  <a:ea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1788" y="1286841"/>
                <a:ext cx="2600983" cy="692497"/>
              </a:xfrm>
              <a:prstGeom prst="rect">
                <a:avLst/>
              </a:prstGeom>
              <a:blipFill>
                <a:blip r:embed="rId3"/>
                <a:stretch>
                  <a:fillRect l="-4215" b="-1052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2932771" y="1386867"/>
                <a:ext cx="1460721" cy="4924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26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6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6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600" i="0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e>
                          </m:d>
                        </m:e>
                        <m:sup>
                          <m:r>
                            <a:rPr lang="en-GB" sz="2600" i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2600" dirty="0"/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32771" y="1386867"/>
                <a:ext cx="1460721" cy="49244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316349" y="2584760"/>
                <a:ext cx="2616422" cy="6182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50000"/>
                  </a:lnSpc>
                  <a:spcAft>
                    <a:spcPts val="0"/>
                  </a:spcAft>
                </a:pPr>
                <a:r>
                  <a:rPr lang="en-GB" sz="2600" dirty="0" smtClean="0">
                    <a:latin typeface="Arial" panose="020B0604020202020204" pitchFamily="34" charset="0"/>
                    <a:ea typeface="Times New Roman" panose="02020603050405020304" pitchFamily="18" charset="0"/>
                  </a:rPr>
                  <a:t>2)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6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GB" sz="26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𝑥</m:t>
                        </m:r>
                      </m:e>
                      <m:sup>
                        <m:r>
                          <a:rPr lang="en-GB" sz="26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GB" sz="2600" i="1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−4</m:t>
                    </m:r>
                    <m:r>
                      <a:rPr lang="en-GB" sz="2600" i="1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𝑥</m:t>
                    </m:r>
                    <m:r>
                      <a:rPr lang="en-GB" sz="2600" i="1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−5=</m:t>
                    </m:r>
                  </m:oMath>
                </a14:m>
                <a:endParaRPr lang="en-GB" sz="2600" dirty="0">
                  <a:effectLst/>
                  <a:latin typeface="Arial" panose="020B0604020202020204" pitchFamily="34" charset="0"/>
                  <a:ea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6349" y="2584760"/>
                <a:ext cx="2616422" cy="618246"/>
              </a:xfrm>
              <a:prstGeom prst="rect">
                <a:avLst/>
              </a:prstGeom>
              <a:blipFill>
                <a:blip r:embed="rId5"/>
                <a:stretch>
                  <a:fillRect l="-4196" b="-2475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2917332" y="2584760"/>
                <a:ext cx="2059410" cy="6924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50000"/>
                  </a:lnSpc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26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600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600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𝑥</m:t>
                              </m:r>
                              <m:r>
                                <a:rPr lang="en-GB" sz="2600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−2</m:t>
                              </m:r>
                            </m:e>
                          </m:d>
                        </m:e>
                        <m:sup>
                          <m:r>
                            <a:rPr lang="en-GB" sz="26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2600" i="1"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−9</m:t>
                      </m:r>
                    </m:oMath>
                  </m:oMathPara>
                </a14:m>
                <a:endParaRPr lang="en-GB" sz="2600" dirty="0">
                  <a:effectLst/>
                  <a:latin typeface="Arial" panose="020B0604020202020204" pitchFamily="34" charset="0"/>
                  <a:ea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7332" y="2584760"/>
                <a:ext cx="2059410" cy="69249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263450" y="4143454"/>
                <a:ext cx="2616422" cy="6924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50000"/>
                  </a:lnSpc>
                  <a:spcAft>
                    <a:spcPts val="0"/>
                  </a:spcAft>
                </a:pPr>
                <a:r>
                  <a:rPr lang="en-GB" sz="2600" dirty="0" smtClean="0">
                    <a:latin typeface="Arial" panose="020B0604020202020204" pitchFamily="34" charset="0"/>
                    <a:ea typeface="Times New Roman" panose="02020603050405020304" pitchFamily="18" charset="0"/>
                  </a:rPr>
                  <a:t>3)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6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GB" sz="26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𝑥</m:t>
                        </m:r>
                      </m:e>
                      <m:sup>
                        <m:r>
                          <a:rPr lang="en-GB" sz="26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GB" sz="2600" i="1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+3</m:t>
                    </m:r>
                    <m:r>
                      <a:rPr lang="en-GB" sz="2600" i="1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𝑥</m:t>
                    </m:r>
                    <m:r>
                      <a:rPr lang="en-GB" sz="2600" i="1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+2=</m:t>
                    </m:r>
                  </m:oMath>
                </a14:m>
                <a:endParaRPr lang="en-GB" sz="2600" dirty="0">
                  <a:effectLst/>
                  <a:latin typeface="Arial" panose="020B0604020202020204" pitchFamily="34" charset="0"/>
                  <a:ea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450" y="4143454"/>
                <a:ext cx="2616422" cy="692497"/>
              </a:xfrm>
              <a:prstGeom prst="rect">
                <a:avLst/>
              </a:prstGeom>
              <a:blipFill>
                <a:blip r:embed="rId7"/>
                <a:stretch>
                  <a:fillRect l="-4196" b="-1061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2864433" y="3538032"/>
                <a:ext cx="2165208" cy="15594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50000"/>
                  </a:lnSpc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26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600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600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𝑥</m:t>
                              </m:r>
                              <m:r>
                                <a:rPr lang="en-GB" sz="2600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GB" sz="2600" i="1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600" i="1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2600" i="1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6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2600" i="1"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−</m:t>
                      </m:r>
                      <m:f>
                        <m:fPr>
                          <m:ctrlPr>
                            <a:rPr lang="en-GB" sz="26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GB" sz="26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26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sz="2600" dirty="0">
                  <a:effectLst/>
                  <a:latin typeface="Arial" panose="020B0604020202020204" pitchFamily="34" charset="0"/>
                  <a:ea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4433" y="3538032"/>
                <a:ext cx="2165208" cy="1559401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316349" y="5702855"/>
                <a:ext cx="2800767" cy="6182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50000"/>
                  </a:lnSpc>
                  <a:spcAft>
                    <a:spcPts val="0"/>
                  </a:spcAft>
                </a:pPr>
                <a:r>
                  <a:rPr lang="en-GB" sz="2600" dirty="0" smtClean="0">
                    <a:latin typeface="Arial" panose="020B0604020202020204" pitchFamily="34" charset="0"/>
                    <a:ea typeface="Times New Roman" panose="02020603050405020304" pitchFamily="18" charset="0"/>
                  </a:rPr>
                  <a:t>4)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6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GB" sz="26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2</m:t>
                        </m:r>
                        <m:r>
                          <a:rPr lang="en-GB" sz="26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𝑥</m:t>
                        </m:r>
                      </m:e>
                      <m:sup>
                        <m:r>
                          <a:rPr lang="en-GB" sz="26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GB" sz="2600" i="1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+5</m:t>
                    </m:r>
                    <m:r>
                      <a:rPr lang="en-GB" sz="2600" i="1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𝑥</m:t>
                    </m:r>
                    <m:r>
                      <a:rPr lang="en-GB" sz="2600" i="1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−3=</m:t>
                    </m:r>
                  </m:oMath>
                </a14:m>
                <a:endParaRPr lang="en-GB" sz="2600" dirty="0">
                  <a:effectLst/>
                  <a:latin typeface="Arial" panose="020B0604020202020204" pitchFamily="34" charset="0"/>
                  <a:ea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6349" y="5702855"/>
                <a:ext cx="2800767" cy="618246"/>
              </a:xfrm>
              <a:prstGeom prst="rect">
                <a:avLst/>
              </a:prstGeom>
              <a:blipFill>
                <a:blip r:embed="rId9"/>
                <a:stretch>
                  <a:fillRect l="-3922" b="-2376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2932771" y="5135157"/>
                <a:ext cx="2589490" cy="15594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50000"/>
                  </a:lnSpc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26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GB" sz="26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2</m:t>
                          </m:r>
                          <m:d>
                            <m:dPr>
                              <m:ctrlPr>
                                <a:rPr lang="en-GB" sz="2600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600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𝑥</m:t>
                              </m:r>
                              <m:r>
                                <a:rPr lang="en-GB" sz="2600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GB" sz="2600" i="1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600" i="1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GB" sz="2600" i="1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6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2600" i="1"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−</m:t>
                      </m:r>
                      <m:f>
                        <m:fPr>
                          <m:ctrlPr>
                            <a:rPr lang="en-GB" sz="26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GB" sz="26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49</m:t>
                          </m:r>
                        </m:num>
                        <m:den>
                          <m:r>
                            <a:rPr lang="en-GB" sz="26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en-GB" sz="2600" dirty="0">
                  <a:effectLst/>
                  <a:latin typeface="Arial" panose="020B0604020202020204" pitchFamily="34" charset="0"/>
                  <a:ea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32771" y="5135157"/>
                <a:ext cx="2589490" cy="1559401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6094254" y="1286841"/>
                <a:ext cx="2616422" cy="6182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50000"/>
                  </a:lnSpc>
                  <a:spcAft>
                    <a:spcPts val="0"/>
                  </a:spcAft>
                </a:pPr>
                <a:r>
                  <a:rPr lang="en-GB" sz="2600" dirty="0" smtClean="0">
                    <a:latin typeface="Arial" panose="020B0604020202020204" pitchFamily="34" charset="0"/>
                    <a:ea typeface="Times New Roman" panose="02020603050405020304" pitchFamily="18" charset="0"/>
                  </a:rPr>
                  <a:t>5)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6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GB" sz="26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𝑥</m:t>
                        </m:r>
                      </m:e>
                      <m:sup>
                        <m:r>
                          <a:rPr lang="en-GB" sz="26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GB" sz="2600" i="1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+2</m:t>
                    </m:r>
                    <m:r>
                      <a:rPr lang="en-GB" sz="2600" i="1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𝑥</m:t>
                    </m:r>
                    <m:r>
                      <a:rPr lang="en-GB" sz="2600" i="1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−9=</m:t>
                    </m:r>
                  </m:oMath>
                </a14:m>
                <a:endParaRPr lang="en-GB" sz="2600" dirty="0">
                  <a:effectLst/>
                  <a:latin typeface="Arial" panose="020B0604020202020204" pitchFamily="34" charset="0"/>
                  <a:ea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4254" y="1286841"/>
                <a:ext cx="2616422" cy="618246"/>
              </a:xfrm>
              <a:prstGeom prst="rect">
                <a:avLst/>
              </a:prstGeom>
              <a:blipFill>
                <a:blip r:embed="rId11"/>
                <a:stretch>
                  <a:fillRect l="-4196" b="-235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/>
              <p:cNvSpPr/>
              <p:nvPr/>
            </p:nvSpPr>
            <p:spPr>
              <a:xfrm>
                <a:off x="8548363" y="1249715"/>
                <a:ext cx="2243755" cy="6924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50000"/>
                  </a:lnSpc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26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600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600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𝑥</m:t>
                              </m:r>
                              <m:r>
                                <a:rPr lang="en-GB" sz="2600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+1</m:t>
                              </m:r>
                            </m:e>
                          </m:d>
                        </m:e>
                        <m:sup>
                          <m:r>
                            <a:rPr lang="en-GB" sz="26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2600" i="1"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−10</m:t>
                      </m:r>
                    </m:oMath>
                  </m:oMathPara>
                </a14:m>
                <a:endParaRPr lang="en-GB" sz="2600" dirty="0">
                  <a:effectLst/>
                  <a:latin typeface="Arial" panose="020B0604020202020204" pitchFamily="34" charset="0"/>
                  <a:ea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48363" y="1249715"/>
                <a:ext cx="2243755" cy="692497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/>
              <p:cNvSpPr/>
              <p:nvPr/>
            </p:nvSpPr>
            <p:spPr>
              <a:xfrm>
                <a:off x="6094254" y="2584760"/>
                <a:ext cx="2616422" cy="6182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50000"/>
                  </a:lnSpc>
                  <a:spcAft>
                    <a:spcPts val="0"/>
                  </a:spcAft>
                </a:pPr>
                <a:r>
                  <a:rPr lang="en-GB" sz="2600" dirty="0" smtClean="0">
                    <a:latin typeface="Arial" panose="020B0604020202020204" pitchFamily="34" charset="0"/>
                    <a:ea typeface="Times New Roman" panose="02020603050405020304" pitchFamily="18" charset="0"/>
                  </a:rPr>
                  <a:t>6)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6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GB" sz="26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𝑥</m:t>
                        </m:r>
                      </m:e>
                      <m:sup>
                        <m:r>
                          <a:rPr lang="en-GB" sz="26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GB" sz="2600" i="1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−7</m:t>
                    </m:r>
                    <m:r>
                      <a:rPr lang="en-GB" sz="2600" i="1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𝑥</m:t>
                    </m:r>
                    <m:r>
                      <a:rPr lang="en-GB" sz="2600" i="1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−1=</m:t>
                    </m:r>
                  </m:oMath>
                </a14:m>
                <a:endParaRPr lang="en-GB" sz="2600" dirty="0">
                  <a:effectLst/>
                  <a:latin typeface="Arial" panose="020B0604020202020204" pitchFamily="34" charset="0"/>
                  <a:ea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6" name="Rectangle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4254" y="2584760"/>
                <a:ext cx="2616422" cy="618246"/>
              </a:xfrm>
              <a:prstGeom prst="rect">
                <a:avLst/>
              </a:prstGeom>
              <a:blipFill>
                <a:blip r:embed="rId13"/>
                <a:stretch>
                  <a:fillRect l="-4196" b="-2475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8548363" y="2099552"/>
                <a:ext cx="2296590" cy="134729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50000"/>
                  </a:lnSpc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26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600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600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𝑥</m:t>
                              </m:r>
                              <m:r>
                                <a:rPr lang="en-GB" sz="2600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600" i="1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600" i="1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</a:rPr>
                                    <m:t>7</m:t>
                                  </m:r>
                                </m:num>
                                <m:den>
                                  <m:r>
                                    <a:rPr lang="en-GB" sz="2600" i="1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6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2600" i="1"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−</m:t>
                      </m:r>
                      <m:f>
                        <m:fPr>
                          <m:ctrlPr>
                            <a:rPr lang="en-GB" sz="26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GB" sz="26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53</m:t>
                          </m:r>
                        </m:num>
                        <m:den>
                          <m:r>
                            <a:rPr lang="en-GB" sz="26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sz="2600" dirty="0">
                  <a:effectLst/>
                  <a:latin typeface="Arial" panose="020B0604020202020204" pitchFamily="34" charset="0"/>
                  <a:ea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48363" y="2099552"/>
                <a:ext cx="2296590" cy="134729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/>
              <p:cNvSpPr/>
              <p:nvPr/>
            </p:nvSpPr>
            <p:spPr>
              <a:xfrm>
                <a:off x="6094254" y="4144580"/>
                <a:ext cx="2800767" cy="6182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50000"/>
                  </a:lnSpc>
                  <a:spcAft>
                    <a:spcPts val="0"/>
                  </a:spcAft>
                </a:pPr>
                <a:r>
                  <a:rPr lang="en-GB" sz="2600" dirty="0" smtClean="0">
                    <a:latin typeface="Arial" panose="020B0604020202020204" pitchFamily="34" charset="0"/>
                    <a:ea typeface="Times New Roman" panose="02020603050405020304" pitchFamily="18" charset="0"/>
                  </a:rPr>
                  <a:t>7)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6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GB" sz="26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3</m:t>
                        </m:r>
                        <m:r>
                          <a:rPr lang="en-GB" sz="26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𝑥</m:t>
                        </m:r>
                      </m:e>
                      <m:sup>
                        <m:r>
                          <a:rPr lang="en-GB" sz="26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GB" sz="2600" i="1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−2</m:t>
                    </m:r>
                    <m:r>
                      <a:rPr lang="en-GB" sz="2600" i="1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𝑥</m:t>
                    </m:r>
                    <m:r>
                      <a:rPr lang="en-GB" sz="2600" i="1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+7=</m:t>
                    </m:r>
                  </m:oMath>
                </a14:m>
                <a:endParaRPr lang="en-GB" sz="2600" dirty="0">
                  <a:effectLst/>
                  <a:latin typeface="Arial" panose="020B0604020202020204" pitchFamily="34" charset="0"/>
                  <a:ea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4254" y="4144580"/>
                <a:ext cx="2800767" cy="618246"/>
              </a:xfrm>
              <a:prstGeom prst="rect">
                <a:avLst/>
              </a:prstGeom>
              <a:blipFill>
                <a:blip r:embed="rId15"/>
                <a:stretch>
                  <a:fillRect l="-3922" b="-2376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8710676" y="3594358"/>
                <a:ext cx="2589490" cy="15594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50000"/>
                  </a:lnSpc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26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GB" sz="26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3</m:t>
                          </m:r>
                          <m:d>
                            <m:dPr>
                              <m:ctrlPr>
                                <a:rPr lang="en-GB" sz="2600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600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𝑥</m:t>
                              </m:r>
                              <m:r>
                                <a:rPr lang="en-GB" sz="2600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600" i="1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600" i="1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600" i="1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6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2600" i="1"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+</m:t>
                      </m:r>
                      <m:f>
                        <m:fPr>
                          <m:ctrlPr>
                            <a:rPr lang="en-GB" sz="26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GB" sz="26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20</m:t>
                          </m:r>
                        </m:num>
                        <m:den>
                          <m:r>
                            <a:rPr lang="en-GB" sz="26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GB" sz="2600" dirty="0">
                  <a:effectLst/>
                  <a:latin typeface="Arial" panose="020B0604020202020204" pitchFamily="34" charset="0"/>
                  <a:ea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10676" y="3594358"/>
                <a:ext cx="2589490" cy="1559401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/>
              <p:cNvSpPr/>
              <p:nvPr/>
            </p:nvSpPr>
            <p:spPr>
              <a:xfrm>
                <a:off x="6094254" y="5718588"/>
                <a:ext cx="2800767" cy="6182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50000"/>
                  </a:lnSpc>
                  <a:spcAft>
                    <a:spcPts val="0"/>
                  </a:spcAft>
                </a:pPr>
                <a:r>
                  <a:rPr lang="en-GB" sz="2600" dirty="0" smtClean="0">
                    <a:latin typeface="Arial" panose="020B0604020202020204" pitchFamily="34" charset="0"/>
                    <a:ea typeface="Times New Roman" panose="02020603050405020304" pitchFamily="18" charset="0"/>
                  </a:rPr>
                  <a:t>8)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6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GB" sz="26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4</m:t>
                        </m:r>
                        <m:r>
                          <a:rPr lang="en-GB" sz="26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𝑥</m:t>
                        </m:r>
                      </m:e>
                      <m:sup>
                        <m:r>
                          <a:rPr lang="en-GB" sz="26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GB" sz="2600" i="1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−4</m:t>
                    </m:r>
                    <m:r>
                      <a:rPr lang="en-GB" sz="2600" i="1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𝑥</m:t>
                    </m:r>
                    <m:r>
                      <a:rPr lang="en-GB" sz="2600" i="1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−3=</m:t>
                    </m:r>
                  </m:oMath>
                </a14:m>
                <a:endParaRPr lang="en-GB" sz="2600" dirty="0">
                  <a:effectLst/>
                  <a:latin typeface="Arial" panose="020B0604020202020204" pitchFamily="34" charset="0"/>
                  <a:ea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4254" y="5718588"/>
                <a:ext cx="2800767" cy="618246"/>
              </a:xfrm>
              <a:prstGeom prst="rect">
                <a:avLst/>
              </a:prstGeom>
              <a:blipFill>
                <a:blip r:embed="rId17"/>
                <a:stretch>
                  <a:fillRect l="-3922" b="-235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/>
              <p:cNvSpPr/>
              <p:nvPr/>
            </p:nvSpPr>
            <p:spPr>
              <a:xfrm>
                <a:off x="8710676" y="5169408"/>
                <a:ext cx="2405146" cy="15594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50000"/>
                  </a:lnSpc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26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GB" sz="26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4</m:t>
                          </m:r>
                          <m:d>
                            <m:dPr>
                              <m:ctrlPr>
                                <a:rPr lang="en-GB" sz="2600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600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𝑥</m:t>
                              </m:r>
                              <m:r>
                                <a:rPr lang="en-GB" sz="2600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600" i="1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600" i="1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600" i="1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6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2600" i="1"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−4</m:t>
                      </m:r>
                    </m:oMath>
                  </m:oMathPara>
                </a14:m>
                <a:endParaRPr lang="en-GB" sz="2600" dirty="0">
                  <a:effectLst/>
                  <a:latin typeface="Arial" panose="020B0604020202020204" pitchFamily="34" charset="0"/>
                  <a:ea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1" name="Rectangle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10676" y="5169408"/>
                <a:ext cx="2405146" cy="1559401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64876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1" grpId="0"/>
      <p:bldP spid="13" grpId="0"/>
      <p:bldP spid="15" grpId="0"/>
      <p:bldP spid="17" grpId="0"/>
      <p:bldP spid="19" grpId="0"/>
      <p:bldP spid="21" grpId="0"/>
    </p:bldLst>
  </p:timing>
</p:sld>
</file>

<file path=ppt/theme/theme1.xml><?xml version="1.0" encoding="utf-8"?>
<a:theme xmlns:a="http://schemas.openxmlformats.org/drawingml/2006/main" name="Office Theme">
  <a:themeElements>
    <a:clrScheme name="Red Violet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846</TotalTime>
  <Words>40</Words>
  <Application>Microsoft Office PowerPoint</Application>
  <PresentationFormat>Widescreen</PresentationFormat>
  <Paragraphs>25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Cambria Math</vt:lpstr>
      <vt:lpstr>Times New Roman</vt:lpstr>
      <vt:lpstr>Office Theme</vt:lpstr>
      <vt:lpstr>Lesson slides Topic: 1.1 Quadratics Lesson 1: Completing the square</vt:lpstr>
      <vt:lpstr>Completing the square – student video</vt:lpstr>
      <vt:lpstr>Worksheet C: Completing the square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went wrong?</dc:title>
  <dc:creator>Lois Lindemann</dc:creator>
  <cp:lastModifiedBy>David Harrison</cp:lastModifiedBy>
  <cp:revision>133</cp:revision>
  <cp:lastPrinted>2018-01-14T21:28:16Z</cp:lastPrinted>
  <dcterms:created xsi:type="dcterms:W3CDTF">2018-01-14T21:11:47Z</dcterms:created>
  <dcterms:modified xsi:type="dcterms:W3CDTF">2019-02-15T10:59:44Z</dcterms:modified>
</cp:coreProperties>
</file>