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3"/>
  </p:notesMasterIdLst>
  <p:handoutMasterIdLst>
    <p:handoutMasterId r:id="rId14"/>
  </p:handoutMasterIdLst>
  <p:sldIdLst>
    <p:sldId id="343" r:id="rId6"/>
    <p:sldId id="318" r:id="rId7"/>
    <p:sldId id="333" r:id="rId8"/>
    <p:sldId id="340" r:id="rId9"/>
    <p:sldId id="298" r:id="rId10"/>
    <p:sldId id="339" r:id="rId11"/>
    <p:sldId id="33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25E52E-54A7-45D8-8454-4E074E294B5D}" v="2" dt="2026-04-01T08:52:58.5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099CAC30-79AE-4DCE-97A7-3B8E8A0057CB}"/>
    <pc:docChg chg="custSel addSld delSld modSld sldOrd">
      <pc:chgData name="Karolyn Feliciani" userId="4076af5d-4c02-40b8-bc9d-56f6c404e751" providerId="ADAL" clId="{099CAC30-79AE-4DCE-97A7-3B8E8A0057CB}" dt="2026-04-01T08:55:40.879" v="92" actId="120"/>
      <pc:docMkLst>
        <pc:docMk/>
      </pc:docMkLst>
      <pc:sldChg chg="modSp mod">
        <pc:chgData name="Karolyn Feliciani" userId="4076af5d-4c02-40b8-bc9d-56f6c404e751" providerId="ADAL" clId="{099CAC30-79AE-4DCE-97A7-3B8E8A0057CB}" dt="2026-04-01T08:55:26.084" v="90" actId="120"/>
        <pc:sldMkLst>
          <pc:docMk/>
          <pc:sldMk cId="1677304970" sldId="298"/>
        </pc:sldMkLst>
        <pc:spChg chg="mod">
          <ac:chgData name="Karolyn Feliciani" userId="4076af5d-4c02-40b8-bc9d-56f6c404e751" providerId="ADAL" clId="{099CAC30-79AE-4DCE-97A7-3B8E8A0057CB}" dt="2026-04-01T08:55:26.084" v="90" actId="120"/>
          <ac:spMkLst>
            <pc:docMk/>
            <pc:sldMk cId="1677304970" sldId="298"/>
            <ac:spMk id="4" creationId="{8A3FCDC3-543C-8905-8EB4-3AC0E32FFFFF}"/>
          </ac:spMkLst>
        </pc:spChg>
      </pc:sldChg>
      <pc:sldChg chg="modSp mod">
        <pc:chgData name="Karolyn Feliciani" userId="4076af5d-4c02-40b8-bc9d-56f6c404e751" providerId="ADAL" clId="{099CAC30-79AE-4DCE-97A7-3B8E8A0057CB}" dt="2026-04-01T08:53:55.994" v="33" actId="20577"/>
        <pc:sldMkLst>
          <pc:docMk/>
          <pc:sldMk cId="1800512821" sldId="318"/>
        </pc:sldMkLst>
        <pc:spChg chg="mod">
          <ac:chgData name="Karolyn Feliciani" userId="4076af5d-4c02-40b8-bc9d-56f6c404e751" providerId="ADAL" clId="{099CAC30-79AE-4DCE-97A7-3B8E8A0057CB}" dt="2026-04-01T08:53:43.398" v="13" actId="20577"/>
          <ac:spMkLst>
            <pc:docMk/>
            <pc:sldMk cId="1800512821" sldId="318"/>
            <ac:spMk id="3" creationId="{71C1CFD4-2904-39C3-6B35-83381E239497}"/>
          </ac:spMkLst>
        </pc:spChg>
        <pc:spChg chg="mod">
          <ac:chgData name="Karolyn Feliciani" userId="4076af5d-4c02-40b8-bc9d-56f6c404e751" providerId="ADAL" clId="{099CAC30-79AE-4DCE-97A7-3B8E8A0057CB}" dt="2026-04-01T08:53:55.994" v="33" actId="20577"/>
          <ac:spMkLst>
            <pc:docMk/>
            <pc:sldMk cId="1800512821" sldId="318"/>
            <ac:spMk id="4" creationId="{9A018AB5-5AB3-1A79-2A5F-EF7EFBA72548}"/>
          </ac:spMkLst>
        </pc:spChg>
      </pc:sldChg>
      <pc:sldChg chg="ord">
        <pc:chgData name="Karolyn Feliciani" userId="4076af5d-4c02-40b8-bc9d-56f6c404e751" providerId="ADAL" clId="{099CAC30-79AE-4DCE-97A7-3B8E8A0057CB}" dt="2026-03-30T13:37:41.898" v="0" actId="20578"/>
        <pc:sldMkLst>
          <pc:docMk/>
          <pc:sldMk cId="1198625482" sldId="333"/>
        </pc:sldMkLst>
      </pc:sldChg>
      <pc:sldChg chg="modSp mod">
        <pc:chgData name="Karolyn Feliciani" userId="4076af5d-4c02-40b8-bc9d-56f6c404e751" providerId="ADAL" clId="{099CAC30-79AE-4DCE-97A7-3B8E8A0057CB}" dt="2026-04-01T08:55:40.879" v="92" actId="120"/>
        <pc:sldMkLst>
          <pc:docMk/>
          <pc:sldMk cId="3061927069" sldId="336"/>
        </pc:sldMkLst>
        <pc:spChg chg="mod">
          <ac:chgData name="Karolyn Feliciani" userId="4076af5d-4c02-40b8-bc9d-56f6c404e751" providerId="ADAL" clId="{099CAC30-79AE-4DCE-97A7-3B8E8A0057CB}" dt="2026-04-01T08:55:40.879" v="92" actId="120"/>
          <ac:spMkLst>
            <pc:docMk/>
            <pc:sldMk cId="3061927069" sldId="336"/>
            <ac:spMk id="4" creationId="{8A3FCDC3-543C-8905-8EB4-3AC0E32FFFFF}"/>
          </ac:spMkLst>
        </pc:spChg>
      </pc:sldChg>
      <pc:sldChg chg="del">
        <pc:chgData name="Karolyn Feliciani" userId="4076af5d-4c02-40b8-bc9d-56f6c404e751" providerId="ADAL" clId="{099CAC30-79AE-4DCE-97A7-3B8E8A0057CB}" dt="2026-04-01T08:52:38.730" v="2" actId="2696"/>
        <pc:sldMkLst>
          <pc:docMk/>
          <pc:sldMk cId="2185037172" sldId="338"/>
        </pc:sldMkLst>
      </pc:sldChg>
      <pc:sldChg chg="modSp mod">
        <pc:chgData name="Karolyn Feliciani" userId="4076af5d-4c02-40b8-bc9d-56f6c404e751" providerId="ADAL" clId="{099CAC30-79AE-4DCE-97A7-3B8E8A0057CB}" dt="2026-04-01T08:55:32.186" v="91" actId="120"/>
        <pc:sldMkLst>
          <pc:docMk/>
          <pc:sldMk cId="16927159" sldId="339"/>
        </pc:sldMkLst>
        <pc:spChg chg="mod">
          <ac:chgData name="Karolyn Feliciani" userId="4076af5d-4c02-40b8-bc9d-56f6c404e751" providerId="ADAL" clId="{099CAC30-79AE-4DCE-97A7-3B8E8A0057CB}" dt="2026-04-01T08:55:32.186" v="91" actId="120"/>
          <ac:spMkLst>
            <pc:docMk/>
            <pc:sldMk cId="16927159" sldId="339"/>
            <ac:spMk id="4" creationId="{47854BE0-E811-56DF-DF61-4936B99C6CBC}"/>
          </ac:spMkLst>
        </pc:spChg>
      </pc:sldChg>
      <pc:sldChg chg="modSp mod">
        <pc:chgData name="Karolyn Feliciani" userId="4076af5d-4c02-40b8-bc9d-56f6c404e751" providerId="ADAL" clId="{099CAC30-79AE-4DCE-97A7-3B8E8A0057CB}" dt="2026-04-01T08:54:59.279" v="87" actId="20577"/>
        <pc:sldMkLst>
          <pc:docMk/>
          <pc:sldMk cId="1030380069" sldId="340"/>
        </pc:sldMkLst>
        <pc:spChg chg="mod">
          <ac:chgData name="Karolyn Feliciani" userId="4076af5d-4c02-40b8-bc9d-56f6c404e751" providerId="ADAL" clId="{099CAC30-79AE-4DCE-97A7-3B8E8A0057CB}" dt="2026-04-01T08:54:59.279" v="87" actId="20577"/>
          <ac:spMkLst>
            <pc:docMk/>
            <pc:sldMk cId="1030380069" sldId="340"/>
            <ac:spMk id="4" creationId="{EAE90637-9103-1042-47FC-4FA00CDBDEAF}"/>
          </ac:spMkLst>
        </pc:spChg>
      </pc:sldChg>
      <pc:sldChg chg="modSp add mod">
        <pc:chgData name="Karolyn Feliciani" userId="4076af5d-4c02-40b8-bc9d-56f6c404e751" providerId="ADAL" clId="{099CAC30-79AE-4DCE-97A7-3B8E8A0057CB}" dt="2026-04-01T08:53:02.957" v="8" actId="20577"/>
        <pc:sldMkLst>
          <pc:docMk/>
          <pc:sldMk cId="1130971648" sldId="343"/>
        </pc:sldMkLst>
        <pc:spChg chg="mod">
          <ac:chgData name="Karolyn Feliciani" userId="4076af5d-4c02-40b8-bc9d-56f6c404e751" providerId="ADAL" clId="{099CAC30-79AE-4DCE-97A7-3B8E8A0057CB}" dt="2026-04-01T08:53:02.957" v="8" actId="20577"/>
          <ac:spMkLst>
            <pc:docMk/>
            <pc:sldMk cId="1130971648" sldId="343"/>
            <ac:spMk id="4" creationId="{8A3FCDC3-543C-8905-8EB4-3AC0E32FFFF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s-j7KmhBflbAqnI6g_PSerIGPsgJjZxJ/edit?pli=1&amp;slide=id.g2a50998dfd2_0_35#slide=id.g2a50998dfd2_0_35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s-j7KmhBflbAqnI6g_PSerIGPsgJjZxJ/edit?pli=1&amp;slide=id.g2a50998dfd2_0_35#slide=id.g2a50998dfd2_0_35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608214"/>
            <a:ext cx="11117656" cy="2163777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Apply knowledge of opportunity sampling to novel scenarios</a:t>
            </a:r>
          </a:p>
          <a:p>
            <a:r>
              <a:rPr lang="en-GB" dirty="0"/>
              <a:t>Apply knowledge of volunteer sampling to novel scenarios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2BF5-092F-1975-C7A7-4732BBDE1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Starter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1CFD4-2904-39C3-6B35-83381E2394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b="1" dirty="0"/>
              <a:t>1. Which statement best describes volunteer sampling?</a:t>
            </a:r>
          </a:p>
          <a:p>
            <a:pPr marL="0" indent="0">
              <a:buNone/>
            </a:pPr>
            <a:r>
              <a:rPr lang="en-US" sz="2600" dirty="0"/>
              <a:t>a. Participants are randomly selected from a population.</a:t>
            </a:r>
          </a:p>
          <a:p>
            <a:pPr marL="0" indent="0">
              <a:buNone/>
            </a:pPr>
            <a:r>
              <a:rPr lang="en-US" sz="2600" dirty="0"/>
              <a:t>b. Participants choose to take part after seeing an advert or request.</a:t>
            </a:r>
          </a:p>
          <a:p>
            <a:pPr marL="0" indent="0">
              <a:buNone/>
            </a:pPr>
            <a:r>
              <a:rPr lang="en-US" sz="2600" dirty="0"/>
              <a:t>c. Participants are selected because they are easiest to access.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018AB5-5AB3-1A79-2A5F-EF7EFBA72548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2. Which of the following is an example of opportunity sampling?</a:t>
            </a:r>
          </a:p>
          <a:p>
            <a:pPr marL="0" indent="0">
              <a:buNone/>
            </a:pPr>
            <a:r>
              <a:rPr lang="en-US" dirty="0"/>
              <a:t>a. Posting an online survey and waiting for people to respond.</a:t>
            </a:r>
          </a:p>
          <a:p>
            <a:pPr marL="0" indent="0">
              <a:buNone/>
            </a:pPr>
            <a:r>
              <a:rPr lang="en-US" dirty="0"/>
              <a:t>b. Selecting every 10th person from a list.</a:t>
            </a:r>
          </a:p>
          <a:p>
            <a:pPr marL="0" indent="0">
              <a:buNone/>
            </a:pPr>
            <a:r>
              <a:rPr lang="en-US" dirty="0"/>
              <a:t>c. Asking learners who are in the school cafeteria at lunchtime to take part.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7E97FF-4DFB-902A-A8C9-413085D916F3}"/>
              </a:ext>
            </a:extLst>
          </p:cNvPr>
          <p:cNvSpPr txBox="1"/>
          <p:nvPr/>
        </p:nvSpPr>
        <p:spPr>
          <a:xfrm>
            <a:off x="312000" y="1874304"/>
            <a:ext cx="111362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Check your understanding by the answering the following questions. Check your answers with the person sat next to you:</a:t>
            </a:r>
          </a:p>
        </p:txBody>
      </p:sp>
    </p:spTree>
    <p:extLst>
      <p:ext uri="{BB962C8B-B14F-4D97-AF65-F5344CB8AC3E}">
        <p14:creationId xmlns:p14="http://schemas.microsoft.com/office/powerpoint/2010/main" val="1800512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activity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28801"/>
            <a:ext cx="5580000" cy="4651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For the named study Serial Positive Effect (Murdock):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Who were the sample?</a:t>
            </a:r>
          </a:p>
          <a:p>
            <a:pPr marL="457200" indent="-457200">
              <a:buAutoNum type="arabicPeriod"/>
            </a:pPr>
            <a:r>
              <a:rPr lang="en-US" dirty="0"/>
              <a:t>How could the researcher have used opportunity sampling to recruit this sample?</a:t>
            </a:r>
          </a:p>
          <a:p>
            <a:pPr marL="457200" indent="-457200">
              <a:buAutoNum type="arabicPeriod"/>
            </a:pPr>
            <a:r>
              <a:rPr lang="en-US" dirty="0"/>
              <a:t>How could the researcher have used volunteer sampling to recruit this sample?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E4D5A-D3C0-58FE-FD62-53D2D20C3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87E4EE5-1556-94D5-BA98-2D441DB784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8C94156-97F9-959B-D29D-6BBB177DE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activity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E90637-9103-1042-47FC-4FA00CDBD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28801"/>
            <a:ext cx="5580000" cy="4651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For the named study Serial Positive Effect (Murdock):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103 psychology learners, male and female.</a:t>
            </a:r>
          </a:p>
          <a:p>
            <a:pPr marL="457200" indent="-457200">
              <a:buAutoNum type="arabicPeriod"/>
            </a:pPr>
            <a:r>
              <a:rPr lang="en-US" dirty="0"/>
              <a:t>E.g. Asked learners on their class / walking around campus to take part.</a:t>
            </a:r>
          </a:p>
          <a:p>
            <a:pPr marL="457200" indent="-457200">
              <a:buAutoNum type="arabicPeriod"/>
            </a:pPr>
            <a:r>
              <a:rPr lang="en-US" dirty="0"/>
              <a:t>E.g. Placed a poster up in the psychology department inviting learners to participate.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0380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Paired work: Read and complete the activities on Slide 7 of this </a:t>
            </a:r>
            <a:r>
              <a:rPr lang="en-GB" dirty="0">
                <a:latin typeface="Arial"/>
                <a:cs typeface="Arial"/>
                <a:hlinkClick r:id="rId3"/>
              </a:rPr>
              <a:t>presentation</a:t>
            </a:r>
            <a:r>
              <a:rPr lang="en-GB" dirty="0">
                <a:latin typeface="Arial"/>
                <a:cs typeface="Arial"/>
              </a:rPr>
              <a:t> about opportunity sampling. Feedback your ideas to the rest of the class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F0698-9C26-4EC8-AD79-2609584B2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AE91CF7D-31C1-E8BC-BCDD-1DEB8813C9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854BE0-E811-56DF-DF61-4936B99C6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Paired work: Read and complete the activities on slide 8 of this </a:t>
            </a:r>
            <a:r>
              <a:rPr lang="en-GB" dirty="0">
                <a:latin typeface="Arial"/>
                <a:cs typeface="Arial"/>
                <a:hlinkClick r:id="rId3"/>
              </a:rPr>
              <a:t>presentation</a:t>
            </a:r>
            <a:r>
              <a:rPr lang="en-GB" dirty="0">
                <a:latin typeface="Arial"/>
                <a:cs typeface="Arial"/>
              </a:rPr>
              <a:t> about volunteer sampling. Feedback your ideas to the rest of the class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27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Check your understanding: For a named study of your choice, explain to your partner which sampling technique you would use and why.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d1216b-cdc1-40e2-a0c2-94597fd44697">7VPTP7ZE6X33-2020743336-603</_dlc_DocId>
    <_dlc_DocIdUrl xmlns="9ad1216b-cdc1-40e2-a0c2-94597fd44697">
      <Url>https://cambridgeorg.sharepoint.com/sites/cie/education/pd/Curriculum_Support/_layouts/15/DocIdRedir.aspx?ID=7VPTP7ZE6X33-2020743336-603</Url>
      <Description>7VPTP7ZE6X33-2020743336-603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BD9047056454F94B4694108F9A1FF" ma:contentTypeVersion="3" ma:contentTypeDescription="Create a new document." ma:contentTypeScope="" ma:versionID="5c0011047895b59a897429f5e4ec5dcc">
  <xsd:schema xmlns:xsd="http://www.w3.org/2001/XMLSchema" xmlns:xs="http://www.w3.org/2001/XMLSchema" xmlns:p="http://schemas.microsoft.com/office/2006/metadata/properties" xmlns:ns2="9ad1216b-cdc1-40e2-a0c2-94597fd44697" xmlns:ns3="f1f25e64-7226-490b-ade3-8cf84afff5d2" targetNamespace="http://schemas.microsoft.com/office/2006/metadata/properties" ma:root="true" ma:fieldsID="5b649ae69bc45de80afe7d6c0f200904" ns2:_="" ns3:_="">
    <xsd:import namespace="9ad1216b-cdc1-40e2-a0c2-94597fd44697"/>
    <xsd:import namespace="f1f25e64-7226-490b-ade3-8cf84afff5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f25e64-7226-490b-ade3-8cf84afff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30E657-8217-4B2F-96A4-D1EE5A57D447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9ad1216b-cdc1-40e2-a0c2-94597fd4469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B91A81BF-8A7E-46ED-B8A5-0561C9D4EC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f1f25e64-7226-490b-ade3-8cf84afff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364</TotalTime>
  <Words>314</Words>
  <Application>Microsoft Office PowerPoint</Application>
  <PresentationFormat>Widescreen</PresentationFormat>
  <Paragraphs>35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Georgia</vt:lpstr>
      <vt:lpstr>Office Theme</vt:lpstr>
      <vt:lpstr>PowerPoint Presentation</vt:lpstr>
      <vt:lpstr>Starter</vt:lpstr>
      <vt:lpstr>Class activity</vt:lpstr>
      <vt:lpstr>Class activity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5</cp:revision>
  <dcterms:created xsi:type="dcterms:W3CDTF">2023-10-09T12:44:25Z</dcterms:created>
  <dcterms:modified xsi:type="dcterms:W3CDTF">2026-04-01T08:55:42Z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0x010100E45BD9047056454F94B4694108F9A1FF</vt:lpwstr>
  </property>
  <property fmtid="{D5CDD505-2E9C-101B-9397-08002B2CF9AE}" pid="3" name="MediaServiceImageTags">
    <vt:lpwstr/>
  </property>
  <property fmtid="{D5CDD505-2E9C-101B-9397-08002B2CF9AE}" pid="4" name="_dlc_DocIdItemGuid">
    <vt:lpwstr>43526c4a-e177-428a-9aba-166149f6ab50</vt:lpwstr>
  </property>
</Properties>
</file>