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96" r:id="rId2"/>
    <p:sldId id="336" r:id="rId3"/>
    <p:sldId id="337" r:id="rId4"/>
    <p:sldId id="338" r:id="rId5"/>
    <p:sldId id="349" r:id="rId6"/>
    <p:sldId id="340" r:id="rId7"/>
    <p:sldId id="341" r:id="rId8"/>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B0C"/>
    <a:srgbClr val="FDC652"/>
    <a:srgbClr val="117CC0"/>
    <a:srgbClr val="6CB52D"/>
    <a:srgbClr val="8C1D82"/>
    <a:srgbClr val="F9BC9A"/>
    <a:srgbClr val="575756"/>
    <a:srgbClr val="E78839"/>
    <a:srgbClr val="FF8D3E"/>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62" autoAdjust="0"/>
    <p:restoredTop sz="80597" autoAdjust="0"/>
  </p:normalViewPr>
  <p:slideViewPr>
    <p:cSldViewPr snapToGrid="0">
      <p:cViewPr varScale="1">
        <p:scale>
          <a:sx n="71" d="100"/>
          <a:sy n="71" d="100"/>
        </p:scale>
        <p:origin x="84" y="42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4AEE94CF-E6C7-4AB2-ACF5-EEAB3D2B6EC8}" type="datetimeFigureOut">
              <a:rPr lang="en-IE" smtClean="0"/>
              <a:t>07/01/2019</a:t>
            </a:fld>
            <a:endParaRPr lang="en-IE"/>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344B6BB2-EF4E-464E-92C1-9DD4A900C5D5}" type="slidenum">
              <a:rPr lang="en-IE" smtClean="0"/>
              <a:t>‹#›</a:t>
            </a:fld>
            <a:endParaRPr lang="en-IE"/>
          </a:p>
        </p:txBody>
      </p:sp>
    </p:spTree>
    <p:extLst>
      <p:ext uri="{BB962C8B-B14F-4D97-AF65-F5344CB8AC3E}">
        <p14:creationId xmlns:p14="http://schemas.microsoft.com/office/powerpoint/2010/main" val="3659541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2</a:t>
            </a:fld>
            <a:endParaRPr lang="en-IE"/>
          </a:p>
        </p:txBody>
      </p:sp>
    </p:spTree>
    <p:extLst>
      <p:ext uri="{BB962C8B-B14F-4D97-AF65-F5344CB8AC3E}">
        <p14:creationId xmlns:p14="http://schemas.microsoft.com/office/powerpoint/2010/main" val="1465828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344B6BB2-EF4E-464E-92C1-9DD4A900C5D5}" type="slidenum">
              <a:rPr lang="en-IE" smtClean="0"/>
              <a:t>3</a:t>
            </a:fld>
            <a:endParaRPr lang="en-IE"/>
          </a:p>
        </p:txBody>
      </p:sp>
    </p:spTree>
    <p:extLst>
      <p:ext uri="{BB962C8B-B14F-4D97-AF65-F5344CB8AC3E}">
        <p14:creationId xmlns:p14="http://schemas.microsoft.com/office/powerpoint/2010/main" val="538622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4</a:t>
            </a:fld>
            <a:endParaRPr lang="en-IE"/>
          </a:p>
        </p:txBody>
      </p:sp>
    </p:spTree>
    <p:extLst>
      <p:ext uri="{BB962C8B-B14F-4D97-AF65-F5344CB8AC3E}">
        <p14:creationId xmlns:p14="http://schemas.microsoft.com/office/powerpoint/2010/main" val="29645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5</a:t>
            </a:fld>
            <a:endParaRPr lang="en-IE"/>
          </a:p>
        </p:txBody>
      </p:sp>
    </p:spTree>
    <p:extLst>
      <p:ext uri="{BB962C8B-B14F-4D97-AF65-F5344CB8AC3E}">
        <p14:creationId xmlns:p14="http://schemas.microsoft.com/office/powerpoint/2010/main" val="185696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6</a:t>
            </a:fld>
            <a:endParaRPr lang="en-IE"/>
          </a:p>
        </p:txBody>
      </p:sp>
    </p:spTree>
    <p:extLst>
      <p:ext uri="{BB962C8B-B14F-4D97-AF65-F5344CB8AC3E}">
        <p14:creationId xmlns:p14="http://schemas.microsoft.com/office/powerpoint/2010/main" val="1241672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4B6BB2-EF4E-464E-92C1-9DD4A900C5D5}" type="slidenum">
              <a:rPr lang="en-IE" smtClean="0"/>
              <a:t>7</a:t>
            </a:fld>
            <a:endParaRPr lang="en-IE"/>
          </a:p>
        </p:txBody>
      </p:sp>
    </p:spTree>
    <p:extLst>
      <p:ext uri="{BB962C8B-B14F-4D97-AF65-F5344CB8AC3E}">
        <p14:creationId xmlns:p14="http://schemas.microsoft.com/office/powerpoint/2010/main" val="1052809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E56F-BCD7-4F35-B39B-9229503244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B5858C-C0E9-44BE-A16A-04F42C5B6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EE67C9-BD9A-4B95-8746-530BFB572E96}"/>
              </a:ext>
            </a:extLst>
          </p:cNvPr>
          <p:cNvSpPr>
            <a:spLocks noGrp="1"/>
          </p:cNvSpPr>
          <p:nvPr>
            <p:ph type="dt" sz="half" idx="10"/>
          </p:nvPr>
        </p:nvSpPr>
        <p:spPr/>
        <p:txBody>
          <a:bodyPr/>
          <a:lstStyle/>
          <a:p>
            <a:fld id="{7B440A85-F303-4191-B330-2A7738FF4DCF}" type="datetimeFigureOut">
              <a:rPr lang="en-GB" smtClean="0"/>
              <a:t>07/01/2019</a:t>
            </a:fld>
            <a:endParaRPr lang="en-GB"/>
          </a:p>
        </p:txBody>
      </p:sp>
      <p:sp>
        <p:nvSpPr>
          <p:cNvPr id="5" name="Footer Placeholder 4">
            <a:extLst>
              <a:ext uri="{FF2B5EF4-FFF2-40B4-BE49-F238E27FC236}">
                <a16:creationId xmlns:a16="http://schemas.microsoft.com/office/drawing/2014/main" id="{770372E1-0684-4E45-ACE9-093F28D5B2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73BD3-1144-460B-BC81-9618B67CE638}"/>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8094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E842-E735-40C6-BBFF-1429937E061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AC1A4E-F197-4FD9-A3FA-836372F9D3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DEB460-8303-4FDE-97C6-223A59BC8F91}"/>
              </a:ext>
            </a:extLst>
          </p:cNvPr>
          <p:cNvSpPr>
            <a:spLocks noGrp="1"/>
          </p:cNvSpPr>
          <p:nvPr>
            <p:ph type="dt" sz="half" idx="10"/>
          </p:nvPr>
        </p:nvSpPr>
        <p:spPr/>
        <p:txBody>
          <a:bodyPr/>
          <a:lstStyle/>
          <a:p>
            <a:fld id="{7B440A85-F303-4191-B330-2A7738FF4DCF}" type="datetimeFigureOut">
              <a:rPr lang="en-GB" smtClean="0"/>
              <a:t>07/01/2019</a:t>
            </a:fld>
            <a:endParaRPr lang="en-GB"/>
          </a:p>
        </p:txBody>
      </p:sp>
      <p:sp>
        <p:nvSpPr>
          <p:cNvPr id="5" name="Footer Placeholder 4">
            <a:extLst>
              <a:ext uri="{FF2B5EF4-FFF2-40B4-BE49-F238E27FC236}">
                <a16:creationId xmlns:a16="http://schemas.microsoft.com/office/drawing/2014/main" id="{F480A111-4796-4ABB-AEFF-6015F774A7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BC8771-1D8D-464D-8A13-927AC7077430}"/>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942354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EE0F7-A3B5-4075-BCA4-56084734C1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ED57F6-6055-40D2-A000-2D6AF953F5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2E87CD-C7FE-480F-8495-91226FC363D4}"/>
              </a:ext>
            </a:extLst>
          </p:cNvPr>
          <p:cNvSpPr>
            <a:spLocks noGrp="1"/>
          </p:cNvSpPr>
          <p:nvPr>
            <p:ph type="dt" sz="half" idx="10"/>
          </p:nvPr>
        </p:nvSpPr>
        <p:spPr/>
        <p:txBody>
          <a:bodyPr/>
          <a:lstStyle/>
          <a:p>
            <a:fld id="{7B440A85-F303-4191-B330-2A7738FF4DCF}" type="datetimeFigureOut">
              <a:rPr lang="en-GB" smtClean="0"/>
              <a:t>07/01/2019</a:t>
            </a:fld>
            <a:endParaRPr lang="en-GB"/>
          </a:p>
        </p:txBody>
      </p:sp>
      <p:sp>
        <p:nvSpPr>
          <p:cNvPr id="5" name="Footer Placeholder 4">
            <a:extLst>
              <a:ext uri="{FF2B5EF4-FFF2-40B4-BE49-F238E27FC236}">
                <a16:creationId xmlns:a16="http://schemas.microsoft.com/office/drawing/2014/main" id="{5596A2AD-55BA-4CE5-B429-9B1B3521F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D60E5D-A174-4EA6-B181-FADE943F235A}"/>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25222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01111-A629-4909-9716-A0B12236E6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465F36-7B94-4EF1-A5FC-B875EC99E9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A1C335-4435-4409-97E1-A230C943BDB2}"/>
              </a:ext>
            </a:extLst>
          </p:cNvPr>
          <p:cNvSpPr>
            <a:spLocks noGrp="1"/>
          </p:cNvSpPr>
          <p:nvPr>
            <p:ph type="dt" sz="half" idx="10"/>
          </p:nvPr>
        </p:nvSpPr>
        <p:spPr/>
        <p:txBody>
          <a:bodyPr/>
          <a:lstStyle/>
          <a:p>
            <a:fld id="{7B440A85-F303-4191-B330-2A7738FF4DCF}" type="datetimeFigureOut">
              <a:rPr lang="en-GB" smtClean="0"/>
              <a:t>07/01/2019</a:t>
            </a:fld>
            <a:endParaRPr lang="en-GB"/>
          </a:p>
        </p:txBody>
      </p:sp>
      <p:sp>
        <p:nvSpPr>
          <p:cNvPr id="5" name="Footer Placeholder 4">
            <a:extLst>
              <a:ext uri="{FF2B5EF4-FFF2-40B4-BE49-F238E27FC236}">
                <a16:creationId xmlns:a16="http://schemas.microsoft.com/office/drawing/2014/main" id="{4C4F7D29-E90E-4CC7-A227-B9BA61729D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B22C0C-4056-45EE-A9C9-E43EF425A0D7}"/>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314624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B82F-F40A-4943-9222-C4ECCE78D4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C2D0AA-CDB0-4E28-B90C-3164FFD4C3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6B2FA1-DB88-4D4A-8FD9-D5295F29948D}"/>
              </a:ext>
            </a:extLst>
          </p:cNvPr>
          <p:cNvSpPr>
            <a:spLocks noGrp="1"/>
          </p:cNvSpPr>
          <p:nvPr>
            <p:ph type="dt" sz="half" idx="10"/>
          </p:nvPr>
        </p:nvSpPr>
        <p:spPr/>
        <p:txBody>
          <a:bodyPr/>
          <a:lstStyle/>
          <a:p>
            <a:fld id="{7B440A85-F303-4191-B330-2A7738FF4DCF}" type="datetimeFigureOut">
              <a:rPr lang="en-GB" smtClean="0"/>
              <a:t>07/01/2019</a:t>
            </a:fld>
            <a:endParaRPr lang="en-GB"/>
          </a:p>
        </p:txBody>
      </p:sp>
      <p:sp>
        <p:nvSpPr>
          <p:cNvPr id="5" name="Footer Placeholder 4">
            <a:extLst>
              <a:ext uri="{FF2B5EF4-FFF2-40B4-BE49-F238E27FC236}">
                <a16:creationId xmlns:a16="http://schemas.microsoft.com/office/drawing/2014/main" id="{0E529A77-54CA-4EEB-8A8B-6858F045DC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B09545-19EF-4C94-84A2-7C935B39BF96}"/>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56963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C6DC-E71C-4EC5-85ED-F6F430FDA0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FEFAAC-930B-461B-AE43-1631B3C443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658036-75BA-4E8B-8529-5FD6488B21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4639245-23F2-4690-A1A7-4AEE113AC9D6}"/>
              </a:ext>
            </a:extLst>
          </p:cNvPr>
          <p:cNvSpPr>
            <a:spLocks noGrp="1"/>
          </p:cNvSpPr>
          <p:nvPr>
            <p:ph type="dt" sz="half" idx="10"/>
          </p:nvPr>
        </p:nvSpPr>
        <p:spPr/>
        <p:txBody>
          <a:bodyPr/>
          <a:lstStyle/>
          <a:p>
            <a:fld id="{7B440A85-F303-4191-B330-2A7738FF4DCF}" type="datetimeFigureOut">
              <a:rPr lang="en-GB" smtClean="0"/>
              <a:t>07/01/2019</a:t>
            </a:fld>
            <a:endParaRPr lang="en-GB"/>
          </a:p>
        </p:txBody>
      </p:sp>
      <p:sp>
        <p:nvSpPr>
          <p:cNvPr id="6" name="Footer Placeholder 5">
            <a:extLst>
              <a:ext uri="{FF2B5EF4-FFF2-40B4-BE49-F238E27FC236}">
                <a16:creationId xmlns:a16="http://schemas.microsoft.com/office/drawing/2014/main" id="{02BB07FD-14CD-467E-9A35-FE7C5EF6D9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C120F-220B-4CD4-B0B7-BE263E5B7CAB}"/>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04543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CBED4-7412-4664-AE2C-E14F31ED56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348BDA-3744-4426-9FDB-73412014B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7B898A-76E6-42F0-A8D2-24FB0D8A20E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49089E-697A-4653-ABC3-EB03C0ECB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C0D650-CE78-4193-8B4A-D48EC20517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63E603-A126-4D64-90CB-9BE7346BF50F}"/>
              </a:ext>
            </a:extLst>
          </p:cNvPr>
          <p:cNvSpPr>
            <a:spLocks noGrp="1"/>
          </p:cNvSpPr>
          <p:nvPr>
            <p:ph type="dt" sz="half" idx="10"/>
          </p:nvPr>
        </p:nvSpPr>
        <p:spPr/>
        <p:txBody>
          <a:bodyPr/>
          <a:lstStyle/>
          <a:p>
            <a:fld id="{7B440A85-F303-4191-B330-2A7738FF4DCF}" type="datetimeFigureOut">
              <a:rPr lang="en-GB" smtClean="0"/>
              <a:t>07/01/2019</a:t>
            </a:fld>
            <a:endParaRPr lang="en-GB"/>
          </a:p>
        </p:txBody>
      </p:sp>
      <p:sp>
        <p:nvSpPr>
          <p:cNvPr id="8" name="Footer Placeholder 7">
            <a:extLst>
              <a:ext uri="{FF2B5EF4-FFF2-40B4-BE49-F238E27FC236}">
                <a16:creationId xmlns:a16="http://schemas.microsoft.com/office/drawing/2014/main" id="{E653ED42-7F0C-4A93-9ABA-B9DBBA3D6D4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F1F34F-C338-435A-A0D1-B520ABB06F24}"/>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48285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07EE-A18C-4C03-9128-BED204F931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0C9CD4-101E-42E3-B20B-75FAFCA83CF5}"/>
              </a:ext>
            </a:extLst>
          </p:cNvPr>
          <p:cNvSpPr>
            <a:spLocks noGrp="1"/>
          </p:cNvSpPr>
          <p:nvPr>
            <p:ph type="dt" sz="half" idx="10"/>
          </p:nvPr>
        </p:nvSpPr>
        <p:spPr/>
        <p:txBody>
          <a:bodyPr/>
          <a:lstStyle/>
          <a:p>
            <a:fld id="{7B440A85-F303-4191-B330-2A7738FF4DCF}" type="datetimeFigureOut">
              <a:rPr lang="en-GB" smtClean="0"/>
              <a:t>07/01/2019</a:t>
            </a:fld>
            <a:endParaRPr lang="en-GB"/>
          </a:p>
        </p:txBody>
      </p:sp>
      <p:sp>
        <p:nvSpPr>
          <p:cNvPr id="4" name="Footer Placeholder 3">
            <a:extLst>
              <a:ext uri="{FF2B5EF4-FFF2-40B4-BE49-F238E27FC236}">
                <a16:creationId xmlns:a16="http://schemas.microsoft.com/office/drawing/2014/main" id="{AD56468C-2B85-4E23-8CD7-6230BAFF78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B9B6F7F-272A-452D-8AF8-BA984954671F}"/>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110823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CBB2FA-AA82-4F15-B123-112615A71875}"/>
              </a:ext>
            </a:extLst>
          </p:cNvPr>
          <p:cNvSpPr>
            <a:spLocks noGrp="1"/>
          </p:cNvSpPr>
          <p:nvPr>
            <p:ph type="dt" sz="half" idx="10"/>
          </p:nvPr>
        </p:nvSpPr>
        <p:spPr/>
        <p:txBody>
          <a:bodyPr/>
          <a:lstStyle/>
          <a:p>
            <a:fld id="{7B440A85-F303-4191-B330-2A7738FF4DCF}" type="datetimeFigureOut">
              <a:rPr lang="en-GB" smtClean="0"/>
              <a:t>07/01/2019</a:t>
            </a:fld>
            <a:endParaRPr lang="en-GB"/>
          </a:p>
        </p:txBody>
      </p:sp>
      <p:sp>
        <p:nvSpPr>
          <p:cNvPr id="3" name="Footer Placeholder 2">
            <a:extLst>
              <a:ext uri="{FF2B5EF4-FFF2-40B4-BE49-F238E27FC236}">
                <a16:creationId xmlns:a16="http://schemas.microsoft.com/office/drawing/2014/main" id="{3C70FCCA-91FE-4515-A55A-555805BE25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FE11DC-AA8D-4B43-B16E-8E11BC5F5D5A}"/>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54998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3206-257D-4762-B461-A249DF0C70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8F68F3-A027-4A07-BCD4-498C1854D6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46CCAC-6329-469B-9EF8-11D768DC6D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FB1E4C-292B-4771-BE1F-E686345BC92F}"/>
              </a:ext>
            </a:extLst>
          </p:cNvPr>
          <p:cNvSpPr>
            <a:spLocks noGrp="1"/>
          </p:cNvSpPr>
          <p:nvPr>
            <p:ph type="dt" sz="half" idx="10"/>
          </p:nvPr>
        </p:nvSpPr>
        <p:spPr/>
        <p:txBody>
          <a:bodyPr/>
          <a:lstStyle/>
          <a:p>
            <a:fld id="{7B440A85-F303-4191-B330-2A7738FF4DCF}" type="datetimeFigureOut">
              <a:rPr lang="en-GB" smtClean="0"/>
              <a:t>07/01/2019</a:t>
            </a:fld>
            <a:endParaRPr lang="en-GB"/>
          </a:p>
        </p:txBody>
      </p:sp>
      <p:sp>
        <p:nvSpPr>
          <p:cNvPr id="6" name="Footer Placeholder 5">
            <a:extLst>
              <a:ext uri="{FF2B5EF4-FFF2-40B4-BE49-F238E27FC236}">
                <a16:creationId xmlns:a16="http://schemas.microsoft.com/office/drawing/2014/main" id="{EBC74EF1-1DA0-44CA-8922-1F6EED3DBA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D63785-4E7B-4FB7-B713-15AA7DBB0A7D}"/>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361887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C9B4-A119-4EF3-A357-E2B5B4870E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B32B8C-5BF2-45C6-94B5-A43B074B97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1221A9-026A-4B0B-9162-19EF94EDD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4BE4ED-D3FA-4039-9E87-7B1DCE5B47C7}"/>
              </a:ext>
            </a:extLst>
          </p:cNvPr>
          <p:cNvSpPr>
            <a:spLocks noGrp="1"/>
          </p:cNvSpPr>
          <p:nvPr>
            <p:ph type="dt" sz="half" idx="10"/>
          </p:nvPr>
        </p:nvSpPr>
        <p:spPr/>
        <p:txBody>
          <a:bodyPr/>
          <a:lstStyle/>
          <a:p>
            <a:fld id="{7B440A85-F303-4191-B330-2A7738FF4DCF}" type="datetimeFigureOut">
              <a:rPr lang="en-GB" smtClean="0"/>
              <a:t>07/01/2019</a:t>
            </a:fld>
            <a:endParaRPr lang="en-GB"/>
          </a:p>
        </p:txBody>
      </p:sp>
      <p:sp>
        <p:nvSpPr>
          <p:cNvPr id="6" name="Footer Placeholder 5">
            <a:extLst>
              <a:ext uri="{FF2B5EF4-FFF2-40B4-BE49-F238E27FC236}">
                <a16:creationId xmlns:a16="http://schemas.microsoft.com/office/drawing/2014/main" id="{2F7C41FD-2855-4EF6-B2F3-6A1F387164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F3C4DB-832D-473E-9D0D-23F052671389}"/>
              </a:ext>
            </a:extLst>
          </p:cNvPr>
          <p:cNvSpPr>
            <a:spLocks noGrp="1"/>
          </p:cNvSpPr>
          <p:nvPr>
            <p:ph type="sldNum" sz="quarter" idx="12"/>
          </p:nvPr>
        </p:nvSpPr>
        <p:spPr/>
        <p:txBody>
          <a:bodyPr/>
          <a:lstStyle/>
          <a:p>
            <a:fld id="{64DD786A-44E6-45CF-AF39-B21F2A3013EA}" type="slidenum">
              <a:rPr lang="en-GB" smtClean="0"/>
              <a:t>‹#›</a:t>
            </a:fld>
            <a:endParaRPr lang="en-GB"/>
          </a:p>
        </p:txBody>
      </p:sp>
    </p:spTree>
    <p:extLst>
      <p:ext uri="{BB962C8B-B14F-4D97-AF65-F5344CB8AC3E}">
        <p14:creationId xmlns:p14="http://schemas.microsoft.com/office/powerpoint/2010/main" val="235116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19BB72-2692-4EA6-9A86-26EB3AEA7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2CCC62-3F5F-4069-B9D2-4524C5EC9D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BAB464-9A22-4D72-A4C8-256D02D2FF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40A85-F303-4191-B330-2A7738FF4DCF}" type="datetimeFigureOut">
              <a:rPr lang="en-GB" smtClean="0"/>
              <a:t>07/01/2019</a:t>
            </a:fld>
            <a:endParaRPr lang="en-GB"/>
          </a:p>
        </p:txBody>
      </p:sp>
      <p:sp>
        <p:nvSpPr>
          <p:cNvPr id="5" name="Footer Placeholder 4">
            <a:extLst>
              <a:ext uri="{FF2B5EF4-FFF2-40B4-BE49-F238E27FC236}">
                <a16:creationId xmlns:a16="http://schemas.microsoft.com/office/drawing/2014/main" id="{30E17D82-6EA5-425D-AAA8-BEB400DF1C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5EC323-3F88-4C58-8F2B-BA578884F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D786A-44E6-45CF-AF39-B21F2A3013EA}" type="slidenum">
              <a:rPr lang="en-GB" smtClean="0"/>
              <a:t>‹#›</a:t>
            </a:fld>
            <a:endParaRPr lang="en-GB"/>
          </a:p>
        </p:txBody>
      </p:sp>
    </p:spTree>
    <p:extLst>
      <p:ext uri="{BB962C8B-B14F-4D97-AF65-F5344CB8AC3E}">
        <p14:creationId xmlns:p14="http://schemas.microsoft.com/office/powerpoint/2010/main" val="3037876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8906" y="1909481"/>
            <a:ext cx="7853082" cy="1969770"/>
          </a:xfrm>
          <a:prstGeom prst="rect">
            <a:avLst/>
          </a:prstGeom>
          <a:noFill/>
        </p:spPr>
        <p:txBody>
          <a:bodyPr wrap="square" rtlCol="0">
            <a:spAutoFit/>
          </a:bodyPr>
          <a:lstStyle/>
          <a:p>
            <a:r>
              <a:rPr lang="en-GB" sz="2600" b="1" dirty="0" smtClean="0">
                <a:latin typeface="Arial" panose="020B0604020202020204" pitchFamily="34" charset="0"/>
                <a:cs typeface="Arial" panose="020B0604020202020204" pitchFamily="34" charset="0"/>
              </a:rPr>
              <a:t>Scenario lesson</a:t>
            </a:r>
          </a:p>
          <a:p>
            <a:r>
              <a:rPr lang="en-GB" sz="2600" dirty="0" smtClean="0">
                <a:latin typeface="Arial" panose="020B0604020202020204" pitchFamily="34" charset="0"/>
                <a:cs typeface="Arial" panose="020B0604020202020204" pitchFamily="34" charset="0"/>
              </a:rPr>
              <a:t>Understanding business activity</a:t>
            </a:r>
            <a:endParaRPr lang="en-IE" sz="2600" dirty="0"/>
          </a:p>
          <a:p>
            <a:endParaRPr lang="en-GB" dirty="0">
              <a:latin typeface="Arial" panose="020B0604020202020204" pitchFamily="34" charset="0"/>
              <a:cs typeface="Arial" panose="020B0604020202020204" pitchFamily="34" charset="0"/>
            </a:endParaRPr>
          </a:p>
          <a:p>
            <a:r>
              <a:rPr lang="en-GB" sz="2600" b="1" dirty="0">
                <a:solidFill>
                  <a:srgbClr val="EA5B0C"/>
                </a:solidFill>
                <a:latin typeface="Arial" panose="020B0604020202020204" pitchFamily="34" charset="0"/>
                <a:cs typeface="Arial" panose="020B0604020202020204" pitchFamily="34" charset="0"/>
              </a:rPr>
              <a:t>Cambridge </a:t>
            </a:r>
            <a:r>
              <a:rPr lang="en-GB" sz="2600" b="1" dirty="0" smtClean="0">
                <a:solidFill>
                  <a:srgbClr val="EA5B0C"/>
                </a:solidFill>
                <a:latin typeface="Arial" panose="020B0604020202020204" pitchFamily="34" charset="0"/>
                <a:cs typeface="Arial" panose="020B0604020202020204" pitchFamily="34" charset="0"/>
              </a:rPr>
              <a:t>IGCSE</a:t>
            </a:r>
            <a:r>
              <a:rPr lang="en-GB" sz="2600" b="1" baseline="30000" dirty="0" smtClean="0">
                <a:solidFill>
                  <a:srgbClr val="EA5B0C"/>
                </a:solidFill>
                <a:latin typeface="Arial" panose="020B0604020202020204" pitchFamily="34" charset="0"/>
                <a:cs typeface="Arial" panose="020B0604020202020204" pitchFamily="34" charset="0"/>
              </a:rPr>
              <a:t>TM</a:t>
            </a:r>
            <a:endParaRPr lang="en-GB" sz="2600" b="1" baseline="30000" dirty="0">
              <a:solidFill>
                <a:srgbClr val="EA5B0C"/>
              </a:solidFill>
              <a:latin typeface="Arial" panose="020B0604020202020204" pitchFamily="34" charset="0"/>
              <a:cs typeface="Arial" panose="020B0604020202020204" pitchFamily="34" charset="0"/>
            </a:endParaRPr>
          </a:p>
          <a:p>
            <a:r>
              <a:rPr lang="en-GB" sz="2600" dirty="0" smtClean="0">
                <a:solidFill>
                  <a:srgbClr val="EA5B0C"/>
                </a:solidFill>
                <a:latin typeface="Arial" panose="020B0604020202020204" pitchFamily="34" charset="0"/>
                <a:cs typeface="Arial" panose="020B0604020202020204" pitchFamily="34" charset="0"/>
              </a:rPr>
              <a:t>Business 0450</a:t>
            </a:r>
            <a:endParaRPr lang="en-GB" sz="2600" dirty="0">
              <a:solidFill>
                <a:srgbClr val="EA5B0C"/>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5439" y="451912"/>
            <a:ext cx="4046220" cy="650471"/>
          </a:xfrm>
          <a:prstGeom prst="rect">
            <a:avLst/>
          </a:prstGeom>
        </p:spPr>
      </p:pic>
      <p:sp>
        <p:nvSpPr>
          <p:cNvPr id="5" name="TextBox 4"/>
          <p:cNvSpPr txBox="1"/>
          <p:nvPr/>
        </p:nvSpPr>
        <p:spPr>
          <a:xfrm>
            <a:off x="658906" y="6239435"/>
            <a:ext cx="4128247"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Version </a:t>
            </a:r>
            <a:r>
              <a:rPr lang="en-GB" sz="1400" smtClean="0">
                <a:latin typeface="Arial" panose="020B0604020202020204" pitchFamily="34" charset="0"/>
                <a:cs typeface="Arial" panose="020B0604020202020204" pitchFamily="34" charset="0"/>
              </a:rPr>
              <a:t>1</a:t>
            </a:r>
            <a:endParaRPr lang="en-GB" sz="1400" dirty="0">
              <a:latin typeface="Arial" panose="020B0604020202020204" pitchFamily="34" charset="0"/>
              <a:cs typeface="Arial" panose="020B0604020202020204" pitchFamily="34" charset="0"/>
            </a:endParaRPr>
          </a:p>
        </p:txBody>
      </p:sp>
      <p:pic>
        <p:nvPicPr>
          <p:cNvPr id="6" name="Picture 5"/>
          <p:cNvPicPr/>
          <p:nvPr/>
        </p:nvPicPr>
        <p:blipFill>
          <a:blip r:embed="rId3" cstate="hqprint">
            <a:extLst>
              <a:ext uri="{28A0092B-C50C-407E-A947-70E740481C1C}">
                <a14:useLocalDpi xmlns:a14="http://schemas.microsoft.com/office/drawing/2010/main" val="0"/>
              </a:ext>
            </a:extLst>
          </a:blip>
          <a:stretch>
            <a:fillRect/>
          </a:stretch>
        </p:blipFill>
        <p:spPr>
          <a:xfrm>
            <a:off x="10371511" y="6168533"/>
            <a:ext cx="1292225" cy="449580"/>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18324" y="3033287"/>
            <a:ext cx="3431563" cy="2744862"/>
          </a:xfrm>
          <a:prstGeom prst="rect">
            <a:avLst/>
          </a:prstGeom>
        </p:spPr>
      </p:pic>
    </p:spTree>
    <p:extLst>
      <p:ext uri="{BB962C8B-B14F-4D97-AF65-F5344CB8AC3E}">
        <p14:creationId xmlns:p14="http://schemas.microsoft.com/office/powerpoint/2010/main" val="4183809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smtClean="0">
                <a:solidFill>
                  <a:prstClr val="white"/>
                </a:solidFill>
                <a:latin typeface="Arial" panose="020B0604020202020204" pitchFamily="34" charset="0"/>
                <a:cs typeface="Arial" panose="020B0604020202020204" pitchFamily="34" charset="0"/>
              </a:rPr>
              <a:t>Scenario</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3785652"/>
          </a:xfrm>
          <a:prstGeom prst="rect">
            <a:avLst/>
          </a:prstGeom>
          <a:noFill/>
        </p:spPr>
        <p:txBody>
          <a:bodyPr wrap="square" rtlCol="0">
            <a:spAutoFit/>
          </a:bodyPr>
          <a:lstStyle/>
          <a:p>
            <a:pPr marL="342900" indent="-342900">
              <a:buClr>
                <a:srgbClr val="EA5B0C"/>
              </a:buClr>
              <a:buFont typeface="Arial" panose="020B0604020202020204" pitchFamily="34" charset="0"/>
              <a:buChar char="•"/>
            </a:pPr>
            <a:r>
              <a:rPr lang="en-GB" sz="2400" dirty="0">
                <a:latin typeface="Arial" panose="020B0604020202020204" pitchFamily="34" charset="0"/>
                <a:cs typeface="Arial" panose="020B0604020202020204" pitchFamily="34" charset="0"/>
              </a:rPr>
              <a:t>Jane has always been creative and has enjoyed making cosmetic and skin care products for her own use for some time </a:t>
            </a:r>
            <a:r>
              <a:rPr lang="en-GB" sz="2400" dirty="0" smtClean="0">
                <a:latin typeface="Arial" panose="020B0604020202020204" pitchFamily="34" charset="0"/>
                <a:cs typeface="Arial" panose="020B0604020202020204" pitchFamily="34" charset="0"/>
              </a:rPr>
              <a:t>now.</a:t>
            </a:r>
          </a:p>
          <a:p>
            <a:pPr marL="342900" indent="-342900">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Two </a:t>
            </a:r>
            <a:r>
              <a:rPr lang="en-GB" sz="2400" dirty="0">
                <a:latin typeface="Arial" panose="020B0604020202020204" pitchFamily="34" charset="0"/>
                <a:cs typeface="Arial" panose="020B0604020202020204" pitchFamily="34" charset="0"/>
              </a:rPr>
              <a:t>years ago she was inspired by an entrepreneur who had turned a hobby into a small business.  </a:t>
            </a:r>
            <a:endParaRPr lang="en-GB" sz="2400" dirty="0" smtClean="0">
              <a:latin typeface="Arial" panose="020B0604020202020204" pitchFamily="34" charset="0"/>
              <a:cs typeface="Arial" panose="020B0604020202020204" pitchFamily="34" charset="0"/>
            </a:endParaRPr>
          </a:p>
          <a:p>
            <a:pPr marL="342900" indent="-342900">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After </a:t>
            </a:r>
            <a:r>
              <a:rPr lang="en-GB" sz="2400" dirty="0">
                <a:latin typeface="Arial" panose="020B0604020202020204" pitchFamily="34" charset="0"/>
                <a:cs typeface="Arial" panose="020B0604020202020204" pitchFamily="34" charset="0"/>
              </a:rPr>
              <a:t>several months of planning and market research she set up ‘The Natural World’ as a sole </a:t>
            </a:r>
            <a:r>
              <a:rPr lang="en-GB" sz="2400" dirty="0" smtClean="0">
                <a:latin typeface="Arial" panose="020B0604020202020204" pitchFamily="34" charset="0"/>
                <a:cs typeface="Arial" panose="020B0604020202020204" pitchFamily="34" charset="0"/>
              </a:rPr>
              <a:t>trader.</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algn="ctr"/>
            <a:r>
              <a:rPr lang="en-GB" sz="2400" dirty="0" smtClean="0">
                <a:solidFill>
                  <a:srgbClr val="EA5B0C"/>
                </a:solidFill>
                <a:latin typeface="Arial" panose="020B0604020202020204" pitchFamily="34" charset="0"/>
                <a:cs typeface="Arial" panose="020B0604020202020204" pitchFamily="34" charset="0"/>
              </a:rPr>
              <a:t>To develop and expand her new business, </a:t>
            </a:r>
            <a:r>
              <a:rPr lang="en-GB" sz="2400" dirty="0">
                <a:solidFill>
                  <a:srgbClr val="EA5B0C"/>
                </a:solidFill>
                <a:latin typeface="Arial" panose="020B0604020202020204" pitchFamily="34" charset="0"/>
                <a:cs typeface="Arial" panose="020B0604020202020204" pitchFamily="34" charset="0"/>
              </a:rPr>
              <a:t>Jane has some important decisions to make and she would like your help.</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3718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prstClr val="white"/>
                </a:solidFill>
                <a:latin typeface="Arial" panose="020B0604020202020204" pitchFamily="34" charset="0"/>
                <a:cs typeface="Arial" panose="020B0604020202020204" pitchFamily="34" charset="0"/>
              </a:rPr>
              <a:t>How it works</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4893647"/>
          </a:xfrm>
          <a:prstGeom prst="rect">
            <a:avLst/>
          </a:prstGeom>
          <a:noFill/>
        </p:spPr>
        <p:txBody>
          <a:bodyPr wrap="square" rtlCol="0">
            <a:spAutoFit/>
          </a:bodyPr>
          <a:lstStyle/>
          <a:p>
            <a:pPr marL="342900" indent="-342900">
              <a:buClr>
                <a:srgbClr val="EA5B0C"/>
              </a:buClr>
              <a:buFont typeface="Arial" panose="020B0604020202020204" pitchFamily="34" charset="0"/>
              <a:buChar char="•"/>
            </a:pPr>
            <a:r>
              <a:rPr lang="en-GB" sz="2400" dirty="0">
                <a:latin typeface="Arial" panose="020B0604020202020204" pitchFamily="34" charset="0"/>
                <a:cs typeface="Arial" panose="020B0604020202020204" pitchFamily="34" charset="0"/>
              </a:rPr>
              <a:t>You will be working in teams of </a:t>
            </a:r>
            <a:r>
              <a:rPr lang="en-GB" sz="2400" dirty="0" smtClean="0">
                <a:latin typeface="Arial" panose="020B0604020202020204" pitchFamily="34" charset="0"/>
                <a:cs typeface="Arial" panose="020B0604020202020204" pitchFamily="34" charset="0"/>
              </a:rPr>
              <a:t>three</a:t>
            </a:r>
          </a:p>
          <a:p>
            <a:pPr marL="342900" indent="-342900">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Each </a:t>
            </a:r>
            <a:r>
              <a:rPr lang="en-GB" sz="2400" dirty="0">
                <a:latin typeface="Arial" panose="020B0604020202020204" pitchFamily="34" charset="0"/>
                <a:cs typeface="Arial" panose="020B0604020202020204" pitchFamily="34" charset="0"/>
              </a:rPr>
              <a:t>team member will take on a team </a:t>
            </a:r>
            <a:r>
              <a:rPr lang="en-GB" sz="2400" dirty="0" smtClean="0">
                <a:latin typeface="Arial" panose="020B0604020202020204" pitchFamily="34" charset="0"/>
                <a:cs typeface="Arial" panose="020B0604020202020204" pitchFamily="34" charset="0"/>
              </a:rPr>
              <a:t>role</a:t>
            </a:r>
          </a:p>
          <a:p>
            <a:pPr marL="342900" indent="-342900">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In the part </a:t>
            </a:r>
            <a:r>
              <a:rPr lang="en-GB" sz="2400" dirty="0">
                <a:latin typeface="Arial" panose="020B0604020202020204" pitchFamily="34" charset="0"/>
                <a:cs typeface="Arial" panose="020B0604020202020204" pitchFamily="34" charset="0"/>
              </a:rPr>
              <a:t>of the activity will </a:t>
            </a:r>
            <a:r>
              <a:rPr lang="en-GB" sz="2400" dirty="0" smtClean="0">
                <a:latin typeface="Arial" panose="020B0604020202020204" pitchFamily="34" charset="0"/>
                <a:cs typeface="Arial" panose="020B0604020202020204" pitchFamily="34" charset="0"/>
              </a:rPr>
              <a:t>see </a:t>
            </a:r>
            <a:r>
              <a:rPr lang="en-GB" sz="2400" dirty="0">
                <a:latin typeface="Arial" panose="020B0604020202020204" pitchFamily="34" charset="0"/>
                <a:cs typeface="Arial" panose="020B0604020202020204" pitchFamily="34" charset="0"/>
              </a:rPr>
              <a:t>ten </a:t>
            </a:r>
            <a:r>
              <a:rPr lang="en-GB" sz="2400" dirty="0" smtClean="0">
                <a:latin typeface="Arial" panose="020B0604020202020204" pitchFamily="34" charset="0"/>
                <a:cs typeface="Arial" panose="020B0604020202020204" pitchFamily="34" charset="0"/>
              </a:rPr>
              <a:t>scenarios. You will </a:t>
            </a:r>
            <a:r>
              <a:rPr lang="en-GB" sz="2400" dirty="0">
                <a:latin typeface="Arial" panose="020B0604020202020204" pitchFamily="34" charset="0"/>
                <a:cs typeface="Arial" panose="020B0604020202020204" pitchFamily="34" charset="0"/>
              </a:rPr>
              <a:t>need to </a:t>
            </a:r>
            <a:r>
              <a:rPr lang="en-GB" sz="2400" dirty="0" smtClean="0">
                <a:latin typeface="Arial" panose="020B0604020202020204" pitchFamily="34" charset="0"/>
                <a:cs typeface="Arial" panose="020B0604020202020204" pitchFamily="34" charset="0"/>
              </a:rPr>
              <a:t>work as a team to choose </a:t>
            </a:r>
            <a:r>
              <a:rPr lang="en-GB" sz="2400" dirty="0">
                <a:latin typeface="Arial" panose="020B0604020202020204" pitchFamily="34" charset="0"/>
                <a:cs typeface="Arial" panose="020B0604020202020204" pitchFamily="34" charset="0"/>
              </a:rPr>
              <a:t>the best solution for </a:t>
            </a:r>
            <a:r>
              <a:rPr lang="en-GB" sz="2400" dirty="0" smtClean="0">
                <a:latin typeface="Arial" panose="020B0604020202020204" pitchFamily="34" charset="0"/>
                <a:cs typeface="Arial" panose="020B0604020202020204" pitchFamily="34" charset="0"/>
              </a:rPr>
              <a:t>Jane.</a:t>
            </a:r>
          </a:p>
          <a:p>
            <a:pPr marL="342900" indent="-342900">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You </a:t>
            </a:r>
            <a:r>
              <a:rPr lang="en-GB" sz="2400" dirty="0">
                <a:latin typeface="Arial" panose="020B0604020202020204" pitchFamily="34" charset="0"/>
                <a:cs typeface="Arial" panose="020B0604020202020204" pitchFamily="34" charset="0"/>
              </a:rPr>
              <a:t>will have 1 minute and 30 seconds to discuss and make your decision with your </a:t>
            </a:r>
            <a:r>
              <a:rPr lang="en-GB" sz="2400" dirty="0" smtClean="0">
                <a:latin typeface="Arial" panose="020B0604020202020204" pitchFamily="34" charset="0"/>
                <a:cs typeface="Arial" panose="020B0604020202020204" pitchFamily="34" charset="0"/>
              </a:rPr>
              <a:t>team</a:t>
            </a:r>
          </a:p>
          <a:p>
            <a:pPr marL="342900" indent="-342900">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Your decisions will be scored and you will receive revenue from each one. You will get $15 for the best decision, $10 for a suitable decision and $5 for a weak decision.</a:t>
            </a:r>
          </a:p>
          <a:p>
            <a:pPr marL="342900" indent="-342900">
              <a:buClr>
                <a:srgbClr val="EA5B0C"/>
              </a:buClr>
              <a:buFont typeface="Arial" panose="020B0604020202020204" pitchFamily="34" charset="0"/>
              <a:buChar char="•"/>
            </a:pPr>
            <a:endParaRPr lang="en-GB" sz="2400" dirty="0" smtClean="0">
              <a:latin typeface="Arial" panose="020B0604020202020204" pitchFamily="34" charset="0"/>
              <a:cs typeface="Arial" panose="020B0604020202020204" pitchFamily="34" charset="0"/>
            </a:endParaRPr>
          </a:p>
          <a:p>
            <a:pPr marL="342900" indent="-342900">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There </a:t>
            </a:r>
            <a:r>
              <a:rPr lang="en-GB" sz="2400" dirty="0">
                <a:latin typeface="Arial" panose="020B0604020202020204" pitchFamily="34" charset="0"/>
                <a:cs typeface="Arial" panose="020B0604020202020204" pitchFamily="34" charset="0"/>
              </a:rPr>
              <a:t>will then be a debrief to feedback and discuss decisions as a </a:t>
            </a:r>
            <a:r>
              <a:rPr lang="en-GB" sz="2400" dirty="0" smtClean="0">
                <a:latin typeface="Arial" panose="020B0604020202020204" pitchFamily="34" charset="0"/>
                <a:cs typeface="Arial" panose="020B0604020202020204" pitchFamily="34" charset="0"/>
              </a:rPr>
              <a:t>class</a:t>
            </a:r>
          </a:p>
          <a:p>
            <a:pPr marL="342900" indent="-342900">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The </a:t>
            </a:r>
            <a:r>
              <a:rPr lang="en-GB" sz="2400" dirty="0">
                <a:latin typeface="Arial" panose="020B0604020202020204" pitchFamily="34" charset="0"/>
                <a:cs typeface="Arial" panose="020B0604020202020204" pitchFamily="34" charset="0"/>
              </a:rPr>
              <a:t>final activity will be an individual task where you will you be justifying the decisions your team made independently.</a:t>
            </a:r>
          </a:p>
        </p:txBody>
      </p:sp>
    </p:spTree>
    <p:extLst>
      <p:ext uri="{BB962C8B-B14F-4D97-AF65-F5344CB8AC3E}">
        <p14:creationId xmlns:p14="http://schemas.microsoft.com/office/powerpoint/2010/main" val="505661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prstClr val="white"/>
                </a:solidFill>
                <a:latin typeface="Arial" panose="020B0604020202020204" pitchFamily="34" charset="0"/>
                <a:cs typeface="Arial" panose="020B0604020202020204" pitchFamily="34" charset="0"/>
              </a:rPr>
              <a:t>Roles</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3785652"/>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rgbClr val="EA5B0C"/>
                </a:solidFill>
                <a:latin typeface="Arial" panose="020B0604020202020204" pitchFamily="34" charset="0"/>
                <a:cs typeface="Arial" panose="020B0604020202020204" pitchFamily="34" charset="0"/>
              </a:rPr>
              <a:t>Recorder</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This role records each scenario on the grid sheet as they appear on the interactive </a:t>
            </a:r>
            <a:r>
              <a:rPr lang="en-GB" sz="2400" dirty="0" smtClean="0">
                <a:latin typeface="Arial" panose="020B0604020202020204" pitchFamily="34" charset="0"/>
                <a:cs typeface="Arial" panose="020B0604020202020204" pitchFamily="34" charset="0"/>
              </a:rPr>
              <a:t>video</a:t>
            </a:r>
          </a:p>
          <a:p>
            <a:pPr marL="342900" indent="-342900">
              <a:buFont typeface="Arial" panose="020B0604020202020204" pitchFamily="34" charset="0"/>
              <a:buChar char="•"/>
            </a:pP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1" dirty="0" smtClean="0">
                <a:solidFill>
                  <a:srgbClr val="EA5B0C"/>
                </a:solidFill>
                <a:latin typeface="Arial" panose="020B0604020202020204" pitchFamily="34" charset="0"/>
                <a:cs typeface="Arial" panose="020B0604020202020204" pitchFamily="34" charset="0"/>
              </a:rPr>
              <a:t>Key </a:t>
            </a:r>
            <a:r>
              <a:rPr lang="en-GB" sz="2400" b="1">
                <a:solidFill>
                  <a:srgbClr val="EA5B0C"/>
                </a:solidFill>
                <a:latin typeface="Arial" panose="020B0604020202020204" pitchFamily="34" charset="0"/>
                <a:cs typeface="Arial" panose="020B0604020202020204" pitchFamily="34" charset="0"/>
              </a:rPr>
              <a:t>t</a:t>
            </a:r>
            <a:r>
              <a:rPr lang="en-GB" sz="2400" b="1" smtClean="0">
                <a:solidFill>
                  <a:srgbClr val="EA5B0C"/>
                </a:solidFill>
                <a:latin typeface="Arial" panose="020B0604020202020204" pitchFamily="34" charset="0"/>
                <a:cs typeface="Arial" panose="020B0604020202020204" pitchFamily="34" charset="0"/>
              </a:rPr>
              <a:t>erm </a:t>
            </a:r>
            <a:r>
              <a:rPr lang="en-GB" sz="2400" b="1" smtClean="0">
                <a:solidFill>
                  <a:srgbClr val="EA5B0C"/>
                </a:solidFill>
                <a:latin typeface="Arial" panose="020B0604020202020204" pitchFamily="34" charset="0"/>
                <a:cs typeface="Arial" panose="020B0604020202020204" pitchFamily="34" charset="0"/>
              </a:rPr>
              <a:t>ch</a:t>
            </a:r>
            <a:r>
              <a:rPr lang="en-GB" sz="2400" b="1" smtClean="0">
                <a:solidFill>
                  <a:srgbClr val="EA5B0C"/>
                </a:solidFill>
                <a:latin typeface="Arial" panose="020B0604020202020204" pitchFamily="34" charset="0"/>
                <a:cs typeface="Arial" panose="020B0604020202020204" pitchFamily="34" charset="0"/>
              </a:rPr>
              <a:t>ecker</a:t>
            </a:r>
            <a:r>
              <a:rPr lang="en-GB" sz="2400" smtClean="0">
                <a:solidFill>
                  <a:srgbClr val="EA5B0C"/>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This role is responsible for checking that all team members are confident with any key terms linked to each scenario (use key term sheet for </a:t>
            </a:r>
            <a:r>
              <a:rPr lang="en-GB" sz="2400" dirty="0" smtClean="0">
                <a:latin typeface="Arial" panose="020B0604020202020204" pitchFamily="34" charset="0"/>
                <a:cs typeface="Arial" panose="020B0604020202020204" pitchFamily="34" charset="0"/>
              </a:rPr>
              <a:t>support)</a:t>
            </a:r>
          </a:p>
          <a:p>
            <a:pPr marL="342900" indent="-342900">
              <a:buFont typeface="Arial" panose="020B0604020202020204" pitchFamily="34" charset="0"/>
              <a:buChar char="•"/>
            </a:pPr>
            <a:endParaRPr lang="en-GB" sz="2400" b="1" dirty="0" smtClean="0">
              <a:solidFill>
                <a:srgbClr val="EA5B0C"/>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1" dirty="0" smtClean="0">
                <a:solidFill>
                  <a:srgbClr val="EA5B0C"/>
                </a:solidFill>
                <a:latin typeface="Arial" panose="020B0604020202020204" pitchFamily="34" charset="0"/>
                <a:cs typeface="Arial" panose="020B0604020202020204" pitchFamily="34" charset="0"/>
              </a:rPr>
              <a:t>Response </a:t>
            </a:r>
            <a:r>
              <a:rPr lang="en-GB" sz="2400" b="1" dirty="0">
                <a:solidFill>
                  <a:srgbClr val="EA5B0C"/>
                </a:solidFill>
                <a:latin typeface="Arial" panose="020B0604020202020204" pitchFamily="34" charset="0"/>
                <a:cs typeface="Arial" panose="020B0604020202020204" pitchFamily="34" charset="0"/>
              </a:rPr>
              <a:t>c</a:t>
            </a:r>
            <a:r>
              <a:rPr lang="en-GB" sz="2400" b="1" dirty="0" smtClean="0">
                <a:solidFill>
                  <a:srgbClr val="EA5B0C"/>
                </a:solidFill>
                <a:latin typeface="Arial" panose="020B0604020202020204" pitchFamily="34" charset="0"/>
                <a:cs typeface="Arial" panose="020B0604020202020204" pitchFamily="34" charset="0"/>
              </a:rPr>
              <a:t>oordinator</a:t>
            </a:r>
            <a:r>
              <a:rPr lang="en-GB" sz="2400" dirty="0" smtClean="0">
                <a:solidFill>
                  <a:srgbClr val="EA5B0C"/>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This role </a:t>
            </a:r>
            <a:r>
              <a:rPr lang="en-GB" sz="2400" dirty="0" smtClean="0">
                <a:latin typeface="Arial" panose="020B0604020202020204" pitchFamily="34" charset="0"/>
                <a:cs typeface="Arial" panose="020B0604020202020204" pitchFamily="34" charset="0"/>
              </a:rPr>
              <a:t>coordinates </a:t>
            </a:r>
            <a:r>
              <a:rPr lang="en-GB" sz="2400" dirty="0">
                <a:latin typeface="Arial" panose="020B0604020202020204" pitchFamily="34" charset="0"/>
                <a:cs typeface="Arial" panose="020B0604020202020204" pitchFamily="34" charset="0"/>
              </a:rPr>
              <a:t>the discussed responses of the team for each scenario, and is responsible for recording the team’s final decision for each scenario on the sheet provided and taking it to their teacher.</a:t>
            </a:r>
          </a:p>
        </p:txBody>
      </p:sp>
    </p:spTree>
    <p:extLst>
      <p:ext uri="{BB962C8B-B14F-4D97-AF65-F5344CB8AC3E}">
        <p14:creationId xmlns:p14="http://schemas.microsoft.com/office/powerpoint/2010/main" val="1542156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prstClr val="white"/>
                </a:solidFill>
                <a:latin typeface="Arial" panose="020B0604020202020204" pitchFamily="34" charset="0"/>
                <a:cs typeface="Arial" panose="020B0604020202020204" pitchFamily="34" charset="0"/>
              </a:rPr>
              <a:t>Are you ready?</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1569660"/>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Check you have everything you need and understand your role and what you need to do.</a:t>
            </a:r>
          </a:p>
          <a:p>
            <a:pPr marL="342900" indent="-342900">
              <a:buFont typeface="Arial" panose="020B0604020202020204" pitchFamily="34" charset="0"/>
              <a:buChar char="•"/>
            </a:pP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Once the video begins playing you will not have time to stop and ask questions.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8280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prstClr val="white"/>
                </a:solidFill>
                <a:latin typeface="Arial" panose="020B0604020202020204" pitchFamily="34" charset="0"/>
                <a:cs typeface="Arial" panose="020B0604020202020204" pitchFamily="34" charset="0"/>
              </a:rPr>
              <a:t>Debrief</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2554545"/>
          </a:xfrm>
          <a:prstGeom prst="rect">
            <a:avLst/>
          </a:prstGeom>
          <a:noFill/>
        </p:spPr>
        <p:txBody>
          <a:bodyPr wrap="square" rtlCol="0">
            <a:spAutoFit/>
          </a:bodyPr>
          <a:lstStyle/>
          <a:p>
            <a:pPr marL="342900" indent="-342900">
              <a:spcAft>
                <a:spcPts val="1200"/>
              </a:spcAft>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We are now going to discuss some of your decisions.</a:t>
            </a:r>
          </a:p>
          <a:p>
            <a:pPr marL="457200" indent="-457200">
              <a:spcAft>
                <a:spcPts val="1200"/>
              </a:spcAft>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Be prepared to give feedback on the following areas:</a:t>
            </a:r>
          </a:p>
          <a:p>
            <a:pPr marL="914400" lvl="1" indent="-457200">
              <a:spcAft>
                <a:spcPts val="1200"/>
              </a:spcAft>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how you came to your decisions</a:t>
            </a:r>
          </a:p>
          <a:p>
            <a:pPr marL="914400" lvl="1" indent="-457200">
              <a:spcAft>
                <a:spcPts val="1200"/>
              </a:spcAft>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what you did to work out the advantages and disadvantages for each choice</a:t>
            </a:r>
          </a:p>
          <a:p>
            <a:pPr marL="914400" lvl="1" indent="-457200">
              <a:spcAft>
                <a:spcPts val="1200"/>
              </a:spcAft>
              <a:buClr>
                <a:srgbClr val="EA5B0C"/>
              </a:buClr>
              <a:buFont typeface="Arial" panose="020B0604020202020204" pitchFamily="34" charset="0"/>
              <a:buChar char="•"/>
            </a:pPr>
            <a:r>
              <a:rPr lang="en-GB" sz="2400" dirty="0">
                <a:latin typeface="Arial" panose="020B0604020202020204" pitchFamily="34" charset="0"/>
                <a:cs typeface="Arial" panose="020B0604020202020204" pitchFamily="34" charset="0"/>
              </a:rPr>
              <a:t>h</a:t>
            </a:r>
            <a:r>
              <a:rPr lang="en-GB" sz="2400" dirty="0" smtClean="0">
                <a:latin typeface="Arial" panose="020B0604020202020204" pitchFamily="34" charset="0"/>
                <a:cs typeface="Arial" panose="020B0604020202020204" pitchFamily="34" charset="0"/>
              </a:rPr>
              <a:t>ow Jane’s business context influenced the decisions you made.</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846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1210235"/>
          </a:xfrm>
          <a:prstGeom prst="rect">
            <a:avLst/>
          </a:prstGeom>
          <a:solidFill>
            <a:srgbClr val="EA5B0C"/>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marR="0" lvl="0" indent="0" algn="l" defTabSz="914400" rtl="0" eaLnBrk="1" fontAlgn="auto" latinLnBrk="0" hangingPunct="1">
              <a:lnSpc>
                <a:spcPct val="100000"/>
              </a:lnSpc>
              <a:spcBef>
                <a:spcPts val="0"/>
              </a:spcBef>
              <a:spcAft>
                <a:spcPts val="0"/>
              </a:spcAft>
              <a:buClrTx/>
              <a:buSzTx/>
              <a:buFontTx/>
              <a:buNone/>
              <a:tabLst/>
              <a:defRPr/>
            </a:pPr>
            <a:r>
              <a:rPr lang="en-GB" sz="2800" b="1" dirty="0" smtClean="0">
                <a:solidFill>
                  <a:prstClr val="white"/>
                </a:solidFill>
                <a:latin typeface="Arial" panose="020B0604020202020204" pitchFamily="34" charset="0"/>
                <a:cs typeface="Arial" panose="020B0604020202020204" pitchFamily="34" charset="0"/>
              </a:rPr>
              <a:t>Plenary</a:t>
            </a:r>
            <a:endPar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p:cNvSpPr txBox="1"/>
          <p:nvPr/>
        </p:nvSpPr>
        <p:spPr>
          <a:xfrm>
            <a:off x="443753" y="1546412"/>
            <a:ext cx="11524129" cy="1354217"/>
          </a:xfrm>
          <a:prstGeom prst="rect">
            <a:avLst/>
          </a:prstGeom>
          <a:noFill/>
        </p:spPr>
        <p:txBody>
          <a:bodyPr wrap="square" rtlCol="0">
            <a:spAutoFit/>
          </a:bodyPr>
          <a:lstStyle/>
          <a:p>
            <a:pPr marL="457200" indent="-457200">
              <a:spcAft>
                <a:spcPts val="1200"/>
              </a:spcAft>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It is now your chance to work individually to record the justifications for your team decisions.</a:t>
            </a:r>
          </a:p>
          <a:p>
            <a:pPr marL="457200" indent="-457200">
              <a:spcAft>
                <a:spcPts val="1200"/>
              </a:spcAft>
              <a:buClr>
                <a:srgbClr val="EA5B0C"/>
              </a:buClr>
              <a:buFont typeface="Arial" panose="020B0604020202020204" pitchFamily="34" charset="0"/>
              <a:buChar char="•"/>
            </a:pPr>
            <a:r>
              <a:rPr lang="en-GB" sz="2400" dirty="0" smtClean="0">
                <a:latin typeface="Arial" panose="020B0604020202020204" pitchFamily="34" charset="0"/>
                <a:cs typeface="Arial" panose="020B0604020202020204" pitchFamily="34" charset="0"/>
              </a:rPr>
              <a:t>Use the worksheet to record these.</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246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9886</TotalTime>
  <Words>443</Words>
  <Application>Microsoft Office PowerPoint</Application>
  <PresentationFormat>Widescreen</PresentationFormat>
  <Paragraphs>46</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went wrong?</dc:title>
  <dc:creator>Lois Lindemann</dc:creator>
  <cp:lastModifiedBy>Liz Duncombe</cp:lastModifiedBy>
  <cp:revision>121</cp:revision>
  <cp:lastPrinted>2018-01-14T21:28:16Z</cp:lastPrinted>
  <dcterms:created xsi:type="dcterms:W3CDTF">2018-01-14T21:11:47Z</dcterms:created>
  <dcterms:modified xsi:type="dcterms:W3CDTF">2019-01-07T15:13:44Z</dcterms:modified>
</cp:coreProperties>
</file>