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298" r:id="rId3"/>
    <p:sldId id="299" r:id="rId4"/>
    <p:sldId id="300" r:id="rId5"/>
    <p:sldId id="303" r:id="rId6"/>
    <p:sldId id="301" r:id="rId7"/>
    <p:sldId id="305" r:id="rId8"/>
    <p:sldId id="304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74368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8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8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7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Learners</a:t>
                </a:r>
                <a:r>
                  <a:rPr lang="en-GB" baseline="0" dirty="0" smtClean="0"/>
                  <a:t> need to be able to identify the original binomial distribution and the approximate Poisson distribution using </a:t>
                </a:r>
                <a:r>
                  <a:rPr lang="en-GB" b="0" i="0" baseline="0" smtClean="0">
                    <a:latin typeface="Cambria Math"/>
                  </a:rPr>
                  <a:t>𝜆=𝑛𝑝</a:t>
                </a:r>
                <a:r>
                  <a:rPr lang="en-GB" dirty="0" smtClean="0"/>
                  <a:t> when </a:t>
                </a:r>
                <a:r>
                  <a:rPr lang="en-GB" b="1" i="0" smtClean="0">
                    <a:latin typeface="Cambria Math"/>
                  </a:rPr>
                  <a:t>𝒏</a:t>
                </a:r>
                <a:r>
                  <a:rPr lang="en-GB" b="1" dirty="0"/>
                  <a:t> to be large </a:t>
                </a:r>
                <a:r>
                  <a:rPr lang="en-GB" dirty="0"/>
                  <a:t>and </a:t>
                </a:r>
                <a:r>
                  <a:rPr lang="en-GB" b="1" i="0">
                    <a:latin typeface="Cambria Math"/>
                  </a:rPr>
                  <a:t>𝒑 </a:t>
                </a:r>
                <a:r>
                  <a:rPr lang="en-GB" b="1" dirty="0"/>
                  <a:t>to be small</a:t>
                </a:r>
                <a:r>
                  <a:rPr lang="en-GB" dirty="0" smtClean="0"/>
                  <a:t>. 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8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9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0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Lesson slides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600" dirty="0" smtClean="0"/>
              <a:t>Topic: </a:t>
            </a:r>
            <a:r>
              <a:rPr lang="en-GB" sz="2600" dirty="0" smtClean="0"/>
              <a:t>6.1 The </a:t>
            </a:r>
            <a:r>
              <a:rPr lang="en-GB" sz="2600" dirty="0" smtClean="0"/>
              <a:t>Poisson Distribution</a:t>
            </a:r>
            <a:br>
              <a:rPr lang="en-GB" sz="2600" dirty="0" smtClean="0"/>
            </a:br>
            <a:r>
              <a:rPr lang="en-GB" sz="2600" dirty="0" smtClean="0"/>
              <a:t>Lesson </a:t>
            </a:r>
            <a:r>
              <a:rPr lang="en-GB" sz="2600" dirty="0" smtClean="0"/>
              <a:t>3</a:t>
            </a:r>
            <a:r>
              <a:rPr lang="en-GB" sz="2600" dirty="0" smtClean="0"/>
              <a:t>: The Poisson distribution as an approximation to the binomial distribution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</a:t>
            </a:r>
            <a:r>
              <a:rPr lang="en-GB" sz="1400" b="1" dirty="0" smtClean="0"/>
              <a:t>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6481607" cy="53244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Calculate the probabilities on Worksheet G.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005" y="635620"/>
            <a:ext cx="4219266" cy="59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Dice investigation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Each member of the class needs a pair of die to </a:t>
                </a:r>
                <a:r>
                  <a:rPr lang="en-GB" dirty="0" smtClean="0"/>
                  <a:t>roll</a:t>
                </a:r>
              </a:p>
              <a:p>
                <a:r>
                  <a:rPr lang="en-GB" dirty="0" smtClean="0"/>
                  <a:t>A ‘success’ </a:t>
                </a:r>
                <a:r>
                  <a:rPr lang="en-GB" dirty="0"/>
                  <a:t>will be to roll two </a:t>
                </a:r>
                <a:r>
                  <a:rPr lang="en-GB" dirty="0" smtClean="0"/>
                  <a:t>sixes</a:t>
                </a:r>
              </a:p>
              <a:p>
                <a:r>
                  <a:rPr lang="en-GB" dirty="0" smtClean="0"/>
                  <a:t>The </a:t>
                </a:r>
                <a:r>
                  <a:rPr lang="en-GB" dirty="0"/>
                  <a:t>total number of successes in the class should be recorded each </a:t>
                </a:r>
                <a:r>
                  <a:rPr lang="en-GB" dirty="0" smtClean="0"/>
                  <a:t>time</a:t>
                </a:r>
              </a:p>
              <a:p>
                <a:r>
                  <a:rPr lang="en-GB" dirty="0" smtClean="0"/>
                  <a:t>We will repeat the </a:t>
                </a:r>
                <a:r>
                  <a:rPr lang="en-GB" dirty="0" smtClean="0"/>
                  <a:t>experiment 20 </a:t>
                </a:r>
                <a:r>
                  <a:rPr lang="en-GB" dirty="0"/>
                  <a:t>times.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Then calculate the relative frequencies, the exact binomial probabilities 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𝑋</m:t>
                    </m:r>
                    <m:r>
                      <a:rPr lang="en-GB" i="1">
                        <a:latin typeface="Cambria Math"/>
                      </a:rPr>
                      <m:t>~</m:t>
                    </m:r>
                    <m:r>
                      <a:rPr lang="en-GB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36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and the approximate Poisson probabilities 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𝑋</m:t>
                    </m:r>
                    <m:r>
                      <a:rPr lang="en-GB" i="1">
                        <a:latin typeface="Cambria Math"/>
                      </a:rPr>
                      <m:t>~</m:t>
                    </m:r>
                    <m:r>
                      <a:rPr lang="en-GB" i="1">
                        <a:latin typeface="Cambria Math"/>
                      </a:rPr>
                      <m:t>𝑃𝑜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36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×</m:t>
                        </m:r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952" t="-1945" r="-1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65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Dice investigation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732838"/>
                  </p:ext>
                </p:extLst>
              </p:nvPr>
            </p:nvGraphicFramePr>
            <p:xfrm>
              <a:off x="320841" y="1155032"/>
              <a:ext cx="11598443" cy="546345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189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8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201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201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3201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0669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aseline="-25000"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Frequency,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>
                                  <a:effectLst/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Relative Frequency,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GB" sz="2000">
                                      <a:effectLst/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Binomial Probability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Poisson Probability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4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5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6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7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8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9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……….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Total = 20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732838"/>
                  </p:ext>
                </p:extLst>
              </p:nvPr>
            </p:nvGraphicFramePr>
            <p:xfrm>
              <a:off x="320841" y="1155032"/>
              <a:ext cx="11598443" cy="539014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318965"/>
                    <a:gridCol w="2318965"/>
                    <a:gridCol w="2320171"/>
                    <a:gridCol w="2320171"/>
                    <a:gridCol w="2320171"/>
                  </a:tblGrid>
                  <a:tr h="906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63" t="-5369" r="-400789" b="-509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000" t="-5369" r="-299738" b="-509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0526" t="-5369" r="-200526" b="-509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Binomial Probability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Poisson Probability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2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3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4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5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6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7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8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9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10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……….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44881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Total = 20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</a:rPr>
                            <a:t> </a:t>
                          </a:r>
                          <a:endParaRPr lang="en-GB" sz="160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30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Poisson approximation to the binomial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To use </a:t>
                </a:r>
                <a:r>
                  <a:rPr lang="en-GB" dirty="0"/>
                  <a:t>the Poisson distribution as an approximation to the binomial </a:t>
                </a:r>
                <a:r>
                  <a:rPr lang="en-GB" dirty="0" smtClean="0"/>
                  <a:t>distribution we </a:t>
                </a:r>
                <a:r>
                  <a:rPr lang="en-GB" dirty="0"/>
                  <a:t>require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GB" b="1" dirty="0"/>
                  <a:t> to be large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/>
                      </a:rPr>
                      <m:t>𝒑</m:t>
                    </m:r>
                    <m:r>
                      <a:rPr lang="en-GB" b="1" i="1">
                        <a:latin typeface="Cambria Math"/>
                      </a:rPr>
                      <m:t> </m:t>
                    </m:r>
                  </m:oMath>
                </a14:m>
                <a:r>
                  <a:rPr lang="en-GB" b="1" dirty="0"/>
                  <a:t>to be small</a:t>
                </a:r>
                <a:r>
                  <a:rPr lang="en-GB" dirty="0"/>
                  <a:t>, approximately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</m:t>
                    </m:r>
                    <m:r>
                      <a:rPr lang="en-GB" i="1">
                        <a:latin typeface="Cambria Math"/>
                      </a:rPr>
                      <m:t>&gt;50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𝑛𝑝</m:t>
                    </m:r>
                    <m:r>
                      <a:rPr lang="en-GB" i="1">
                        <a:latin typeface="Cambria Math"/>
                      </a:rPr>
                      <m:t>&lt;5</m:t>
                    </m:r>
                  </m:oMath>
                </a14:m>
                <a:r>
                  <a:rPr lang="en-GB" dirty="0"/>
                  <a:t>. 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We </a:t>
                </a:r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𝑃𝑜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𝑛𝑝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It is known that 1% of seeds of a particular plant do not germinate. The random variable denotes the number of seeds that do not germinate in a random sample of 500 seeds.</a:t>
                </a:r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State the distribution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endParaRPr lang="en-GB" b="0" dirty="0" smtClean="0"/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State, with a reason, a suitable approximate distribution.</a:t>
                </a:r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Use the approximation to find the probability that the sample with contain at least three seeds that do not germinate. 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6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It is known that 1% of seeds of a particular plant do not germinate. The random variable denotes the number of seeds that do not germinate in a random sample of 450 seeds.</a:t>
                </a:r>
              </a:p>
              <a:p>
                <a:pPr marL="514350" indent="-514350">
                  <a:buAutoNum type="alphaLcParenR"/>
                </a:pPr>
                <a:r>
                  <a:rPr lang="en-GB" dirty="0" smtClean="0"/>
                  <a:t>State the distribution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GB" b="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(450, 0.01)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b) State, with a reason, a suitable approximate distribution.</a:t>
                </a:r>
              </a:p>
              <a:p>
                <a:pPr marL="0" indent="0">
                  <a:buNone/>
                </a:pPr>
                <a:r>
                  <a:rPr lang="en-GB" dirty="0" smtClean="0"/>
                  <a:t>As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is large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 is small,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𝑛𝑝</m:t>
                        </m:r>
                        <m:r>
                          <a:rPr lang="en-GB" b="0" i="1" smtClean="0">
                            <a:latin typeface="Cambria Math"/>
                          </a:rPr>
                          <m:t>=4.5&lt;5</m:t>
                        </m:r>
                      </m:e>
                    </m:d>
                  </m:oMath>
                </a14:m>
                <a:r>
                  <a:rPr lang="en-GB" dirty="0" smtClean="0"/>
                  <a:t> we can use a Poisson approximation.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𝑃𝑜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(4.5)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6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It is known that 1% of seeds of a particular plant do not germinate. The random variable denotes the number of seeds that do not germinate in a random sample of 500 seeds.</a:t>
                </a:r>
              </a:p>
              <a:p>
                <a:pPr marL="514350" indent="-514350">
                  <a:buAutoNum type="alphaLcParenR" startAt="3"/>
                </a:pPr>
                <a:r>
                  <a:rPr lang="en-GB" dirty="0" smtClean="0"/>
                  <a:t>Use the approximation to find the probability that the sample with 	contain at least three seeds that do not germinate.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≥3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−4.5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4.5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0!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4.5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1!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4.5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2!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=0.826(3</m:t>
                      </m:r>
                      <m:r>
                        <a:rPr lang="en-GB" b="0" i="1" smtClean="0">
                          <a:latin typeface="Cambria Math"/>
                        </a:rPr>
                        <m:t>𝑠𝑓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9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350</Words>
  <Application>Microsoft Office PowerPoint</Application>
  <PresentationFormat>Widescreen</PresentationFormat>
  <Paragraphs>110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Lesson slides Topic: 6.1 The Poisson Distribution Lesson 3: The Poisson distribution as an approximation to the binomial distribution</vt:lpstr>
      <vt:lpstr>Starter</vt:lpstr>
      <vt:lpstr>Dice investigation</vt:lpstr>
      <vt:lpstr>Dice investigation</vt:lpstr>
      <vt:lpstr>Poisson approximation to the binomial distribution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79</cp:revision>
  <cp:lastPrinted>2018-01-14T21:28:16Z</cp:lastPrinted>
  <dcterms:created xsi:type="dcterms:W3CDTF">2018-01-14T21:11:47Z</dcterms:created>
  <dcterms:modified xsi:type="dcterms:W3CDTF">2019-02-14T11:42:39Z</dcterms:modified>
</cp:coreProperties>
</file>