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333" r:id="rId7"/>
    <p:sldId id="298" r:id="rId8"/>
    <p:sldId id="318" r:id="rId9"/>
    <p:sldId id="336" r:id="rId10"/>
    <p:sldId id="319" r:id="rId11"/>
    <p:sldId id="3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746283-1B5A-443E-A7DF-7C639C3B2837}" v="2" dt="2026-04-01T10:47:30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10:48:27.795" v="41" actId="120"/>
      <pc:docMkLst>
        <pc:docMk/>
      </pc:docMkLst>
      <pc:sldChg chg="modSp mod">
        <pc:chgData name="Karolyn Feliciani" userId="4076af5d-4c02-40b8-bc9d-56f6c404e751" providerId="ADAL" clId="{099CAC30-79AE-4DCE-97A7-3B8E8A0057CB}" dt="2026-04-01T10:47:55.948" v="32" actId="120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10:47:55.948" v="32" actId="120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10:48:27.795" v="41" actId="120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1T10:48:27.795" v="41" actId="120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4-01T10:48:10.592" v="39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1T10:48:00.518" v="34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099CAC30-79AE-4DCE-97A7-3B8E8A0057CB}" dt="2026-04-01T10:48:10.592" v="39" actId="20577"/>
          <ac:spMkLst>
            <pc:docMk/>
            <pc:sldMk cId="1800512821" sldId="318"/>
            <ac:spMk id="4" creationId="{9A018AB5-5AB3-1A79-2A5F-EF7EFBA72548}"/>
          </ac:spMkLst>
        </pc:spChg>
      </pc:sldChg>
      <pc:sldChg chg="modSp mod">
        <pc:chgData name="Karolyn Feliciani" userId="4076af5d-4c02-40b8-bc9d-56f6c404e751" providerId="ADAL" clId="{099CAC30-79AE-4DCE-97A7-3B8E8A0057CB}" dt="2026-04-01T10:47:44.644" v="31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4-01T10:47:44.644" v="31" actId="20577"/>
          <ac:spMkLst>
            <pc:docMk/>
            <pc:sldMk cId="1198625482" sldId="333"/>
            <ac:spMk id="3" creationId="{FD4857A8-FEFB-1CE7-3447-A477657416F6}"/>
          </ac:spMkLst>
        </pc:spChg>
      </pc:sldChg>
      <pc:sldChg chg="modSp mod">
        <pc:chgData name="Karolyn Feliciani" userId="4076af5d-4c02-40b8-bc9d-56f6c404e751" providerId="ADAL" clId="{099CAC30-79AE-4DCE-97A7-3B8E8A0057CB}" dt="2026-04-01T10:48:19.092" v="40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10:48:19.092" v="40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1T10:47:04.468" v="3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41:52.676" v="2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Karolyn Feliciani" userId="4076af5d-4c02-40b8-bc9d-56f6c404e751" providerId="ADAL" clId="{099CAC30-79AE-4DCE-97A7-3B8E8A0057CB}" dt="2026-04-01T10:47:35.777" v="12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10:47:35.777" v="12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Evaluate ethical strengths and weaknesses in research</a:t>
            </a:r>
          </a:p>
          <a:p>
            <a:r>
              <a:rPr lang="en-GB" dirty="0"/>
              <a:t>Suggest improvements to ethical research</a:t>
            </a:r>
          </a:p>
          <a:p>
            <a:r>
              <a:rPr lang="en-GB" dirty="0"/>
              <a:t>Develop revision resources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Spot the problem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i="1" dirty="0"/>
              <a:t>A researcher observes doctors’ behaviour in a hospital by pretending to be a patient</a:t>
            </a:r>
          </a:p>
          <a:p>
            <a:pPr marL="0" indent="0" algn="ctr">
              <a:buNone/>
            </a:pPr>
            <a:endParaRPr lang="en-US" sz="2800" i="1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State one or more ethical guidelines broken by the researcher.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Explain one way to improve this study in terms of ethics.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Paired activity: How do researchers ensure ethical guidelines are considered and followed? List as many ways you can think of.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Adherence to ethical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Ethics committees / panels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Debriefing to reduce harm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Anonymity in publications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Adapting briefing / instructions for different participants, e.g. children</a:t>
            </a:r>
            <a:endParaRPr lang="en-GB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Gaining valid consent, or assent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Right to withdraw reminders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041648"/>
            <a:ext cx="11463443" cy="2482281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Group activity: Revisit the ethics scenarios from the previous lesson.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rial"/>
                <a:cs typeface="Arial"/>
              </a:rPr>
              <a:t>For each 5-6 scenarios, explain the consequences for the participants.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rial"/>
                <a:cs typeface="Arial"/>
              </a:rPr>
              <a:t>Suggest at least one improvement for each scenario.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Revision resource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9898" y="2933781"/>
            <a:ext cx="3106268" cy="2684030"/>
          </a:xfrm>
        </p:spPr>
        <p:txBody>
          <a:bodyPr/>
          <a:lstStyle/>
          <a:p>
            <a:r>
              <a:rPr lang="en-GB" sz="2000" dirty="0"/>
              <a:t>Create revision cards for each ethical guideline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/>
              <a:t>Include the name, definition and one of how to adhere to the guideline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Repeat for each of the seven guidelines. Test yourself or a partner on recall.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Reflection- write down:</a:t>
            </a:r>
          </a:p>
          <a:p>
            <a:endParaRPr lang="en-GB" dirty="0"/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One guideline I understand well</a:t>
            </a:r>
          </a:p>
          <a:p>
            <a:pPr marL="742950" indent="-742950" algn="l">
              <a:buFont typeface="+mj-lt"/>
              <a:buAutoNum type="arabicPeriod"/>
            </a:pPr>
            <a:endParaRPr lang="en-US" dirty="0"/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One guideline I need to revise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7VPTP7ZE6X33-2020743336-611</_dlc_DocId>
    <_dlc_DocIdUrl xmlns="9ad1216b-cdc1-40e2-a0c2-94597fd44697">
      <Url>https://cambridgeorg.sharepoint.com/sites/cie/education/pd/Curriculum_Support/_layouts/15/DocIdRedir.aspx?ID=7VPTP7ZE6X33-2020743336-611</Url>
      <Description>7VPTP7ZE6X33-2020743336-611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503F6DB-3EE2-4632-B94D-F754D3252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363</TotalTime>
  <Words>211</Words>
  <Application>Microsoft Office PowerPoint</Application>
  <PresentationFormat>Widescreen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Spot the problem</vt:lpstr>
      <vt:lpstr>PowerPoint Presentation</vt:lpstr>
      <vt:lpstr>Adherence to ethical guidelines</vt:lpstr>
      <vt:lpstr>PowerPoint Presentation</vt:lpstr>
      <vt:lpstr>Revision resource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14</cp:revision>
  <dcterms:created xsi:type="dcterms:W3CDTF">2023-10-09T12:44:25Z</dcterms:created>
  <dcterms:modified xsi:type="dcterms:W3CDTF">2026-04-01T10:48:28Z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dbe1abfa-20db-445b-b95e-d86859909a35</vt:lpwstr>
  </property>
</Properties>
</file>