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98" r:id="rId2"/>
    <p:sldId id="258" r:id="rId3"/>
    <p:sldId id="260" r:id="rId4"/>
    <p:sldId id="262" r:id="rId5"/>
    <p:sldId id="263" r:id="rId6"/>
    <p:sldId id="264" r:id="rId7"/>
    <p:sldId id="265" r:id="rId8"/>
    <p:sldId id="267" r:id="rId9"/>
    <p:sldId id="268" r:id="rId10"/>
    <p:sldId id="270" r:id="rId11"/>
    <p:sldId id="271" r:id="rId12"/>
    <p:sldId id="273" r:id="rId13"/>
    <p:sldId id="274" r:id="rId14"/>
    <p:sldId id="276" r:id="rId15"/>
    <p:sldId id="277" r:id="rId16"/>
    <p:sldId id="279" r:id="rId17"/>
    <p:sldId id="280" r:id="rId18"/>
    <p:sldId id="282" r:id="rId19"/>
    <p:sldId id="283" r:id="rId20"/>
    <p:sldId id="285" r:id="rId21"/>
    <p:sldId id="286" r:id="rId22"/>
    <p:sldId id="288" r:id="rId23"/>
    <p:sldId id="289" r:id="rId24"/>
    <p:sldId id="291" r:id="rId25"/>
    <p:sldId id="292" r:id="rId26"/>
    <p:sldId id="294" r:id="rId27"/>
    <p:sldId id="295" r:id="rId28"/>
    <p:sldId id="297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C9A"/>
    <a:srgbClr val="EA5B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7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2658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FC5488-B2CD-4F51-96E6-CFDABB90E503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5DD71C-F4C5-42C8-B93A-C290D54BDF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982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Learning objective:  To identify bounds for numbers rounded to the nearest 1, 2, 3 or 4 significant figures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5DD71C-F4C5-42C8-B93A-C290D54BDFF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6059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this slide, if required, to support explanation of the upper and lower bounds.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CD4D2-9198-433C-AB13-3B4DB2903B66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24210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41004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this slide, if required, to support explanation of the upper and lower bounds.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CD4D2-9198-433C-AB13-3B4DB2903B66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2367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4250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this slide, if required, to support explanation of the upper and lower bounds.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CD4D2-9198-433C-AB13-3B4DB2903B66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4439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4536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this slide, if required, to support explanation of the upper and lower bounds.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CD4D2-9198-433C-AB13-3B4DB2903B66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0336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3230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this slide, if required, to support explanation of the upper and lower bounds.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CD4D2-9198-433C-AB13-3B4DB2903B66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0720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106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5DD71C-F4C5-42C8-B93A-C290D54BDFF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0097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this slide, if required, to support explanation of the upper and lower bounds.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CD4D2-9198-433C-AB13-3B4DB2903B66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00409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51724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this slide, if required, to support explanation of the upper and lower bounds.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CD4D2-9198-433C-AB13-3B4DB2903B66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2391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14902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this slide, if required, to support explanation of the upper and lower bounds.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CD4D2-9198-433C-AB13-3B4DB2903B66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97455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49095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this slide, if required, to support explanation of the upper and lower bounds.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CD4D2-9198-433C-AB13-3B4DB2903B66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0763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945479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this slide, if required, to support explanation of the upper and lower bounds.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CD4D2-9198-433C-AB13-3B4DB2903B66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3110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Give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learners numbers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rounded to 1 significant figure and ask them to hold up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mini whiteboards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show the upper and lower bounds.  Repeat for 2 significant figure numbers and 3 significant figure numbers. [Assessment opportunity] 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 examples are included here in the slides, but you can also generate your own questions to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supplement them.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870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this slide, if required, to support explanation of the upper and lower bounds.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CD4D2-9198-433C-AB13-3B4DB2903B6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53334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7560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this slide, if required, to support explanation of the upper and lower bounds.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CD4D2-9198-433C-AB13-3B4DB2903B6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448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971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this slide, if required, to support explanation of the upper and lower bounds.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CD4D2-9198-433C-AB13-3B4DB2903B6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39005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96084"/>
            <a:ext cx="5486400" cy="360045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F16C18-AD39-4289-A947-CCE4C7D2CAC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134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E7EA-9E73-4A8C-A040-09106ADFA5F6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5984-87CC-4E0D-8F2E-B7B01C1C4F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2617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E7EA-9E73-4A8C-A040-09106ADFA5F6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5984-87CC-4E0D-8F2E-B7B01C1C4F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00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E7EA-9E73-4A8C-A040-09106ADFA5F6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5984-87CC-4E0D-8F2E-B7B01C1C4F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475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E7EA-9E73-4A8C-A040-09106ADFA5F6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5984-87CC-4E0D-8F2E-B7B01C1C4F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8867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E7EA-9E73-4A8C-A040-09106ADFA5F6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5984-87CC-4E0D-8F2E-B7B01C1C4F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80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E7EA-9E73-4A8C-A040-09106ADFA5F6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5984-87CC-4E0D-8F2E-B7B01C1C4F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1833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E7EA-9E73-4A8C-A040-09106ADFA5F6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5984-87CC-4E0D-8F2E-B7B01C1C4F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779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E7EA-9E73-4A8C-A040-09106ADFA5F6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5984-87CC-4E0D-8F2E-B7B01C1C4F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497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E7EA-9E73-4A8C-A040-09106ADFA5F6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5984-87CC-4E0D-8F2E-B7B01C1C4F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619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E7EA-9E73-4A8C-A040-09106ADFA5F6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5984-87CC-4E0D-8F2E-B7B01C1C4F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49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E7EA-9E73-4A8C-A040-09106ADFA5F6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65984-87CC-4E0D-8F2E-B7B01C1C4F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216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8E7EA-9E73-4A8C-A040-09106ADFA5F6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65984-87CC-4E0D-8F2E-B7B01C1C4F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1505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11216864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Teaching Pack – Accuracy and bounds</a:t>
            </a:r>
          </a:p>
          <a:p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Lesson 3 – Accuracy and bounds to significant figures</a:t>
            </a: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</a:t>
            </a:r>
            <a:r>
              <a:rPr lang="en-GB" sz="2600" b="1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IGCSE™</a:t>
            </a:r>
            <a:endParaRPr lang="en-GB" sz="2600" b="1" baseline="30000" dirty="0" smtClean="0">
              <a:solidFill>
                <a:srgbClr val="EA5B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Version 1.0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707639" y="6239434"/>
            <a:ext cx="2776722" cy="30777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Copyright © UCLES March 2018</a:t>
            </a:r>
          </a:p>
        </p:txBody>
      </p:sp>
    </p:spTree>
    <p:extLst>
      <p:ext uri="{BB962C8B-B14F-4D97-AF65-F5344CB8AC3E}">
        <p14:creationId xmlns:p14="http://schemas.microsoft.com/office/powerpoint/2010/main" val="172092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999861" y="2999459"/>
            <a:ext cx="8192277" cy="1284264"/>
            <a:chOff x="1892275" y="2939603"/>
            <a:chExt cx="8192277" cy="1284264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B99DF1C-7866-45B7-B045-FCA2CAEEC662}"/>
                </a:ext>
              </a:extLst>
            </p:cNvPr>
            <p:cNvCxnSpPr/>
            <p:nvPr/>
          </p:nvCxnSpPr>
          <p:spPr>
            <a:xfrm>
              <a:off x="1892275" y="3336154"/>
              <a:ext cx="8192277" cy="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928E21F-337C-4BD6-BBC8-88E193111644}"/>
                </a:ext>
              </a:extLst>
            </p:cNvPr>
            <p:cNvCxnSpPr/>
            <p:nvPr/>
          </p:nvCxnSpPr>
          <p:spPr>
            <a:xfrm>
              <a:off x="6081914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D07DA70-CF13-4515-9951-3E59F7CA3922}"/>
                </a:ext>
              </a:extLst>
            </p:cNvPr>
            <p:cNvCxnSpPr/>
            <p:nvPr/>
          </p:nvCxnSpPr>
          <p:spPr>
            <a:xfrm>
              <a:off x="936803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539BD3B-6860-4FFB-9CD6-FB6C48F6F1AE}"/>
                </a:ext>
              </a:extLst>
            </p:cNvPr>
            <p:cNvCxnSpPr/>
            <p:nvPr/>
          </p:nvCxnSpPr>
          <p:spPr>
            <a:xfrm>
              <a:off x="294818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55098FC4-7F4F-48AC-A958-1747048CA6F9}"/>
                </a:ext>
              </a:extLst>
            </p:cNvPr>
            <p:cNvCxnSpPr/>
            <p:nvPr/>
          </p:nvCxnSpPr>
          <p:spPr>
            <a:xfrm>
              <a:off x="45388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DFB8363-6C08-4C19-91A6-111E9CA59445}"/>
                </a:ext>
              </a:extLst>
            </p:cNvPr>
            <p:cNvCxnSpPr/>
            <p:nvPr/>
          </p:nvCxnSpPr>
          <p:spPr>
            <a:xfrm>
              <a:off x="77392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2674442" y="3823757"/>
              <a:ext cx="54053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0.6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197264" y="3823757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0.65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821156" y="3823757"/>
              <a:ext cx="54053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0.7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84785" y="3819524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0.75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9107281" y="3819524"/>
              <a:ext cx="54053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0.8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0.7 to 1 significant figure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80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3A799-A91E-4C35-B70D-30C84FAED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0.04 (1 significant figure)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lower bound?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upper bound?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On your mini whiteboard…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86936" y="2885711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0.035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486936" y="3945797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0.045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904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0.04 to 1 significant figure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999861" y="2951053"/>
            <a:ext cx="8192277" cy="1284264"/>
            <a:chOff x="1892275" y="2939603"/>
            <a:chExt cx="8192277" cy="1284264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B99DF1C-7866-45B7-B045-FCA2CAEEC662}"/>
                </a:ext>
              </a:extLst>
            </p:cNvPr>
            <p:cNvCxnSpPr/>
            <p:nvPr/>
          </p:nvCxnSpPr>
          <p:spPr>
            <a:xfrm>
              <a:off x="1892275" y="3336154"/>
              <a:ext cx="8192277" cy="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928E21F-337C-4BD6-BBC8-88E193111644}"/>
                </a:ext>
              </a:extLst>
            </p:cNvPr>
            <p:cNvCxnSpPr/>
            <p:nvPr/>
          </p:nvCxnSpPr>
          <p:spPr>
            <a:xfrm>
              <a:off x="6081914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D07DA70-CF13-4515-9951-3E59F7CA3922}"/>
                </a:ext>
              </a:extLst>
            </p:cNvPr>
            <p:cNvCxnSpPr/>
            <p:nvPr/>
          </p:nvCxnSpPr>
          <p:spPr>
            <a:xfrm>
              <a:off x="936803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539BD3B-6860-4FFB-9CD6-FB6C48F6F1AE}"/>
                </a:ext>
              </a:extLst>
            </p:cNvPr>
            <p:cNvCxnSpPr/>
            <p:nvPr/>
          </p:nvCxnSpPr>
          <p:spPr>
            <a:xfrm>
              <a:off x="294818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5098FC4-7F4F-48AC-A958-1747048CA6F9}"/>
                </a:ext>
              </a:extLst>
            </p:cNvPr>
            <p:cNvCxnSpPr/>
            <p:nvPr/>
          </p:nvCxnSpPr>
          <p:spPr>
            <a:xfrm>
              <a:off x="45388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DFB8363-6C08-4C19-91A6-111E9CA59445}"/>
                </a:ext>
              </a:extLst>
            </p:cNvPr>
            <p:cNvCxnSpPr/>
            <p:nvPr/>
          </p:nvCxnSpPr>
          <p:spPr>
            <a:xfrm>
              <a:off x="77392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2610047" y="3823757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0.03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119990" y="3823757"/>
              <a:ext cx="82586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0.035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756761" y="3823757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0.04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333269" y="3819524"/>
              <a:ext cx="82586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0.045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9030007" y="3819524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0.05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17071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3A799-A91E-4C35-B70D-30C84FAED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460 (2 significant figures)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lower bound?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upper bound?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On your mini whiteboard…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86936" y="2885711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455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486936" y="3945797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465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26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999861" y="2976264"/>
            <a:ext cx="8192277" cy="1284264"/>
            <a:chOff x="1892275" y="2939603"/>
            <a:chExt cx="8192277" cy="1284264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B99DF1C-7866-45B7-B045-FCA2CAEEC662}"/>
                </a:ext>
              </a:extLst>
            </p:cNvPr>
            <p:cNvCxnSpPr/>
            <p:nvPr/>
          </p:nvCxnSpPr>
          <p:spPr>
            <a:xfrm>
              <a:off x="1892275" y="3336154"/>
              <a:ext cx="8192277" cy="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928E21F-337C-4BD6-BBC8-88E193111644}"/>
                </a:ext>
              </a:extLst>
            </p:cNvPr>
            <p:cNvCxnSpPr/>
            <p:nvPr/>
          </p:nvCxnSpPr>
          <p:spPr>
            <a:xfrm>
              <a:off x="6081914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D07DA70-CF13-4515-9951-3E59F7CA3922}"/>
                </a:ext>
              </a:extLst>
            </p:cNvPr>
            <p:cNvCxnSpPr/>
            <p:nvPr/>
          </p:nvCxnSpPr>
          <p:spPr>
            <a:xfrm>
              <a:off x="936803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539BD3B-6860-4FFB-9CD6-FB6C48F6F1AE}"/>
                </a:ext>
              </a:extLst>
            </p:cNvPr>
            <p:cNvCxnSpPr/>
            <p:nvPr/>
          </p:nvCxnSpPr>
          <p:spPr>
            <a:xfrm>
              <a:off x="294818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55098FC4-7F4F-48AC-A958-1747048CA6F9}"/>
                </a:ext>
              </a:extLst>
            </p:cNvPr>
            <p:cNvCxnSpPr/>
            <p:nvPr/>
          </p:nvCxnSpPr>
          <p:spPr>
            <a:xfrm>
              <a:off x="45388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DFB8363-6C08-4C19-91A6-111E9CA59445}"/>
                </a:ext>
              </a:extLst>
            </p:cNvPr>
            <p:cNvCxnSpPr/>
            <p:nvPr/>
          </p:nvCxnSpPr>
          <p:spPr>
            <a:xfrm>
              <a:off x="77392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2648684" y="3823757"/>
              <a:ext cx="61266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450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235901" y="3823757"/>
              <a:ext cx="61266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455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782519" y="3823757"/>
              <a:ext cx="61266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460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436301" y="3819524"/>
              <a:ext cx="61266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465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9068644" y="3819524"/>
              <a:ext cx="61266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470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460 to 2 significant figures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62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3A799-A91E-4C35-B70D-30C84FAED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3.6 (2 significant figures)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lower bound?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upper bound?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On your mini whiteboard…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86936" y="2885711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3.55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486936" y="3945797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3.65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656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3.6 to 2 significant figures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999861" y="3073000"/>
            <a:ext cx="8192277" cy="1284264"/>
            <a:chOff x="1892275" y="2939603"/>
            <a:chExt cx="8192277" cy="1284264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B99DF1C-7866-45B7-B045-FCA2CAEEC662}"/>
                </a:ext>
              </a:extLst>
            </p:cNvPr>
            <p:cNvCxnSpPr/>
            <p:nvPr/>
          </p:nvCxnSpPr>
          <p:spPr>
            <a:xfrm>
              <a:off x="1892275" y="3336154"/>
              <a:ext cx="8192277" cy="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928E21F-337C-4BD6-BBC8-88E193111644}"/>
                </a:ext>
              </a:extLst>
            </p:cNvPr>
            <p:cNvCxnSpPr/>
            <p:nvPr/>
          </p:nvCxnSpPr>
          <p:spPr>
            <a:xfrm>
              <a:off x="6081914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D07DA70-CF13-4515-9951-3E59F7CA3922}"/>
                </a:ext>
              </a:extLst>
            </p:cNvPr>
            <p:cNvCxnSpPr/>
            <p:nvPr/>
          </p:nvCxnSpPr>
          <p:spPr>
            <a:xfrm>
              <a:off x="936803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539BD3B-6860-4FFB-9CD6-FB6C48F6F1AE}"/>
                </a:ext>
              </a:extLst>
            </p:cNvPr>
            <p:cNvCxnSpPr/>
            <p:nvPr/>
          </p:nvCxnSpPr>
          <p:spPr>
            <a:xfrm>
              <a:off x="294818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5098FC4-7F4F-48AC-A958-1747048CA6F9}"/>
                </a:ext>
              </a:extLst>
            </p:cNvPr>
            <p:cNvCxnSpPr/>
            <p:nvPr/>
          </p:nvCxnSpPr>
          <p:spPr>
            <a:xfrm>
              <a:off x="45388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DFB8363-6C08-4C19-91A6-111E9CA59445}"/>
                </a:ext>
              </a:extLst>
            </p:cNvPr>
            <p:cNvCxnSpPr/>
            <p:nvPr/>
          </p:nvCxnSpPr>
          <p:spPr>
            <a:xfrm>
              <a:off x="77392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2674442" y="3823757"/>
              <a:ext cx="54053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3.5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210143" y="3823757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3.55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821156" y="3823757"/>
              <a:ext cx="54053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3.6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397664" y="3819524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3.65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9107281" y="3819524"/>
              <a:ext cx="54053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3.7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0035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3A799-A91E-4C35-B70D-30C84FAED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0.49 (2 significant figures)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lower bound?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upper bound?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On your mini whiteboard…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86936" y="2885711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0.485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486936" y="3945797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0.495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550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999861" y="3047330"/>
            <a:ext cx="8192277" cy="1284264"/>
            <a:chOff x="1892275" y="2939603"/>
            <a:chExt cx="8192277" cy="1284264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B99DF1C-7866-45B7-B045-FCA2CAEEC662}"/>
                </a:ext>
              </a:extLst>
            </p:cNvPr>
            <p:cNvCxnSpPr/>
            <p:nvPr/>
          </p:nvCxnSpPr>
          <p:spPr>
            <a:xfrm>
              <a:off x="1892275" y="3336154"/>
              <a:ext cx="8192277" cy="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928E21F-337C-4BD6-BBC8-88E193111644}"/>
                </a:ext>
              </a:extLst>
            </p:cNvPr>
            <p:cNvCxnSpPr/>
            <p:nvPr/>
          </p:nvCxnSpPr>
          <p:spPr>
            <a:xfrm>
              <a:off x="6081914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D07DA70-CF13-4515-9951-3E59F7CA3922}"/>
                </a:ext>
              </a:extLst>
            </p:cNvPr>
            <p:cNvCxnSpPr/>
            <p:nvPr/>
          </p:nvCxnSpPr>
          <p:spPr>
            <a:xfrm>
              <a:off x="936803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539BD3B-6860-4FFB-9CD6-FB6C48F6F1AE}"/>
                </a:ext>
              </a:extLst>
            </p:cNvPr>
            <p:cNvCxnSpPr/>
            <p:nvPr/>
          </p:nvCxnSpPr>
          <p:spPr>
            <a:xfrm>
              <a:off x="294818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55098FC4-7F4F-48AC-A958-1747048CA6F9}"/>
                </a:ext>
              </a:extLst>
            </p:cNvPr>
            <p:cNvCxnSpPr/>
            <p:nvPr/>
          </p:nvCxnSpPr>
          <p:spPr>
            <a:xfrm>
              <a:off x="45388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DFB8363-6C08-4C19-91A6-111E9CA59445}"/>
                </a:ext>
              </a:extLst>
            </p:cNvPr>
            <p:cNvCxnSpPr/>
            <p:nvPr/>
          </p:nvCxnSpPr>
          <p:spPr>
            <a:xfrm>
              <a:off x="77392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2610047" y="3823757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0.48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132869" y="3823757"/>
              <a:ext cx="82586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0.485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769640" y="3823757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0.49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33269" y="3819524"/>
              <a:ext cx="82586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0.495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9055765" y="3819524"/>
              <a:ext cx="680629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0.50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0.49 to 2 significant figures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439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3A799-A91E-4C35-B70D-30C84FAED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3000 (2 significant figures)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lower bound?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upper bound?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On your mini whiteboard…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86936" y="2885711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2950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486936" y="3945797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3050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083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74C401-5BB8-4A88-8908-EDAB5BD2D5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197" y="1323347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Round these numbers to 1 significant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figure.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Round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these numbers to 2 significant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figures.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Round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these numbers to 3 significant figures</a:t>
            </a: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Rounding to significant figures – reminder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191195"/>
              </p:ext>
            </p:extLst>
          </p:nvPr>
        </p:nvGraphicFramePr>
        <p:xfrm>
          <a:off x="930142" y="1990629"/>
          <a:ext cx="9533226" cy="9144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588871">
                  <a:extLst>
                    <a:ext uri="{9D8B030D-6E8A-4147-A177-3AD203B41FA5}">
                      <a16:colId xmlns:a16="http://schemas.microsoft.com/office/drawing/2014/main" val="1569222382"/>
                    </a:ext>
                  </a:extLst>
                </a:gridCol>
                <a:gridCol w="1588871">
                  <a:extLst>
                    <a:ext uri="{9D8B030D-6E8A-4147-A177-3AD203B41FA5}">
                      <a16:colId xmlns:a16="http://schemas.microsoft.com/office/drawing/2014/main" val="3797762176"/>
                    </a:ext>
                  </a:extLst>
                </a:gridCol>
                <a:gridCol w="1588871">
                  <a:extLst>
                    <a:ext uri="{9D8B030D-6E8A-4147-A177-3AD203B41FA5}">
                      <a16:colId xmlns:a16="http://schemas.microsoft.com/office/drawing/2014/main" val="1690929314"/>
                    </a:ext>
                  </a:extLst>
                </a:gridCol>
                <a:gridCol w="1588871">
                  <a:extLst>
                    <a:ext uri="{9D8B030D-6E8A-4147-A177-3AD203B41FA5}">
                      <a16:colId xmlns:a16="http://schemas.microsoft.com/office/drawing/2014/main" val="4092583893"/>
                    </a:ext>
                  </a:extLst>
                </a:gridCol>
                <a:gridCol w="1922768">
                  <a:extLst>
                    <a:ext uri="{9D8B030D-6E8A-4147-A177-3AD203B41FA5}">
                      <a16:colId xmlns:a16="http://schemas.microsoft.com/office/drawing/2014/main" val="1041167359"/>
                    </a:ext>
                  </a:extLst>
                </a:gridCol>
                <a:gridCol w="1254974">
                  <a:extLst>
                    <a:ext uri="{9D8B030D-6E8A-4147-A177-3AD203B41FA5}">
                      <a16:colId xmlns:a16="http://schemas.microsoft.com/office/drawing/2014/main" val="19425409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lphaLcParenBoth"/>
                      </a:pPr>
                      <a:r>
                        <a:rPr lang="en-GB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318</a:t>
                      </a:r>
                      <a:endParaRPr lang="en-GB" sz="2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1" dirty="0">
                        <a:solidFill>
                          <a:srgbClr val="EA5B0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(c) 18.3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b="1" dirty="0" smtClean="0">
                        <a:solidFill>
                          <a:srgbClr val="EA5B0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(e) 0.0427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b="1" dirty="0" smtClean="0">
                        <a:solidFill>
                          <a:srgbClr val="EA5B0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077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(b) 2500</a:t>
                      </a:r>
                      <a:endParaRPr lang="en-GB" sz="2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1" dirty="0">
                        <a:solidFill>
                          <a:srgbClr val="EA5B0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(d) 0.381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b="1" dirty="0" smtClean="0">
                        <a:solidFill>
                          <a:srgbClr val="EA5B0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1" dirty="0">
                        <a:solidFill>
                          <a:srgbClr val="EA5B0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1" dirty="0">
                        <a:solidFill>
                          <a:srgbClr val="EA5B0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5090588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3815356"/>
              </p:ext>
            </p:extLst>
          </p:nvPr>
        </p:nvGraphicFramePr>
        <p:xfrm>
          <a:off x="930142" y="3834294"/>
          <a:ext cx="9659154" cy="9144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609859">
                  <a:extLst>
                    <a:ext uri="{9D8B030D-6E8A-4147-A177-3AD203B41FA5}">
                      <a16:colId xmlns:a16="http://schemas.microsoft.com/office/drawing/2014/main" val="1569222382"/>
                    </a:ext>
                  </a:extLst>
                </a:gridCol>
                <a:gridCol w="1609859">
                  <a:extLst>
                    <a:ext uri="{9D8B030D-6E8A-4147-A177-3AD203B41FA5}">
                      <a16:colId xmlns:a16="http://schemas.microsoft.com/office/drawing/2014/main" val="3797762176"/>
                    </a:ext>
                  </a:extLst>
                </a:gridCol>
                <a:gridCol w="1609859">
                  <a:extLst>
                    <a:ext uri="{9D8B030D-6E8A-4147-A177-3AD203B41FA5}">
                      <a16:colId xmlns:a16="http://schemas.microsoft.com/office/drawing/2014/main" val="1690929314"/>
                    </a:ext>
                  </a:extLst>
                </a:gridCol>
                <a:gridCol w="1609859">
                  <a:extLst>
                    <a:ext uri="{9D8B030D-6E8A-4147-A177-3AD203B41FA5}">
                      <a16:colId xmlns:a16="http://schemas.microsoft.com/office/drawing/2014/main" val="4092583893"/>
                    </a:ext>
                  </a:extLst>
                </a:gridCol>
                <a:gridCol w="1877453">
                  <a:extLst>
                    <a:ext uri="{9D8B030D-6E8A-4147-A177-3AD203B41FA5}">
                      <a16:colId xmlns:a16="http://schemas.microsoft.com/office/drawing/2014/main" val="1375492529"/>
                    </a:ext>
                  </a:extLst>
                </a:gridCol>
                <a:gridCol w="1342265">
                  <a:extLst>
                    <a:ext uri="{9D8B030D-6E8A-4147-A177-3AD203B41FA5}">
                      <a16:colId xmlns:a16="http://schemas.microsoft.com/office/drawing/2014/main" val="2158198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lphaLcParenBoth"/>
                      </a:pPr>
                      <a:r>
                        <a:rPr lang="en-GB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3751</a:t>
                      </a:r>
                      <a:endParaRPr lang="en-GB" sz="2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1" dirty="0">
                        <a:solidFill>
                          <a:srgbClr val="EA5B0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(c) 4031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b="1" dirty="0" smtClean="0">
                        <a:solidFill>
                          <a:srgbClr val="EA5B0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(e) 0.05261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b="1" dirty="0" smtClean="0">
                        <a:solidFill>
                          <a:srgbClr val="EA5B0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077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(b) 305</a:t>
                      </a:r>
                      <a:endParaRPr lang="en-GB" sz="2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1" dirty="0">
                        <a:solidFill>
                          <a:srgbClr val="EA5B0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(d) 1.362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b="1" dirty="0" smtClean="0">
                        <a:solidFill>
                          <a:srgbClr val="EA5B0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1" dirty="0">
                        <a:solidFill>
                          <a:srgbClr val="EA5B0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1" dirty="0">
                        <a:solidFill>
                          <a:srgbClr val="EA5B0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5090588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664179"/>
              </p:ext>
            </p:extLst>
          </p:nvPr>
        </p:nvGraphicFramePr>
        <p:xfrm>
          <a:off x="930142" y="5427567"/>
          <a:ext cx="10124582" cy="9144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687430">
                  <a:extLst>
                    <a:ext uri="{9D8B030D-6E8A-4147-A177-3AD203B41FA5}">
                      <a16:colId xmlns:a16="http://schemas.microsoft.com/office/drawing/2014/main" val="1569222382"/>
                    </a:ext>
                  </a:extLst>
                </a:gridCol>
                <a:gridCol w="1529425">
                  <a:extLst>
                    <a:ext uri="{9D8B030D-6E8A-4147-A177-3AD203B41FA5}">
                      <a16:colId xmlns:a16="http://schemas.microsoft.com/office/drawing/2014/main" val="3797762176"/>
                    </a:ext>
                  </a:extLst>
                </a:gridCol>
                <a:gridCol w="1845435">
                  <a:extLst>
                    <a:ext uri="{9D8B030D-6E8A-4147-A177-3AD203B41FA5}">
                      <a16:colId xmlns:a16="http://schemas.microsoft.com/office/drawing/2014/main" val="1690929314"/>
                    </a:ext>
                  </a:extLst>
                </a:gridCol>
                <a:gridCol w="1525969">
                  <a:extLst>
                    <a:ext uri="{9D8B030D-6E8A-4147-A177-3AD203B41FA5}">
                      <a16:colId xmlns:a16="http://schemas.microsoft.com/office/drawing/2014/main" val="4092583893"/>
                    </a:ext>
                  </a:extLst>
                </a:gridCol>
                <a:gridCol w="2202288">
                  <a:extLst>
                    <a:ext uri="{9D8B030D-6E8A-4147-A177-3AD203B41FA5}">
                      <a16:colId xmlns:a16="http://schemas.microsoft.com/office/drawing/2014/main" val="1375492529"/>
                    </a:ext>
                  </a:extLst>
                </a:gridCol>
                <a:gridCol w="1334035">
                  <a:extLst>
                    <a:ext uri="{9D8B030D-6E8A-4147-A177-3AD203B41FA5}">
                      <a16:colId xmlns:a16="http://schemas.microsoft.com/office/drawing/2014/main" val="2158198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lphaLcParenBoth"/>
                      </a:pPr>
                      <a:r>
                        <a:rPr lang="en-GB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27 035</a:t>
                      </a:r>
                      <a:endParaRPr lang="en-GB" sz="2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1" dirty="0">
                        <a:solidFill>
                          <a:srgbClr val="EA5B0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(c) 74 837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b="1" dirty="0" smtClean="0">
                        <a:solidFill>
                          <a:srgbClr val="EA5B0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(e) 0.0040582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b="1" dirty="0" smtClean="0">
                        <a:solidFill>
                          <a:srgbClr val="EA5B0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1077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(b) 61 750</a:t>
                      </a:r>
                      <a:endParaRPr lang="en-GB" sz="24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1" dirty="0">
                        <a:solidFill>
                          <a:srgbClr val="EA5B0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(d) 8.6274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b="1" dirty="0" smtClean="0">
                        <a:solidFill>
                          <a:srgbClr val="EA5B0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1" dirty="0">
                        <a:solidFill>
                          <a:srgbClr val="EA5B0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2400" b="1" dirty="0">
                        <a:solidFill>
                          <a:srgbClr val="EA5B0C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5090588"/>
                  </a:ext>
                </a:extLst>
              </a:tr>
            </a:tbl>
          </a:graphicData>
        </a:graphic>
      </p:graphicFrame>
      <p:sp>
        <p:nvSpPr>
          <p:cNvPr id="22" name="Rounded Rectangle 21"/>
          <p:cNvSpPr/>
          <p:nvPr/>
        </p:nvSpPr>
        <p:spPr>
          <a:xfrm>
            <a:off x="2575774" y="2042146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300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575774" y="2480373"/>
            <a:ext cx="1218127" cy="369431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3000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5696755" y="2042146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5696755" y="2473587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0.4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9164570" y="2042146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0.04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2575772" y="3893798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3800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2575772" y="4356272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310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5696755" y="3893798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4000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5696755" y="4356272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1.4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9178880" y="3889728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0.053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2575771" y="5461319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27 000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2575770" y="5904431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61 800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5696754" y="5498022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74 800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5696754" y="5919994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8.63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9742151" y="5478337"/>
            <a:ext cx="1442434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0.00406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4094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999861" y="3021484"/>
            <a:ext cx="8192277" cy="1284264"/>
            <a:chOff x="1892275" y="2939603"/>
            <a:chExt cx="8192277" cy="1284264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B99DF1C-7866-45B7-B045-FCA2CAEEC662}"/>
                </a:ext>
              </a:extLst>
            </p:cNvPr>
            <p:cNvCxnSpPr/>
            <p:nvPr/>
          </p:nvCxnSpPr>
          <p:spPr>
            <a:xfrm>
              <a:off x="1892275" y="3336154"/>
              <a:ext cx="8192277" cy="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928E21F-337C-4BD6-BBC8-88E193111644}"/>
                </a:ext>
              </a:extLst>
            </p:cNvPr>
            <p:cNvCxnSpPr/>
            <p:nvPr/>
          </p:nvCxnSpPr>
          <p:spPr>
            <a:xfrm>
              <a:off x="6081914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D07DA70-CF13-4515-9951-3E59F7CA3922}"/>
                </a:ext>
              </a:extLst>
            </p:cNvPr>
            <p:cNvCxnSpPr/>
            <p:nvPr/>
          </p:nvCxnSpPr>
          <p:spPr>
            <a:xfrm>
              <a:off x="936803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539BD3B-6860-4FFB-9CD6-FB6C48F6F1AE}"/>
                </a:ext>
              </a:extLst>
            </p:cNvPr>
            <p:cNvCxnSpPr/>
            <p:nvPr/>
          </p:nvCxnSpPr>
          <p:spPr>
            <a:xfrm>
              <a:off x="294818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55098FC4-7F4F-48AC-A958-1747048CA6F9}"/>
                </a:ext>
              </a:extLst>
            </p:cNvPr>
            <p:cNvCxnSpPr/>
            <p:nvPr/>
          </p:nvCxnSpPr>
          <p:spPr>
            <a:xfrm>
              <a:off x="45388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DFB8363-6C08-4C19-91A6-111E9CA59445}"/>
                </a:ext>
              </a:extLst>
            </p:cNvPr>
            <p:cNvCxnSpPr/>
            <p:nvPr/>
          </p:nvCxnSpPr>
          <p:spPr>
            <a:xfrm>
              <a:off x="77392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2571410" y="3823757"/>
              <a:ext cx="75533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2900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158627" y="3823757"/>
              <a:ext cx="75533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2950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731003" y="3823757"/>
              <a:ext cx="75533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3000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59027" y="3819524"/>
              <a:ext cx="75533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3050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991370" y="3819524"/>
              <a:ext cx="79027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3100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3000 to 2 significant figures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02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3A799-A91E-4C35-B70D-30C84FAED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4960 (3 significant figures)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lower bound?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upper bound?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On your mini whiteboard…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86936" y="2885711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4955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486936" y="3945797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4965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269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999861" y="3057997"/>
            <a:ext cx="8192277" cy="1284264"/>
            <a:chOff x="1892275" y="2939603"/>
            <a:chExt cx="8192277" cy="1284264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B99DF1C-7866-45B7-B045-FCA2CAEEC662}"/>
                </a:ext>
              </a:extLst>
            </p:cNvPr>
            <p:cNvCxnSpPr/>
            <p:nvPr/>
          </p:nvCxnSpPr>
          <p:spPr>
            <a:xfrm>
              <a:off x="1892275" y="3336154"/>
              <a:ext cx="8192277" cy="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928E21F-337C-4BD6-BBC8-88E193111644}"/>
                </a:ext>
              </a:extLst>
            </p:cNvPr>
            <p:cNvCxnSpPr/>
            <p:nvPr/>
          </p:nvCxnSpPr>
          <p:spPr>
            <a:xfrm>
              <a:off x="6081914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D07DA70-CF13-4515-9951-3E59F7CA3922}"/>
                </a:ext>
              </a:extLst>
            </p:cNvPr>
            <p:cNvCxnSpPr/>
            <p:nvPr/>
          </p:nvCxnSpPr>
          <p:spPr>
            <a:xfrm>
              <a:off x="936803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539BD3B-6860-4FFB-9CD6-FB6C48F6F1AE}"/>
                </a:ext>
              </a:extLst>
            </p:cNvPr>
            <p:cNvCxnSpPr/>
            <p:nvPr/>
          </p:nvCxnSpPr>
          <p:spPr>
            <a:xfrm>
              <a:off x="294818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55098FC4-7F4F-48AC-A958-1747048CA6F9}"/>
                </a:ext>
              </a:extLst>
            </p:cNvPr>
            <p:cNvCxnSpPr/>
            <p:nvPr/>
          </p:nvCxnSpPr>
          <p:spPr>
            <a:xfrm>
              <a:off x="45388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DFB8363-6C08-4C19-91A6-111E9CA59445}"/>
                </a:ext>
              </a:extLst>
            </p:cNvPr>
            <p:cNvCxnSpPr/>
            <p:nvPr/>
          </p:nvCxnSpPr>
          <p:spPr>
            <a:xfrm>
              <a:off x="77392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2571410" y="3823757"/>
              <a:ext cx="75533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4950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158627" y="3823757"/>
              <a:ext cx="75533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4955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731003" y="3823757"/>
              <a:ext cx="75533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4960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59027" y="3819524"/>
              <a:ext cx="75533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4965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991370" y="3819524"/>
              <a:ext cx="79027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4970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4960 to 3 significant figures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62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3A799-A91E-4C35-B70D-30C84FAED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6.58 (3 significant figures)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lower bound?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upper bound?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On your mini whiteboard…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86936" y="2885711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6.575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486936" y="3945797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6.585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858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6.58 to 3 significant figures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999861" y="2971761"/>
            <a:ext cx="8192277" cy="1284264"/>
            <a:chOff x="1892275" y="2939603"/>
            <a:chExt cx="8192277" cy="1284264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B99DF1C-7866-45B7-B045-FCA2CAEEC662}"/>
                </a:ext>
              </a:extLst>
            </p:cNvPr>
            <p:cNvCxnSpPr/>
            <p:nvPr/>
          </p:nvCxnSpPr>
          <p:spPr>
            <a:xfrm>
              <a:off x="1892275" y="3336154"/>
              <a:ext cx="8192277" cy="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928E21F-337C-4BD6-BBC8-88E193111644}"/>
                </a:ext>
              </a:extLst>
            </p:cNvPr>
            <p:cNvCxnSpPr/>
            <p:nvPr/>
          </p:nvCxnSpPr>
          <p:spPr>
            <a:xfrm>
              <a:off x="6081914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D07DA70-CF13-4515-9951-3E59F7CA3922}"/>
                </a:ext>
              </a:extLst>
            </p:cNvPr>
            <p:cNvCxnSpPr/>
            <p:nvPr/>
          </p:nvCxnSpPr>
          <p:spPr>
            <a:xfrm>
              <a:off x="936803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539BD3B-6860-4FFB-9CD6-FB6C48F6F1AE}"/>
                </a:ext>
              </a:extLst>
            </p:cNvPr>
            <p:cNvCxnSpPr/>
            <p:nvPr/>
          </p:nvCxnSpPr>
          <p:spPr>
            <a:xfrm>
              <a:off x="294818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5098FC4-7F4F-48AC-A958-1747048CA6F9}"/>
                </a:ext>
              </a:extLst>
            </p:cNvPr>
            <p:cNvCxnSpPr/>
            <p:nvPr/>
          </p:nvCxnSpPr>
          <p:spPr>
            <a:xfrm>
              <a:off x="45388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DFB8363-6C08-4C19-91A6-111E9CA59445}"/>
                </a:ext>
              </a:extLst>
            </p:cNvPr>
            <p:cNvCxnSpPr/>
            <p:nvPr/>
          </p:nvCxnSpPr>
          <p:spPr>
            <a:xfrm>
              <a:off x="77392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2610047" y="3823757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6.57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132869" y="3823757"/>
              <a:ext cx="82586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6.575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756761" y="3823757"/>
              <a:ext cx="6832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6.58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333269" y="3819524"/>
              <a:ext cx="82586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6.585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991370" y="3819524"/>
              <a:ext cx="790274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6.59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878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3A799-A91E-4C35-B70D-30C84FAED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0.0403 (3 significant figures)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lower bound?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upper bound?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On your mini whiteboard…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86936" y="2885711"/>
            <a:ext cx="133886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0.04025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486936" y="3945797"/>
            <a:ext cx="133886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0.04035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1344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999861" y="2963975"/>
            <a:ext cx="8192277" cy="1284264"/>
            <a:chOff x="1892275" y="2939603"/>
            <a:chExt cx="8192277" cy="1284264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B99DF1C-7866-45B7-B045-FCA2CAEEC662}"/>
                </a:ext>
              </a:extLst>
            </p:cNvPr>
            <p:cNvCxnSpPr/>
            <p:nvPr/>
          </p:nvCxnSpPr>
          <p:spPr>
            <a:xfrm>
              <a:off x="1892275" y="3336154"/>
              <a:ext cx="8192277" cy="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928E21F-337C-4BD6-BBC8-88E193111644}"/>
                </a:ext>
              </a:extLst>
            </p:cNvPr>
            <p:cNvCxnSpPr/>
            <p:nvPr/>
          </p:nvCxnSpPr>
          <p:spPr>
            <a:xfrm>
              <a:off x="6081914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D07DA70-CF13-4515-9951-3E59F7CA3922}"/>
                </a:ext>
              </a:extLst>
            </p:cNvPr>
            <p:cNvCxnSpPr/>
            <p:nvPr/>
          </p:nvCxnSpPr>
          <p:spPr>
            <a:xfrm>
              <a:off x="936803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539BD3B-6860-4FFB-9CD6-FB6C48F6F1AE}"/>
                </a:ext>
              </a:extLst>
            </p:cNvPr>
            <p:cNvCxnSpPr/>
            <p:nvPr/>
          </p:nvCxnSpPr>
          <p:spPr>
            <a:xfrm>
              <a:off x="294818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55098FC4-7F4F-48AC-A958-1747048CA6F9}"/>
                </a:ext>
              </a:extLst>
            </p:cNvPr>
            <p:cNvCxnSpPr/>
            <p:nvPr/>
          </p:nvCxnSpPr>
          <p:spPr>
            <a:xfrm>
              <a:off x="45388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DFB8363-6C08-4C19-91A6-111E9CA59445}"/>
                </a:ext>
              </a:extLst>
            </p:cNvPr>
            <p:cNvCxnSpPr/>
            <p:nvPr/>
          </p:nvCxnSpPr>
          <p:spPr>
            <a:xfrm>
              <a:off x="77392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2481257" y="3823757"/>
              <a:ext cx="96853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0.0402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978321" y="3823757"/>
              <a:ext cx="111120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0.04025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615092" y="3823757"/>
              <a:ext cx="96853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0.0403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191600" y="3819524"/>
              <a:ext cx="111120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0.04035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836822" y="3819524"/>
              <a:ext cx="1093182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0.0404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0.0403 to 3 significant figures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19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3A799-A91E-4C35-B70D-30C84FAED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58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 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000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(3 significant figures)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lower bound?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upper bound?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On your mini whiteboard…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86936" y="2885711"/>
            <a:ext cx="133886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57</a:t>
            </a:r>
            <a:r>
              <a:rPr lang="en-GB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 </a:t>
            </a:r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950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486935" y="3945797"/>
            <a:ext cx="133886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58</a:t>
            </a:r>
            <a:r>
              <a:rPr lang="en-GB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 </a:t>
            </a:r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050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436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58</a:t>
            </a:r>
            <a:r>
              <a:rPr lang="en-GB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 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000 to 3 significant figures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999861" y="2990483"/>
            <a:ext cx="8192277" cy="1284264"/>
            <a:chOff x="1892275" y="2939603"/>
            <a:chExt cx="8192277" cy="1284264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B99DF1C-7866-45B7-B045-FCA2CAEEC662}"/>
                </a:ext>
              </a:extLst>
            </p:cNvPr>
            <p:cNvCxnSpPr/>
            <p:nvPr/>
          </p:nvCxnSpPr>
          <p:spPr>
            <a:xfrm>
              <a:off x="1892275" y="3336154"/>
              <a:ext cx="8192277" cy="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928E21F-337C-4BD6-BBC8-88E193111644}"/>
                </a:ext>
              </a:extLst>
            </p:cNvPr>
            <p:cNvCxnSpPr/>
            <p:nvPr/>
          </p:nvCxnSpPr>
          <p:spPr>
            <a:xfrm>
              <a:off x="6081914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D07DA70-CF13-4515-9951-3E59F7CA3922}"/>
                </a:ext>
              </a:extLst>
            </p:cNvPr>
            <p:cNvCxnSpPr/>
            <p:nvPr/>
          </p:nvCxnSpPr>
          <p:spPr>
            <a:xfrm>
              <a:off x="936803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539BD3B-6860-4FFB-9CD6-FB6C48F6F1AE}"/>
                </a:ext>
              </a:extLst>
            </p:cNvPr>
            <p:cNvCxnSpPr/>
            <p:nvPr/>
          </p:nvCxnSpPr>
          <p:spPr>
            <a:xfrm>
              <a:off x="294818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5098FC4-7F4F-48AC-A958-1747048CA6F9}"/>
                </a:ext>
              </a:extLst>
            </p:cNvPr>
            <p:cNvCxnSpPr/>
            <p:nvPr/>
          </p:nvCxnSpPr>
          <p:spPr>
            <a:xfrm>
              <a:off x="45388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DFB8363-6C08-4C19-91A6-111E9CA59445}"/>
                </a:ext>
              </a:extLst>
            </p:cNvPr>
            <p:cNvCxnSpPr/>
            <p:nvPr/>
          </p:nvCxnSpPr>
          <p:spPr>
            <a:xfrm>
              <a:off x="77392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2481257" y="3823757"/>
              <a:ext cx="94929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57</a:t>
              </a:r>
              <a:r>
                <a:rPr lang="en-GB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 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900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055595" y="3823757"/>
              <a:ext cx="94929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57</a:t>
              </a:r>
              <a:r>
                <a:rPr lang="en-GB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 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950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15092" y="3823757"/>
              <a:ext cx="94929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58</a:t>
              </a:r>
              <a:r>
                <a:rPr lang="en-GB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 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000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268874" y="3819524"/>
              <a:ext cx="94929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58</a:t>
              </a:r>
              <a:r>
                <a:rPr lang="en-GB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 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050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901217" y="3819524"/>
              <a:ext cx="946567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58</a:t>
              </a:r>
              <a:r>
                <a:rPr lang="en-GB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 </a:t>
              </a:r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100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9546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3A799-A91E-4C35-B70D-30C84FAED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500 (1 significant figure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lower bound?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upper bound?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On your mini whiteboard…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838423" y="2911469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450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838423" y="3880185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550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941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500 to 1 significant figure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999861" y="3104598"/>
            <a:ext cx="8192277" cy="1284264"/>
            <a:chOff x="1892275" y="2939603"/>
            <a:chExt cx="8192277" cy="1284264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B99DF1C-7866-45B7-B045-FCA2CAEEC662}"/>
                </a:ext>
              </a:extLst>
            </p:cNvPr>
            <p:cNvCxnSpPr/>
            <p:nvPr/>
          </p:nvCxnSpPr>
          <p:spPr>
            <a:xfrm>
              <a:off x="1892275" y="3336154"/>
              <a:ext cx="8192277" cy="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928E21F-337C-4BD6-BBC8-88E193111644}"/>
                </a:ext>
              </a:extLst>
            </p:cNvPr>
            <p:cNvCxnSpPr/>
            <p:nvPr/>
          </p:nvCxnSpPr>
          <p:spPr>
            <a:xfrm>
              <a:off x="6081914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D07DA70-CF13-4515-9951-3E59F7CA3922}"/>
                </a:ext>
              </a:extLst>
            </p:cNvPr>
            <p:cNvCxnSpPr/>
            <p:nvPr/>
          </p:nvCxnSpPr>
          <p:spPr>
            <a:xfrm>
              <a:off x="936803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539BD3B-6860-4FFB-9CD6-FB6C48F6F1AE}"/>
                </a:ext>
              </a:extLst>
            </p:cNvPr>
            <p:cNvCxnSpPr/>
            <p:nvPr/>
          </p:nvCxnSpPr>
          <p:spPr>
            <a:xfrm>
              <a:off x="294818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5098FC4-7F4F-48AC-A958-1747048CA6F9}"/>
                </a:ext>
              </a:extLst>
            </p:cNvPr>
            <p:cNvCxnSpPr/>
            <p:nvPr/>
          </p:nvCxnSpPr>
          <p:spPr>
            <a:xfrm>
              <a:off x="45388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DFB8363-6C08-4C19-91A6-111E9CA59445}"/>
                </a:ext>
              </a:extLst>
            </p:cNvPr>
            <p:cNvCxnSpPr/>
            <p:nvPr/>
          </p:nvCxnSpPr>
          <p:spPr>
            <a:xfrm>
              <a:off x="77392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2648684" y="3823757"/>
              <a:ext cx="61266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490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197264" y="3823757"/>
              <a:ext cx="61266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495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795398" y="3823757"/>
              <a:ext cx="61266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500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397664" y="3819524"/>
              <a:ext cx="61266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505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9081523" y="3819524"/>
              <a:ext cx="61266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510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33608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3A799-A91E-4C35-B70D-30C84FAED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4000 (1 significant figure)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lower bound?  </a:t>
            </a:r>
          </a:p>
          <a:p>
            <a:pPr marL="0" indent="0">
              <a:buNone/>
            </a:pP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What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is the upper bound?  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On your mini whiteboard…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86936" y="2885711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3500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486936" y="3906714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4500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812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999861" y="3029019"/>
            <a:ext cx="8192277" cy="1284264"/>
            <a:chOff x="1892275" y="2939603"/>
            <a:chExt cx="8192277" cy="1284264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B99DF1C-7866-45B7-B045-FCA2CAEEC662}"/>
                </a:ext>
              </a:extLst>
            </p:cNvPr>
            <p:cNvCxnSpPr/>
            <p:nvPr/>
          </p:nvCxnSpPr>
          <p:spPr>
            <a:xfrm>
              <a:off x="1892275" y="3336154"/>
              <a:ext cx="8192277" cy="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928E21F-337C-4BD6-BBC8-88E193111644}"/>
                </a:ext>
              </a:extLst>
            </p:cNvPr>
            <p:cNvCxnSpPr/>
            <p:nvPr/>
          </p:nvCxnSpPr>
          <p:spPr>
            <a:xfrm>
              <a:off x="6081914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D07DA70-CF13-4515-9951-3E59F7CA3922}"/>
                </a:ext>
              </a:extLst>
            </p:cNvPr>
            <p:cNvCxnSpPr/>
            <p:nvPr/>
          </p:nvCxnSpPr>
          <p:spPr>
            <a:xfrm>
              <a:off x="936803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539BD3B-6860-4FFB-9CD6-FB6C48F6F1AE}"/>
                </a:ext>
              </a:extLst>
            </p:cNvPr>
            <p:cNvCxnSpPr/>
            <p:nvPr/>
          </p:nvCxnSpPr>
          <p:spPr>
            <a:xfrm>
              <a:off x="294818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55098FC4-7F4F-48AC-A958-1747048CA6F9}"/>
                </a:ext>
              </a:extLst>
            </p:cNvPr>
            <p:cNvCxnSpPr/>
            <p:nvPr/>
          </p:nvCxnSpPr>
          <p:spPr>
            <a:xfrm>
              <a:off x="45388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DFB8363-6C08-4C19-91A6-111E9CA59445}"/>
                </a:ext>
              </a:extLst>
            </p:cNvPr>
            <p:cNvCxnSpPr/>
            <p:nvPr/>
          </p:nvCxnSpPr>
          <p:spPr>
            <a:xfrm>
              <a:off x="77392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2571410" y="3823757"/>
              <a:ext cx="75533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3000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171506" y="3823757"/>
              <a:ext cx="75533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3500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731003" y="3823757"/>
              <a:ext cx="75533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4000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359027" y="3819524"/>
              <a:ext cx="75533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4500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8991370" y="3819524"/>
              <a:ext cx="75533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5000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4000 to 1 significant figure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08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3A799-A91E-4C35-B70D-30C84FAED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9 (1 significant figure)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lower bound?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upper bound?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On your mini whiteboard…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86936" y="2885711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8.5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486935" y="3945797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9.5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676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 to 1 significant figure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999861" y="3000633"/>
            <a:ext cx="8192277" cy="1284264"/>
            <a:chOff x="1892275" y="2939603"/>
            <a:chExt cx="8192277" cy="1284264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B99DF1C-7866-45B7-B045-FCA2CAEEC662}"/>
                </a:ext>
              </a:extLst>
            </p:cNvPr>
            <p:cNvCxnSpPr/>
            <p:nvPr/>
          </p:nvCxnSpPr>
          <p:spPr>
            <a:xfrm>
              <a:off x="1892275" y="3336154"/>
              <a:ext cx="8192277" cy="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928E21F-337C-4BD6-BBC8-88E193111644}"/>
                </a:ext>
              </a:extLst>
            </p:cNvPr>
            <p:cNvCxnSpPr/>
            <p:nvPr/>
          </p:nvCxnSpPr>
          <p:spPr>
            <a:xfrm>
              <a:off x="6081914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1D07DA70-CF13-4515-9951-3E59F7CA3922}"/>
                </a:ext>
              </a:extLst>
            </p:cNvPr>
            <p:cNvCxnSpPr/>
            <p:nvPr/>
          </p:nvCxnSpPr>
          <p:spPr>
            <a:xfrm>
              <a:off x="936803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539BD3B-6860-4FFB-9CD6-FB6C48F6F1AE}"/>
                </a:ext>
              </a:extLst>
            </p:cNvPr>
            <p:cNvCxnSpPr/>
            <p:nvPr/>
          </p:nvCxnSpPr>
          <p:spPr>
            <a:xfrm>
              <a:off x="2948189" y="2939603"/>
              <a:ext cx="0" cy="762000"/>
            </a:xfrm>
            <a:prstGeom prst="line">
              <a:avLst/>
            </a:prstGeom>
            <a:ln w="381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5098FC4-7F4F-48AC-A958-1747048CA6F9}"/>
                </a:ext>
              </a:extLst>
            </p:cNvPr>
            <p:cNvCxnSpPr/>
            <p:nvPr/>
          </p:nvCxnSpPr>
          <p:spPr>
            <a:xfrm>
              <a:off x="45388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DFB8363-6C08-4C19-91A6-111E9CA59445}"/>
                </a:ext>
              </a:extLst>
            </p:cNvPr>
            <p:cNvCxnSpPr/>
            <p:nvPr/>
          </p:nvCxnSpPr>
          <p:spPr>
            <a:xfrm>
              <a:off x="7739264" y="3074216"/>
              <a:ext cx="0" cy="523875"/>
            </a:xfrm>
            <a:prstGeom prst="line">
              <a:avLst/>
            </a:prstGeom>
            <a:ln w="25400">
              <a:solidFill>
                <a:srgbClr val="5757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2790353" y="3823757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>
                  <a:latin typeface="Arial" panose="020B0604020202020204" pitchFamily="34" charset="0"/>
                  <a:cs typeface="Arial" panose="020B0604020202020204" pitchFamily="34" charset="0"/>
                </a:rPr>
                <a:t>8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274538" y="3823757"/>
              <a:ext cx="54053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8.5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911309" y="3823757"/>
              <a:ext cx="32733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9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7462059" y="3819524"/>
              <a:ext cx="54053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9.5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9133039" y="3819524"/>
              <a:ext cx="47000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GB" sz="2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10</a:t>
              </a:r>
              <a:endParaRPr lang="en-GB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0490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3A799-A91E-4C35-B70D-30C84FAED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0.7 (1 significant figure)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lower bound?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upper bound?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On your mini whiteboard…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5486936" y="2885711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0.65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486935" y="3945797"/>
            <a:ext cx="1218127" cy="353326"/>
          </a:xfrm>
          <a:prstGeom prst="roundRect">
            <a:avLst/>
          </a:prstGeom>
          <a:solidFill>
            <a:srgbClr val="F9BC9A"/>
          </a:solidFill>
          <a:ln>
            <a:solidFill>
              <a:srgbClr val="F9BC9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0.75</a:t>
            </a:r>
            <a:endParaRPr lang="en-GB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390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</TotalTime>
  <Words>883</Words>
  <Application>Microsoft Office PowerPoint</Application>
  <PresentationFormat>Widescreen</PresentationFormat>
  <Paragraphs>273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Cambridge Assessment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 Saxton</dc:creator>
  <cp:lastModifiedBy>Liz Duncombe</cp:lastModifiedBy>
  <cp:revision>24</cp:revision>
  <dcterms:created xsi:type="dcterms:W3CDTF">2018-02-16T12:11:16Z</dcterms:created>
  <dcterms:modified xsi:type="dcterms:W3CDTF">2019-07-18T10:17:09Z</dcterms:modified>
</cp:coreProperties>
</file>