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4"/>
  </p:notesMasterIdLst>
  <p:handoutMasterIdLst>
    <p:handoutMasterId r:id="rId15"/>
  </p:handoutMasterIdLst>
  <p:sldIdLst>
    <p:sldId id="343" r:id="rId6"/>
    <p:sldId id="298" r:id="rId7"/>
    <p:sldId id="333" r:id="rId8"/>
    <p:sldId id="322" r:id="rId9"/>
    <p:sldId id="344" r:id="rId10"/>
    <p:sldId id="336" r:id="rId11"/>
    <p:sldId id="262" r:id="rId12"/>
    <p:sldId id="34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5-13T11:28:41.843" v="3296" actId="20577"/>
      <pc:docMkLst>
        <pc:docMk/>
      </pc:docMkLst>
      <pc:sldChg chg="modSp add mod">
        <pc:chgData name="Lizzie Gauntlett" userId="1dc7c36a1b1a647d" providerId="LiveId" clId="{C1DC5315-D282-429F-B35A-871ABF7A65E8}" dt="2026-05-13T11:28:41.843" v="3296" actId="20577"/>
        <pc:sldMkLst>
          <pc:docMk/>
          <pc:sldMk cId="1537033953" sldId="262"/>
        </pc:sldMkLst>
        <pc:spChg chg="mod">
          <ac:chgData name="Lizzie Gauntlett" userId="1dc7c36a1b1a647d" providerId="LiveId" clId="{C1DC5315-D282-429F-B35A-871ABF7A65E8}" dt="2026-05-13T11:27:45.131" v="3217" actId="20577"/>
          <ac:spMkLst>
            <pc:docMk/>
            <pc:sldMk cId="1537033953" sldId="262"/>
            <ac:spMk id="2" creationId="{340F79B7-7844-A143-9B29-1C3016D34133}"/>
          </ac:spMkLst>
        </pc:spChg>
        <pc:graphicFrameChg chg="modGraphic">
          <ac:chgData name="Lizzie Gauntlett" userId="1dc7c36a1b1a647d" providerId="LiveId" clId="{C1DC5315-D282-429F-B35A-871ABF7A65E8}" dt="2026-05-13T11:28:41.843" v="3296" actId="20577"/>
          <ac:graphicFrameMkLst>
            <pc:docMk/>
            <pc:sldMk cId="1537033953" sldId="262"/>
            <ac:graphicFrameMk id="7" creationId="{FA28F6FF-4C6B-B748-AC6D-6C29F3B95A10}"/>
          </ac:graphicFrameMkLst>
        </pc:graphicFrameChg>
      </pc:sldChg>
      <pc:sldChg chg="modSp mod">
        <pc:chgData name="Lizzie Gauntlett" userId="1dc7c36a1b1a647d" providerId="LiveId" clId="{C1DC5315-D282-429F-B35A-871ABF7A65E8}" dt="2026-05-13T11:18:46.323" v="2616" actId="20577"/>
        <pc:sldMkLst>
          <pc:docMk/>
          <pc:sldMk cId="1677304970" sldId="298"/>
        </pc:sldMkLst>
        <pc:spChg chg="mod">
          <ac:chgData name="Lizzie Gauntlett" userId="1dc7c36a1b1a647d" providerId="LiveId" clId="{C1DC5315-D282-429F-B35A-871ABF7A65E8}" dt="2026-05-13T11:18:46.323" v="2616" actId="20577"/>
          <ac:spMkLst>
            <pc:docMk/>
            <pc:sldMk cId="1677304970" sldId="298"/>
            <ac:spMk id="4" creationId="{8A3FCDC3-543C-8905-8EB4-3AC0E32FFFFF}"/>
          </ac:spMkLst>
        </pc:spChg>
      </pc:sldChg>
      <pc:sldChg chg="addSp delSp modSp mod">
        <pc:chgData name="Lizzie Gauntlett" userId="1dc7c36a1b1a647d" providerId="LiveId" clId="{C1DC5315-D282-429F-B35A-871ABF7A65E8}" dt="2026-05-13T11:22:53.859" v="2948" actId="27636"/>
        <pc:sldMkLst>
          <pc:docMk/>
          <pc:sldMk cId="2489020089" sldId="322"/>
        </pc:sldMkLst>
        <pc:spChg chg="mod">
          <ac:chgData name="Lizzie Gauntlett" userId="1dc7c36a1b1a647d" providerId="LiveId" clId="{C1DC5315-D282-429F-B35A-871ABF7A65E8}" dt="2026-05-13T11:20:25.408" v="2893" actId="114"/>
          <ac:spMkLst>
            <pc:docMk/>
            <pc:sldMk cId="2489020089" sldId="322"/>
            <ac:spMk id="2" creationId="{9DB82052-FB06-EB29-235D-D895AFE80018}"/>
          </ac:spMkLst>
        </pc:spChg>
        <pc:spChg chg="mod">
          <ac:chgData name="Lizzie Gauntlett" userId="1dc7c36a1b1a647d" providerId="LiveId" clId="{C1DC5315-D282-429F-B35A-871ABF7A65E8}" dt="2026-05-13T11:22:53.859" v="2948" actId="27636"/>
          <ac:spMkLst>
            <pc:docMk/>
            <pc:sldMk cId="2489020089" sldId="322"/>
            <ac:spMk id="4" creationId="{E1002C61-6357-87F2-E88C-5E97C35CEB53}"/>
          </ac:spMkLst>
        </pc:spChg>
      </pc:sldChg>
      <pc:sldChg chg="modSp mod ord">
        <pc:chgData name="Lizzie Gauntlett" userId="1dc7c36a1b1a647d" providerId="LiveId" clId="{C1DC5315-D282-429F-B35A-871ABF7A65E8}" dt="2026-05-13T11:25:45.323" v="3159" actId="20577"/>
        <pc:sldMkLst>
          <pc:docMk/>
          <pc:sldMk cId="1198625482" sldId="333"/>
        </pc:sldMkLst>
        <pc:spChg chg="mod">
          <ac:chgData name="Lizzie Gauntlett" userId="1dc7c36a1b1a647d" providerId="LiveId" clId="{C1DC5315-D282-429F-B35A-871ABF7A65E8}" dt="2026-05-13T11:25:45.323" v="3159" actId="20577"/>
          <ac:spMkLst>
            <pc:docMk/>
            <pc:sldMk cId="1198625482" sldId="333"/>
            <ac:spMk id="3" creationId="{FD4857A8-FEFB-1CE7-3447-A477657416F6}"/>
          </ac:spMkLst>
        </pc:spChg>
        <pc:spChg chg="mod">
          <ac:chgData name="Lizzie Gauntlett" userId="1dc7c36a1b1a647d" providerId="LiveId" clId="{C1DC5315-D282-429F-B35A-871ABF7A65E8}" dt="2026-05-13T11:19:48.199" v="2825" actId="255"/>
          <ac:spMkLst>
            <pc:docMk/>
            <pc:sldMk cId="1198625482" sldId="333"/>
            <ac:spMk id="4" creationId="{9F31BEDC-13C9-7154-7D8E-964D57B4F8CA}"/>
          </ac:spMkLst>
        </pc:spChg>
      </pc:sldChg>
      <pc:sldChg chg="modSp mod">
        <pc:chgData name="Lizzie Gauntlett" userId="1dc7c36a1b1a647d" providerId="LiveId" clId="{C1DC5315-D282-429F-B35A-871ABF7A65E8}" dt="2026-05-13T11:25:02.570" v="3133" actId="20577"/>
        <pc:sldMkLst>
          <pc:docMk/>
          <pc:sldMk cId="3061927069" sldId="336"/>
        </pc:sldMkLst>
        <pc:spChg chg="mod">
          <ac:chgData name="Lizzie Gauntlett" userId="1dc7c36a1b1a647d" providerId="LiveId" clId="{C1DC5315-D282-429F-B35A-871ABF7A65E8}" dt="2026-05-13T11:25:02.570" v="3133" actId="20577"/>
          <ac:spMkLst>
            <pc:docMk/>
            <pc:sldMk cId="3061927069" sldId="336"/>
            <ac:spMk id="4" creationId="{8A3FCDC3-543C-8905-8EB4-3AC0E32FFFFF}"/>
          </ac:spMkLst>
        </pc:spChg>
      </pc:sldChg>
      <pc:sldChg chg="modSp mod">
        <pc:chgData name="Lizzie Gauntlett" userId="1dc7c36a1b1a647d" providerId="LiveId" clId="{C1DC5315-D282-429F-B35A-871ABF7A65E8}" dt="2026-05-13T11:25:30.677" v="3158" actId="20577"/>
        <pc:sldMkLst>
          <pc:docMk/>
          <pc:sldMk cId="153233455" sldId="341"/>
        </pc:sldMkLst>
        <pc:spChg chg="mod">
          <ac:chgData name="Lizzie Gauntlett" userId="1dc7c36a1b1a647d" providerId="LiveId" clId="{C1DC5315-D282-429F-B35A-871ABF7A65E8}" dt="2026-05-13T11:25:30.677" v="3158" actId="20577"/>
          <ac:spMkLst>
            <pc:docMk/>
            <pc:sldMk cId="153233455" sldId="341"/>
            <ac:spMk id="4" creationId="{CC353874-58DC-AE45-C5DF-CCA75046EC71}"/>
          </ac:spMkLst>
        </pc:spChg>
      </pc:sldChg>
      <pc:sldChg chg="modSp mod">
        <pc:chgData name="Lizzie Gauntlett" userId="1dc7c36a1b1a647d" providerId="LiveId" clId="{C1DC5315-D282-429F-B35A-871ABF7A65E8}" dt="2026-05-13T11:16:10.352" v="2527" actId="20577"/>
        <pc:sldMkLst>
          <pc:docMk/>
          <pc:sldMk cId="1130971648" sldId="343"/>
        </pc:sldMkLst>
        <pc:spChg chg="mod">
          <ac:chgData name="Lizzie Gauntlett" userId="1dc7c36a1b1a647d" providerId="LiveId" clId="{C1DC5315-D282-429F-B35A-871ABF7A65E8}" dt="2026-05-13T11:16:10.352" v="2527" actId="20577"/>
          <ac:spMkLst>
            <pc:docMk/>
            <pc:sldMk cId="1130971648" sldId="343"/>
            <ac:spMk id="4" creationId="{8A3FCDC3-543C-8905-8EB4-3AC0E32FFFFF}"/>
          </ac:spMkLst>
        </pc:spChg>
      </pc:sldChg>
      <pc:sldChg chg="modSp add mod">
        <pc:chgData name="Lizzie Gauntlett" userId="1dc7c36a1b1a647d" providerId="LiveId" clId="{C1DC5315-D282-429F-B35A-871ABF7A65E8}" dt="2026-05-13T11:23:20.671" v="2953" actId="948"/>
        <pc:sldMkLst>
          <pc:docMk/>
          <pc:sldMk cId="2847376569" sldId="344"/>
        </pc:sldMkLst>
        <pc:spChg chg="mod">
          <ac:chgData name="Lizzie Gauntlett" userId="1dc7c36a1b1a647d" providerId="LiveId" clId="{C1DC5315-D282-429F-B35A-871ABF7A65E8}" dt="2026-05-13T11:23:20.671" v="2953" actId="948"/>
          <ac:spMkLst>
            <pc:docMk/>
            <pc:sldMk cId="2847376569" sldId="344"/>
            <ac:spMk id="4" creationId="{D6151A7C-6BA1-BC25-0F86-CE5E42E5A2ED}"/>
          </ac:spMkLst>
        </pc:spChg>
      </pc:sldChg>
    </pc:docChg>
  </pc:docChgLst>
  <pc:docChgLst>
    <pc:chgData name="Karolyn Feliciani" userId="4076af5d-4c02-40b8-bc9d-56f6c404e751" providerId="ADAL" clId="{8B2CCB7D-5049-4A78-86B5-363DE994085C}"/>
    <pc:docChg chg="modSld">
      <pc:chgData name="Karolyn Feliciani" userId="4076af5d-4c02-40b8-bc9d-56f6c404e751" providerId="ADAL" clId="{8B2CCB7D-5049-4A78-86B5-363DE994085C}" dt="2026-05-20T07:51:06.566" v="0" actId="20577"/>
      <pc:docMkLst>
        <pc:docMk/>
      </pc:docMkLst>
      <pc:sldChg chg="modSp mod">
        <pc:chgData name="Karolyn Feliciani" userId="4076af5d-4c02-40b8-bc9d-56f6c404e751" providerId="ADAL" clId="{8B2CCB7D-5049-4A78-86B5-363DE994085C}" dt="2026-05-20T07:51:06.566" v="0" actId="20577"/>
        <pc:sldMkLst>
          <pc:docMk/>
          <pc:sldMk cId="1198625482" sldId="333"/>
        </pc:sldMkLst>
        <pc:spChg chg="mod">
          <ac:chgData name="Karolyn Feliciani" userId="4076af5d-4c02-40b8-bc9d-56f6c404e751" providerId="ADAL" clId="{8B2CCB7D-5049-4A78-86B5-363DE994085C}" dt="2026-05-20T07:51:06.566" v="0" actId="20577"/>
          <ac:spMkLst>
            <pc:docMk/>
            <pc:sldMk cId="1198625482" sldId="333"/>
            <ac:spMk id="3" creationId="{FD4857A8-FEFB-1CE7-3447-A477657416F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20/05/2026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20/05/2026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hyperlink" Target="https://docs.google.com/document/d/1lm1EfLIjo26R4Q-Fi8_aQ9KnfaFAimOINcEtciluMlM/edit?tab=t.0" TargetMode="External"/><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a:bodyPr>
          <a:lstStyle/>
          <a:p>
            <a:pPr marL="0" indent="0">
              <a:buNone/>
            </a:pPr>
            <a:r>
              <a:rPr lang="en-US" dirty="0"/>
              <a:t>Lesson Objectives:</a:t>
            </a:r>
          </a:p>
          <a:p>
            <a:pPr lvl="0" fontAlgn="base"/>
            <a:r>
              <a:rPr lang="en-GB" dirty="0"/>
              <a:t>Describe the results and conclusion of the named study (bizarreness of dream content: Williams et al)</a:t>
            </a:r>
          </a:p>
          <a:p>
            <a:pPr fontAlgn="base"/>
            <a:r>
              <a:rPr lang="en-GB" dirty="0"/>
              <a:t>Explain the argument for the activation-synthesis theory of dreaming</a:t>
            </a:r>
          </a:p>
          <a:p>
            <a:pPr fontAlgn="base"/>
            <a:r>
              <a:rPr lang="en-GB" dirty="0"/>
              <a:t>Explain the argument against the activation-synthesis theory of dreaming</a:t>
            </a:r>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13974" y="4702542"/>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activity: Use your knowledge of the </a:t>
            </a:r>
            <a:r>
              <a:rPr lang="en-GB" dirty="0"/>
              <a:t>activation-synthesis theory of dreaming to</a:t>
            </a:r>
            <a:r>
              <a:rPr lang="en-GB" dirty="0">
                <a:latin typeface="Arial"/>
                <a:cs typeface="Arial"/>
              </a:rPr>
              <a:t> </a:t>
            </a:r>
            <a:r>
              <a:rPr lang="en-GB" dirty="0">
                <a:latin typeface="Arial"/>
                <a:cs typeface="Arial"/>
                <a:hlinkClick r:id="rId3"/>
              </a:rPr>
              <a:t>the scenario. </a:t>
            </a:r>
            <a:endParaRPr lang="en-GB" dirty="0"/>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p:txBody>
          <a:bodyPr>
            <a:noAutofit/>
          </a:bodyPr>
          <a:lstStyle/>
          <a:p>
            <a:r>
              <a:rPr lang="en-US" sz="3600" dirty="0"/>
              <a:t>Named study</a:t>
            </a:r>
            <a:r>
              <a:rPr lang="en-US" sz="3600"/>
              <a:t>: Bizarreness </a:t>
            </a:r>
            <a:r>
              <a:rPr lang="en-US" sz="3600" dirty="0"/>
              <a:t>of dreams (Williams </a:t>
            </a:r>
            <a:r>
              <a:rPr lang="en-US" sz="3600" i="1" dirty="0"/>
              <a:t>et al</a:t>
            </a:r>
            <a:r>
              <a:rPr lang="en-US" sz="3600" dirty="0"/>
              <a:t>)</a:t>
            </a:r>
            <a:endParaRPr lang="en-GB" sz="3600"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p:txBody>
          <a:bodyPr>
            <a:normAutofit/>
          </a:bodyPr>
          <a:lstStyle/>
          <a:p>
            <a:pPr marL="0" indent="0">
              <a:buNone/>
            </a:pPr>
            <a:endParaRPr lang="en-US" dirty="0"/>
          </a:p>
          <a:p>
            <a:pPr marL="0" indent="0">
              <a:buNone/>
            </a:pPr>
            <a:r>
              <a:rPr lang="en-GB" sz="3200" dirty="0"/>
              <a:t>Read the summary and make notes.</a:t>
            </a:r>
          </a:p>
          <a:p>
            <a:pPr marL="0" indent="0">
              <a:buNone/>
            </a:pPr>
            <a:endParaRPr lang="en-GB" sz="3200" dirty="0"/>
          </a:p>
          <a:p>
            <a:pPr marL="0" indent="0">
              <a:buNone/>
            </a:pPr>
            <a:r>
              <a:rPr lang="en-GB" sz="3200" dirty="0"/>
              <a:t>Write down at least one question or comment you will ask about the study in the class discussion.</a:t>
            </a:r>
          </a:p>
        </p:txBody>
      </p:sp>
    </p:spTree>
    <p:extLst>
      <p:ext uri="{BB962C8B-B14F-4D97-AF65-F5344CB8AC3E}">
        <p14:creationId xmlns:p14="http://schemas.microsoft.com/office/powerpoint/2010/main" val="1198625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2052-FB06-EB29-235D-D895AFE80018}"/>
              </a:ext>
            </a:extLst>
          </p:cNvPr>
          <p:cNvSpPr>
            <a:spLocks noGrp="1"/>
          </p:cNvSpPr>
          <p:nvPr>
            <p:ph type="title"/>
          </p:nvPr>
        </p:nvSpPr>
        <p:spPr>
          <a:xfrm>
            <a:off x="180001" y="1008000"/>
            <a:ext cx="11727519" cy="720000"/>
          </a:xfrm>
        </p:spPr>
        <p:txBody>
          <a:bodyPr>
            <a:normAutofit/>
          </a:bodyPr>
          <a:lstStyle/>
          <a:p>
            <a:r>
              <a:rPr lang="en-GB" dirty="0"/>
              <a:t>Bizarreness of dream content (Williams </a:t>
            </a:r>
            <a:r>
              <a:rPr lang="en-GB" i="1" dirty="0"/>
              <a:t>et al</a:t>
            </a:r>
            <a:r>
              <a:rPr lang="en-GB" dirty="0"/>
              <a:t>)</a:t>
            </a:r>
          </a:p>
        </p:txBody>
      </p:sp>
      <p:sp>
        <p:nvSpPr>
          <p:cNvPr id="4" name="Content Placeholder 3">
            <a:extLst>
              <a:ext uri="{FF2B5EF4-FFF2-40B4-BE49-F238E27FC236}">
                <a16:creationId xmlns:a16="http://schemas.microsoft.com/office/drawing/2014/main" id="{E1002C61-6357-87F2-E88C-5E97C35CEB53}"/>
              </a:ext>
            </a:extLst>
          </p:cNvPr>
          <p:cNvSpPr>
            <a:spLocks noGrp="1"/>
          </p:cNvSpPr>
          <p:nvPr>
            <p:ph idx="1"/>
          </p:nvPr>
        </p:nvSpPr>
        <p:spPr>
          <a:xfrm>
            <a:off x="180000" y="1728000"/>
            <a:ext cx="11483680" cy="4776052"/>
          </a:xfrm>
        </p:spPr>
        <p:txBody>
          <a:bodyPr>
            <a:normAutofit fontScale="92500"/>
          </a:bodyPr>
          <a:lstStyle/>
          <a:p>
            <a:pPr marL="0" indent="0">
              <a:buNone/>
            </a:pPr>
            <a:r>
              <a:rPr lang="en-US" sz="2800" b="1" dirty="0"/>
              <a:t>Aim: </a:t>
            </a:r>
            <a:r>
              <a:rPr lang="en-US" sz="2800" dirty="0"/>
              <a:t>To investigate bizarreness in dreams, in comparison with fantasies experienced whilst awake. Participants: 12 college students from the USA aged 23–45 years old, mostly females</a:t>
            </a:r>
          </a:p>
          <a:p>
            <a:pPr marL="0" indent="0">
              <a:buNone/>
            </a:pPr>
            <a:r>
              <a:rPr lang="en-US" sz="2800" dirty="0"/>
              <a:t> </a:t>
            </a:r>
          </a:p>
          <a:p>
            <a:pPr marL="0" indent="0">
              <a:buNone/>
            </a:pPr>
            <a:r>
              <a:rPr lang="en-US" sz="2800" b="1" dirty="0"/>
              <a:t>Procedure: </a:t>
            </a:r>
            <a:r>
              <a:rPr lang="en-US" sz="2800" dirty="0"/>
              <a:t>In their own homes, participants were asked to write down dreams that they remembered when they awoke in the night or the morning after. They were also instructed to record any fantasy they experienced whilst awake. A fantasy was defined as thinking about or perceiving an event or story without conscious intention or a clear link to the external environment.</a:t>
            </a:r>
          </a:p>
          <a:p>
            <a:pPr marL="0" indent="0">
              <a:buNone/>
            </a:pPr>
            <a:r>
              <a:rPr lang="en-US" sz="2800" dirty="0"/>
              <a:t>120 sets of these reports were </a:t>
            </a:r>
            <a:r>
              <a:rPr lang="en-US" sz="2800" dirty="0" err="1"/>
              <a:t>analysed</a:t>
            </a:r>
            <a:r>
              <a:rPr lang="en-US" sz="2800" dirty="0"/>
              <a:t> by judges who rated each using a scale for bizarreness. ‘Bizarreness’ was </a:t>
            </a:r>
            <a:r>
              <a:rPr lang="en-US" sz="2800" dirty="0" err="1"/>
              <a:t>categorised</a:t>
            </a:r>
            <a:r>
              <a:rPr lang="en-US" sz="2800" dirty="0"/>
              <a:t> as thoughts, feelings or objects which were unlikely, unexpected or unrelated to previous events.</a:t>
            </a:r>
          </a:p>
        </p:txBody>
      </p:sp>
    </p:spTree>
    <p:extLst>
      <p:ext uri="{BB962C8B-B14F-4D97-AF65-F5344CB8AC3E}">
        <p14:creationId xmlns:p14="http://schemas.microsoft.com/office/powerpoint/2010/main" val="248902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F9013-EE64-BC7F-822D-71B98D2705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F6433-540D-345B-06C4-5D7C42E68A3B}"/>
              </a:ext>
            </a:extLst>
          </p:cNvPr>
          <p:cNvSpPr>
            <a:spLocks noGrp="1"/>
          </p:cNvSpPr>
          <p:nvPr>
            <p:ph type="title"/>
          </p:nvPr>
        </p:nvSpPr>
        <p:spPr>
          <a:xfrm>
            <a:off x="180001" y="1008000"/>
            <a:ext cx="11727519" cy="720000"/>
          </a:xfrm>
        </p:spPr>
        <p:txBody>
          <a:bodyPr>
            <a:normAutofit/>
          </a:bodyPr>
          <a:lstStyle/>
          <a:p>
            <a:r>
              <a:rPr lang="en-GB" dirty="0"/>
              <a:t>Bizarreness of dream content (Williams </a:t>
            </a:r>
            <a:r>
              <a:rPr lang="en-GB" i="1" dirty="0"/>
              <a:t>et al</a:t>
            </a:r>
            <a:r>
              <a:rPr lang="en-GB" dirty="0"/>
              <a:t>)</a:t>
            </a:r>
          </a:p>
        </p:txBody>
      </p:sp>
      <p:sp>
        <p:nvSpPr>
          <p:cNvPr id="4" name="Content Placeholder 3">
            <a:extLst>
              <a:ext uri="{FF2B5EF4-FFF2-40B4-BE49-F238E27FC236}">
                <a16:creationId xmlns:a16="http://schemas.microsoft.com/office/drawing/2014/main" id="{D6151A7C-6BA1-BC25-0F86-CE5E42E5A2ED}"/>
              </a:ext>
            </a:extLst>
          </p:cNvPr>
          <p:cNvSpPr>
            <a:spLocks noGrp="1"/>
          </p:cNvSpPr>
          <p:nvPr>
            <p:ph idx="1"/>
          </p:nvPr>
        </p:nvSpPr>
        <p:spPr>
          <a:xfrm>
            <a:off x="180000" y="1811948"/>
            <a:ext cx="11483680" cy="4692104"/>
          </a:xfrm>
        </p:spPr>
        <p:txBody>
          <a:bodyPr>
            <a:noAutofit/>
          </a:bodyPr>
          <a:lstStyle/>
          <a:p>
            <a:pPr marL="0" indent="0">
              <a:spcAft>
                <a:spcPts val="600"/>
              </a:spcAft>
              <a:buNone/>
            </a:pPr>
            <a:r>
              <a:rPr lang="en-US" sz="2800" b="1" dirty="0"/>
              <a:t>Procedure: </a:t>
            </a:r>
            <a:r>
              <a:rPr lang="en-US" sz="2800" dirty="0"/>
              <a:t>The researchers also measured the ability of judges to identify reports as either a dream or a fantasy.</a:t>
            </a:r>
            <a:endParaRPr lang="en-US" sz="2800" b="1" dirty="0"/>
          </a:p>
          <a:p>
            <a:pPr marL="0" indent="0">
              <a:buNone/>
            </a:pPr>
            <a:r>
              <a:rPr lang="en-US" sz="2800" b="1" dirty="0"/>
              <a:t>Results: </a:t>
            </a:r>
          </a:p>
          <a:p>
            <a:pPr marL="0" indent="0">
              <a:buNone/>
            </a:pPr>
            <a:r>
              <a:rPr lang="en-US" sz="2800" dirty="0"/>
              <a:t>• Participants reported bizarreness in dreams twice as often as in fantasies. </a:t>
            </a:r>
          </a:p>
          <a:p>
            <a:pPr marL="0" indent="0">
              <a:spcAft>
                <a:spcPts val="600"/>
              </a:spcAft>
              <a:buNone/>
            </a:pPr>
            <a:r>
              <a:rPr lang="en-US" sz="2800" dirty="0"/>
              <a:t>• Judges could accurately distinguish dream reports from fantasy reports.</a:t>
            </a:r>
          </a:p>
          <a:p>
            <a:pPr marL="0" indent="0">
              <a:buNone/>
            </a:pPr>
            <a:r>
              <a:rPr lang="en-US" sz="2800" b="1" dirty="0"/>
              <a:t>Conclusion: </a:t>
            </a:r>
            <a:r>
              <a:rPr lang="en-US" sz="2800" dirty="0"/>
              <a:t>Dreams contain much more bizarre content than fantasies. The strangeness and illogical content of dreams supports the activation-synthesis theory of dreaming.</a:t>
            </a:r>
            <a:endParaRPr lang="en-US" sz="2800" b="1" dirty="0"/>
          </a:p>
        </p:txBody>
      </p:sp>
    </p:spTree>
    <p:extLst>
      <p:ext uri="{BB962C8B-B14F-4D97-AF65-F5344CB8AC3E}">
        <p14:creationId xmlns:p14="http://schemas.microsoft.com/office/powerpoint/2010/main" val="2847376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4731026"/>
            <a:ext cx="11463443" cy="1792903"/>
          </a:xfrm>
          <a:solidFill>
            <a:srgbClr val="CC59AA">
              <a:alpha val="89804"/>
            </a:srgbClr>
          </a:solidFill>
          <a:ln>
            <a:solidFill>
              <a:schemeClr val="accent2"/>
            </a:solidFill>
          </a:ln>
        </p:spPr>
        <p:txBody>
          <a:bodyPr vert="horz" lIns="91440" tIns="45720" rIns="91440" bIns="45720" rtlCol="0" anchor="ctr">
            <a:normAutofit/>
          </a:bodyPr>
          <a:lstStyle/>
          <a:p>
            <a:pPr marL="0" indent="0" algn="ctr">
              <a:buNone/>
            </a:pPr>
            <a:r>
              <a:rPr lang="en-GB" dirty="0">
                <a:latin typeface="Arial"/>
                <a:cs typeface="Arial"/>
              </a:rPr>
              <a:t>Activity: Create an explanation for how it supports the activation-synthesis theory of dreaming.</a:t>
            </a:r>
            <a:endParaRPr lang="en-GB" dirty="0"/>
          </a:p>
        </p:txBody>
      </p:sp>
    </p:spTree>
    <p:extLst>
      <p:ext uri="{BB962C8B-B14F-4D97-AF65-F5344CB8AC3E}">
        <p14:creationId xmlns:p14="http://schemas.microsoft.com/office/powerpoint/2010/main" val="306192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F79B7-7844-A143-9B29-1C3016D34133}"/>
              </a:ext>
            </a:extLst>
          </p:cNvPr>
          <p:cNvSpPr>
            <a:spLocks noGrp="1"/>
          </p:cNvSpPr>
          <p:nvPr>
            <p:ph type="title"/>
          </p:nvPr>
        </p:nvSpPr>
        <p:spPr>
          <a:solidFill>
            <a:srgbClr val="F2F2F2"/>
          </a:solidFill>
        </p:spPr>
        <p:txBody>
          <a:bodyPr/>
          <a:lstStyle/>
          <a:p>
            <a:pPr algn="ctr"/>
            <a:r>
              <a:rPr lang="en-US" dirty="0"/>
              <a:t>Activation-synthesis debate</a:t>
            </a:r>
          </a:p>
        </p:txBody>
      </p:sp>
      <p:graphicFrame>
        <p:nvGraphicFramePr>
          <p:cNvPr id="7" name="Content Placeholder 6">
            <a:extLst>
              <a:ext uri="{FF2B5EF4-FFF2-40B4-BE49-F238E27FC236}">
                <a16:creationId xmlns:a16="http://schemas.microsoft.com/office/drawing/2014/main" id="{FA28F6FF-4C6B-B748-AC6D-6C29F3B95A10}"/>
              </a:ext>
            </a:extLst>
          </p:cNvPr>
          <p:cNvGraphicFramePr>
            <a:graphicFrameLocks noGrp="1"/>
          </p:cNvGraphicFramePr>
          <p:nvPr>
            <p:ph type="tbl" sz="quarter" idx="11"/>
            <p:extLst>
              <p:ext uri="{D42A27DB-BD31-4B8C-83A1-F6EECF244321}">
                <p14:modId xmlns:p14="http://schemas.microsoft.com/office/powerpoint/2010/main" val="3139449556"/>
              </p:ext>
            </p:extLst>
          </p:nvPr>
        </p:nvGraphicFramePr>
        <p:xfrm>
          <a:off x="180000" y="2202498"/>
          <a:ext cx="11627999" cy="4110276"/>
        </p:xfrm>
        <a:graphic>
          <a:graphicData uri="http://schemas.openxmlformats.org/drawingml/2006/table">
            <a:tbl>
              <a:tblPr firstRow="1" bandRow="1">
                <a:tableStyleId>{5C22544A-7EE6-4342-B048-85BDC9FD1C3A}</a:tableStyleId>
              </a:tblPr>
              <a:tblGrid>
                <a:gridCol w="2830254">
                  <a:extLst>
                    <a:ext uri="{9D8B030D-6E8A-4147-A177-3AD203B41FA5}">
                      <a16:colId xmlns:a16="http://schemas.microsoft.com/office/drawing/2014/main" val="3894190873"/>
                    </a:ext>
                  </a:extLst>
                </a:gridCol>
                <a:gridCol w="3973813">
                  <a:extLst>
                    <a:ext uri="{9D8B030D-6E8A-4147-A177-3AD203B41FA5}">
                      <a16:colId xmlns:a16="http://schemas.microsoft.com/office/drawing/2014/main" val="3551816449"/>
                    </a:ext>
                  </a:extLst>
                </a:gridCol>
                <a:gridCol w="4823932">
                  <a:extLst>
                    <a:ext uri="{9D8B030D-6E8A-4147-A177-3AD203B41FA5}">
                      <a16:colId xmlns:a16="http://schemas.microsoft.com/office/drawing/2014/main" val="1557153471"/>
                    </a:ext>
                  </a:extLst>
                </a:gridCol>
              </a:tblGrid>
              <a:tr h="544116">
                <a:tc>
                  <a:txBody>
                    <a:bodyPr/>
                    <a:lstStyle/>
                    <a:p>
                      <a:endParaRPr lang="en-GB" sz="2400" dirty="0">
                        <a:solidFill>
                          <a:srgbClr val="CC58B0"/>
                        </a:solidFill>
                        <a:latin typeface="+mn-lt"/>
                      </a:endParaRPr>
                    </a:p>
                  </a:txBody>
                  <a:tcPr>
                    <a:solidFill>
                      <a:schemeClr val="bg1"/>
                    </a:solidFill>
                  </a:tcPr>
                </a:tc>
                <a:tc>
                  <a:txBody>
                    <a:bodyPr/>
                    <a:lstStyle/>
                    <a:p>
                      <a:r>
                        <a:rPr lang="en-US" sz="2400" b="1" dirty="0">
                          <a:solidFill>
                            <a:srgbClr val="CC58B0"/>
                          </a:solidFill>
                          <a:latin typeface="+mn-lt"/>
                        </a:rPr>
                        <a:t>For</a:t>
                      </a:r>
                      <a:endParaRPr lang="en-GB" sz="2400" b="1" dirty="0">
                        <a:solidFill>
                          <a:srgbClr val="CC58B0"/>
                        </a:solidFill>
                        <a:latin typeface="+mn-lt"/>
                      </a:endParaRPr>
                    </a:p>
                  </a:txBody>
                  <a:tcPr>
                    <a:solidFill>
                      <a:schemeClr val="bg1"/>
                    </a:solidFill>
                  </a:tcPr>
                </a:tc>
                <a:tc>
                  <a:txBody>
                    <a:bodyPr/>
                    <a:lstStyle/>
                    <a:p>
                      <a:r>
                        <a:rPr lang="en-US" sz="2400" b="1" dirty="0">
                          <a:solidFill>
                            <a:srgbClr val="CC58B0"/>
                          </a:solidFill>
                          <a:latin typeface="+mn-lt"/>
                        </a:rPr>
                        <a:t>Against</a:t>
                      </a:r>
                      <a:endParaRPr lang="en-GB" sz="2400" b="1" dirty="0">
                        <a:solidFill>
                          <a:srgbClr val="CC58B0"/>
                        </a:solidFill>
                        <a:latin typeface="+mn-lt"/>
                      </a:endParaRPr>
                    </a:p>
                  </a:txBody>
                  <a:tcPr>
                    <a:solidFill>
                      <a:schemeClr val="bg1"/>
                    </a:solidFill>
                  </a:tcPr>
                </a:tc>
                <a:extLst>
                  <a:ext uri="{0D108BD9-81ED-4DB2-BD59-A6C34878D82A}">
                    <a16:rowId xmlns:a16="http://schemas.microsoft.com/office/drawing/2014/main" val="1453184177"/>
                  </a:ext>
                </a:extLst>
              </a:tr>
              <a:tr h="418621">
                <a:tc>
                  <a:txBody>
                    <a:bodyPr/>
                    <a:lstStyle/>
                    <a:p>
                      <a:r>
                        <a:rPr lang="en-US" sz="2400" b="1" dirty="0">
                          <a:solidFill>
                            <a:schemeClr val="tx1"/>
                          </a:solidFill>
                          <a:latin typeface="+mn-lt"/>
                        </a:rPr>
                        <a:t>M</a:t>
                      </a:r>
                      <a:r>
                        <a:rPr lang="en-GB" sz="2400" b="1" dirty="0" err="1">
                          <a:solidFill>
                            <a:schemeClr val="tx1"/>
                          </a:solidFill>
                          <a:latin typeface="+mn-lt"/>
                        </a:rPr>
                        <a:t>eaning</a:t>
                      </a:r>
                      <a:r>
                        <a:rPr lang="en-GB" sz="2400" b="1" dirty="0">
                          <a:solidFill>
                            <a:schemeClr val="tx1"/>
                          </a:solidFill>
                          <a:latin typeface="+mn-lt"/>
                        </a:rPr>
                        <a:t> of dream objects</a:t>
                      </a:r>
                    </a:p>
                  </a:txBody>
                  <a:tcPr>
                    <a:solidFill>
                      <a:srgbClr val="EEEE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accent1">
                            <a:lumMod val="10000"/>
                          </a:schemeClr>
                        </a:solidFill>
                        <a:latin typeface="Arial" panose="020B0604020202020204" pitchFamily="34" charset="0"/>
                        <a:cs typeface="Arial" panose="020B0604020202020204" pitchFamily="34" charset="0"/>
                      </a:endParaRPr>
                    </a:p>
                  </a:txBody>
                  <a:tcPr>
                    <a:solidFill>
                      <a:srgbClr val="EEEEF5"/>
                    </a:solidFill>
                  </a:tcPr>
                </a:tc>
                <a:extLst>
                  <a:ext uri="{0D108BD9-81ED-4DB2-BD59-A6C34878D82A}">
                    <a16:rowId xmlns:a16="http://schemas.microsoft.com/office/drawing/2014/main" val="2536536791"/>
                  </a:ext>
                </a:extLst>
              </a:tr>
              <a:tr h="662277">
                <a:tc>
                  <a:txBody>
                    <a:bodyPr/>
                    <a:lstStyle/>
                    <a:p>
                      <a:r>
                        <a:rPr lang="en-US" sz="2400" b="1" i="0" kern="1200" dirty="0">
                          <a:solidFill>
                            <a:schemeClr val="tx1"/>
                          </a:solidFill>
                          <a:effectLst/>
                          <a:latin typeface="+mn-lt"/>
                          <a:ea typeface="+mn-ea"/>
                          <a:cs typeface="Arial" panose="020B0604020202020204" pitchFamily="34" charset="0"/>
                        </a:rPr>
                        <a:t>S</a:t>
                      </a:r>
                      <a:r>
                        <a:rPr lang="en-GB" sz="2400" b="1" i="0" kern="1200" dirty="0" err="1">
                          <a:solidFill>
                            <a:schemeClr val="tx1"/>
                          </a:solidFill>
                          <a:effectLst/>
                          <a:latin typeface="+mn-lt"/>
                          <a:ea typeface="+mn-ea"/>
                          <a:cs typeface="Arial" panose="020B0604020202020204" pitchFamily="34" charset="0"/>
                        </a:rPr>
                        <a:t>upporting</a:t>
                      </a:r>
                      <a:r>
                        <a:rPr lang="en-GB" sz="2400" b="1" i="0" kern="1200" dirty="0">
                          <a:solidFill>
                            <a:schemeClr val="tx1"/>
                          </a:solidFill>
                          <a:effectLst/>
                          <a:latin typeface="+mn-lt"/>
                          <a:ea typeface="+mn-ea"/>
                          <a:cs typeface="Arial" panose="020B0604020202020204" pitchFamily="34" charset="0"/>
                        </a:rPr>
                        <a:t> evidence</a:t>
                      </a:r>
                      <a:endParaRPr lang="en-GB" sz="2400" b="1" dirty="0">
                        <a:solidFill>
                          <a:schemeClr val="tx1"/>
                        </a:solidFill>
                        <a:latin typeface="+mn-lt"/>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dirty="0">
                        <a:solidFill>
                          <a:schemeClr val="accent1">
                            <a:lumMod val="10000"/>
                          </a:schemeClr>
                        </a:solidFill>
                        <a:latin typeface="Arial" panose="020B0604020202020204" pitchFamily="34" charset="0"/>
                        <a:cs typeface="Arial" panose="020B060402020202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accent1">
                            <a:lumMod val="10000"/>
                          </a:schemeClr>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912046859"/>
                  </a:ext>
                </a:extLst>
              </a:tr>
              <a:tr h="430533">
                <a:tc>
                  <a:txBody>
                    <a:bodyPr/>
                    <a:lstStyle/>
                    <a:p>
                      <a:r>
                        <a:rPr lang="en-US" sz="2400" b="1">
                          <a:solidFill>
                            <a:schemeClr val="tx1"/>
                          </a:solidFill>
                          <a:latin typeface="+mn-lt"/>
                        </a:rPr>
                        <a:t>Dream narratives</a:t>
                      </a:r>
                      <a:endParaRPr lang="en-GB" sz="2400" b="1" dirty="0">
                        <a:solidFill>
                          <a:schemeClr val="tx1"/>
                        </a:solidFill>
                        <a:latin typeface="+mn-lt"/>
                      </a:endParaRPr>
                    </a:p>
                  </a:txBody>
                  <a:tcPr>
                    <a:solidFill>
                      <a:srgbClr val="EEEE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dirty="0">
                        <a:solidFill>
                          <a:schemeClr val="accent1">
                            <a:lumMod val="1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accent1">
                            <a:lumMod val="10000"/>
                          </a:schemeClr>
                        </a:solidFill>
                        <a:latin typeface="Arial" panose="020B0604020202020204" pitchFamily="34" charset="0"/>
                        <a:cs typeface="Arial" panose="020B0604020202020204" pitchFamily="34" charset="0"/>
                      </a:endParaRPr>
                    </a:p>
                  </a:txBody>
                  <a:tcPr>
                    <a:solidFill>
                      <a:srgbClr val="EEEEF4"/>
                    </a:solidFill>
                  </a:tcPr>
                </a:tc>
                <a:extLst>
                  <a:ext uri="{0D108BD9-81ED-4DB2-BD59-A6C34878D82A}">
                    <a16:rowId xmlns:a16="http://schemas.microsoft.com/office/drawing/2014/main" val="2234866237"/>
                  </a:ext>
                </a:extLst>
              </a:tr>
            </a:tbl>
          </a:graphicData>
        </a:graphic>
      </p:graphicFrame>
    </p:spTree>
    <p:extLst>
      <p:ext uri="{BB962C8B-B14F-4D97-AF65-F5344CB8AC3E}">
        <p14:creationId xmlns:p14="http://schemas.microsoft.com/office/powerpoint/2010/main" val="1537033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4770781"/>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Plenary: G</a:t>
            </a:r>
            <a:r>
              <a:rPr lang="en-GB" dirty="0"/>
              <a:t>enerate a ‘bizarre’ dream based on the synthesis of random neural activation for use next lesson.</a:t>
            </a:r>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7VPTP7ZE6X33-2020743336-707</_dlc_DocId>
    <_dlc_DocIdUrl xmlns="9ad1216b-cdc1-40e2-a0c2-94597fd44697">
      <Url>https://cambridgeorg.sharepoint.com/sites/cie/education/pd/Curriculum_Support/_layouts/15/DocIdRedir.aspx?ID=7VPTP7ZE6X33-2020743336-707</Url>
      <Description>7VPTP7ZE6X33-2020743336-707</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36F522-99CC-44C6-897D-F8F89591E08F}">
  <ds:schemaRefs>
    <ds:schemaRef ds:uri="http://schemas.microsoft.com/sharepoint/events"/>
  </ds:schemaRefs>
</ds:datastoreItem>
</file>

<file path=customXml/itemProps2.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3.xml><?xml version="1.0" encoding="utf-8"?>
<ds:datastoreItem xmlns:ds="http://schemas.openxmlformats.org/officeDocument/2006/customXml" ds:itemID="{B630E657-8217-4B2F-96A4-D1EE5A57D447}">
  <ds:schemaRefs>
    <ds:schemaRef ds:uri="http://purl.org/dc/elements/1.1/"/>
    <ds:schemaRef ds:uri="http://schemas.openxmlformats.org/package/2006/metadata/core-properties"/>
    <ds:schemaRef ds:uri="http://schemas.microsoft.com/office/2006/documentManagement/types"/>
    <ds:schemaRef ds:uri="f1f25e64-7226-490b-ade3-8cf84afff5d2"/>
    <ds:schemaRef ds:uri="http://purl.org/dc/dcmitype/"/>
    <ds:schemaRef ds:uri="http://schemas.microsoft.com/office/2006/metadata/properties"/>
    <ds:schemaRef ds:uri="http://purl.org/dc/terms/"/>
    <ds:schemaRef ds:uri="http://schemas.microsoft.com/office/infopath/2007/PartnerControls"/>
    <ds:schemaRef ds:uri="9ad1216b-cdc1-40e2-a0c2-94597fd44697"/>
    <ds:schemaRef ds:uri="http://www.w3.org/XML/1998/namespace"/>
  </ds:schemaRefs>
</ds:datastoreItem>
</file>

<file path=customXml/itemProps4.xml><?xml version="1.0" encoding="utf-8"?>
<ds:datastoreItem xmlns:ds="http://schemas.openxmlformats.org/officeDocument/2006/customXml" ds:itemID="{4E52B123-CF7E-4F52-BAFF-3D3636292A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f1f25e64-7226-490b-ade3-8cf84afff5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389</TotalTime>
  <Words>371</Words>
  <Application>Microsoft Office PowerPoint</Application>
  <PresentationFormat>Widescreen</PresentationFormat>
  <Paragraphs>32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Georgia</vt:lpstr>
      <vt:lpstr>Office Theme</vt:lpstr>
      <vt:lpstr>PowerPoint Presentation</vt:lpstr>
      <vt:lpstr>PowerPoint Presentation</vt:lpstr>
      <vt:lpstr>Named study: Bizarreness of dreams (Williams et al)</vt:lpstr>
      <vt:lpstr>Bizarreness of dream content (Williams et al)</vt:lpstr>
      <vt:lpstr>Bizarreness of dream content (Williams et al)</vt:lpstr>
      <vt:lpstr>PowerPoint Presentation</vt:lpstr>
      <vt:lpstr>Activation-synthesis debate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Karolyn Feliciani</cp:lastModifiedBy>
  <cp:revision>4</cp:revision>
  <dcterms:created xsi:type="dcterms:W3CDTF">2023-10-09T12:44:25Z</dcterms:created>
  <dcterms:modified xsi:type="dcterms:W3CDTF">2026-05-20T07:51:16Z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b1b933f2-44db-4dbb-b1ac-ee5f46db8ff9</vt:lpwstr>
  </property>
</Properties>
</file>