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04" r:id="rId5"/>
    <p:sldId id="348" r:id="rId6"/>
    <p:sldId id="349" r:id="rId7"/>
    <p:sldId id="342" r:id="rId8"/>
    <p:sldId id="343" r:id="rId9"/>
    <p:sldId id="313" r:id="rId10"/>
    <p:sldId id="356" r:id="rId11"/>
    <p:sldId id="358" r:id="rId12"/>
    <p:sldId id="359" r:id="rId13"/>
    <p:sldId id="357" r:id="rId14"/>
    <p:sldId id="360" r:id="rId15"/>
    <p:sldId id="2126988004" r:id="rId16"/>
    <p:sldId id="361" r:id="rId17"/>
    <p:sldId id="2126988005" r:id="rId18"/>
    <p:sldId id="362" r:id="rId19"/>
    <p:sldId id="2126988006" r:id="rId20"/>
    <p:sldId id="363" r:id="rId21"/>
    <p:sldId id="2126988007" r:id="rId22"/>
    <p:sldId id="312" r:id="rId23"/>
    <p:sldId id="344" r:id="rId24"/>
    <p:sldId id="365" r:id="rId25"/>
    <p:sldId id="366" r:id="rId26"/>
    <p:sldId id="345" r:id="rId27"/>
    <p:sldId id="2126988001" r:id="rId28"/>
    <p:sldId id="3758" r:id="rId29"/>
    <p:sldId id="2126987998" r:id="rId30"/>
    <p:sldId id="3759" r:id="rId31"/>
    <p:sldId id="2126987997" r:id="rId32"/>
    <p:sldId id="3761" r:id="rId33"/>
    <p:sldId id="2126988008" r:id="rId34"/>
    <p:sldId id="3762" r:id="rId35"/>
    <p:sldId id="3763" r:id="rId36"/>
    <p:sldId id="2126988009" r:id="rId37"/>
    <p:sldId id="212698800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F1807F2C-1AE4-91D1-E5E9-F4ABD4FCA42E}" name="Fay Head" initials="FH" userId="S::fay.head@cambridgeinternational.org::0554afc0-dcaf-4938-bb96-3f862d77a9ad" providerId="AD"/>
  <p188:author id="{0D6566A0-392B-9F9E-12DB-E69FB9ADB49E}" name="Hannah Nelms" initials="HN" userId="S::hannah.nelms@cambridgeinternational.org::44663144-6fdd-46cf-a504-b0b0119c6ee5" providerId="AD"/>
  <p188:author id="{EF8B8ECF-69C2-490C-3B79-460400277C83}" name="Jennifer Wade" initials="JW" userId="S::jwade@cambridge.org::6dbf98cf-6ad5-4721-8c56-a78569ad5a2d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62C8C-5D31-477B-8945-4D5C1359C6F9}" v="1" dt="2025-04-01T13:36:16.261"/>
    <p1510:client id="{516A0776-C2CE-4116-B91F-AF309547B921}" v="43" dt="2025-04-01T13:15:56.126"/>
    <p1510:client id="{62B8C2EC-C29D-4E9B-869D-665328F33404}" v="9" dt="2025-04-02T08:49:44.200"/>
    <p1510:client id="{6B9D4A82-C46D-4406-8CBF-9CBADDE599A8}" v="2" dt="2025-04-02T10:21:57.085"/>
    <p1510:client id="{7E55D00D-A162-9F01-984F-3AF82F67C69C}" v="14" dt="2025-04-02T08:16:56.509"/>
    <p1510:client id="{8D0119DD-5F1C-0C8D-4980-D0750C1DFE00}" v="3" dt="2025-04-02T00:50:15.395"/>
    <p1510:client id="{9438343F-8690-ECF5-A27E-8D8F7E705802}" v="3" dt="2025-04-02T00:49:24.435"/>
    <p1510:client id="{C6309155-2DCB-4AEF-3F69-5C8BA2264212}" v="1" dt="2025-04-02T10:15:35.950"/>
    <p1510:client id="{EB076549-1713-4556-8410-D3173647DF5E}" v="84" dt="2025-04-01T12:31:51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6" autoAdjust="0"/>
  </p:normalViewPr>
  <p:slideViewPr>
    <p:cSldViewPr snapToGrid="0">
      <p:cViewPr varScale="1">
        <p:scale>
          <a:sx n="57" d="100"/>
          <a:sy n="57" d="100"/>
        </p:scale>
        <p:origin x="9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651D5E-D61C-4AB3-B436-F32B66E0B17F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DD10FB-EFE8-4F23-8F8E-CA294A76ABFE}">
      <dgm:prSet phldrT="[Text]" custT="1"/>
      <dgm:spPr/>
      <dgm:t>
        <a:bodyPr/>
        <a:lstStyle/>
        <a:p>
          <a:r>
            <a:rPr lang="en-GB" sz="2800"/>
            <a:t>400,000</a:t>
          </a:r>
        </a:p>
        <a:p>
          <a:r>
            <a:rPr lang="ja-JP" altLang="en-US" sz="2800"/>
            <a:t>↑</a:t>
          </a:r>
          <a:endParaRPr lang="en-GB" altLang="ja-JP" sz="2800"/>
        </a:p>
        <a:p>
          <a:r>
            <a:rPr lang="en-GB" sz="2800"/>
            <a:t>210,000</a:t>
          </a:r>
        </a:p>
      </dgm:t>
    </dgm:pt>
    <dgm:pt modelId="{4A284AED-5E41-40A6-89F2-CFAB52BE3664}" type="parTrans" cxnId="{BD48D1F0-88A9-49E6-ABE1-7EF9F1A75069}">
      <dgm:prSet/>
      <dgm:spPr/>
      <dgm:t>
        <a:bodyPr/>
        <a:lstStyle/>
        <a:p>
          <a:endParaRPr lang="en-GB"/>
        </a:p>
      </dgm:t>
    </dgm:pt>
    <dgm:pt modelId="{961DA1CE-7F69-455C-94C0-A3EE19B956B1}" type="sibTrans" cxnId="{BD48D1F0-88A9-49E6-ABE1-7EF9F1A75069}">
      <dgm:prSet/>
      <dgm:spPr/>
      <dgm:t>
        <a:bodyPr/>
        <a:lstStyle/>
        <a:p>
          <a:endParaRPr lang="en-GB"/>
        </a:p>
      </dgm:t>
    </dgm:pt>
    <dgm:pt modelId="{C3ECF212-F251-4B28-A97E-B2F3C06D1C4D}">
      <dgm:prSet phldrT="[Text]"/>
      <dgm:spPr/>
      <dgm:t>
        <a:bodyPr/>
        <a:lstStyle/>
        <a:p>
          <a:r>
            <a:rPr lang="en-GB"/>
            <a:t>200</a:t>
          </a:r>
        </a:p>
        <a:p>
          <a:r>
            <a:rPr lang="ja-JP" altLang="en-US"/>
            <a:t>↑</a:t>
          </a:r>
          <a:endParaRPr lang="en-GB" altLang="ja-JP"/>
        </a:p>
        <a:p>
          <a:r>
            <a:rPr lang="en-GB"/>
            <a:t>86</a:t>
          </a:r>
        </a:p>
      </dgm:t>
    </dgm:pt>
    <dgm:pt modelId="{00C63362-492D-4EB7-8622-03FEE77581B9}" type="parTrans" cxnId="{DAABC130-E6D6-4E8E-8D84-FDE72D953454}">
      <dgm:prSet/>
      <dgm:spPr/>
      <dgm:t>
        <a:bodyPr/>
        <a:lstStyle/>
        <a:p>
          <a:endParaRPr lang="en-GB"/>
        </a:p>
      </dgm:t>
    </dgm:pt>
    <dgm:pt modelId="{69CAEE47-9D40-42B7-8093-83A97E24E996}" type="sibTrans" cxnId="{DAABC130-E6D6-4E8E-8D84-FDE72D953454}">
      <dgm:prSet/>
      <dgm:spPr/>
      <dgm:t>
        <a:bodyPr/>
        <a:lstStyle/>
        <a:p>
          <a:endParaRPr lang="en-GB"/>
        </a:p>
      </dgm:t>
    </dgm:pt>
    <dgm:pt modelId="{4576BB82-BE67-4DBF-A0AE-F5E353399878}" type="pres">
      <dgm:prSet presAssocID="{45651D5E-D61C-4AB3-B436-F32B66E0B17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9230572-B7BC-4BC5-AF05-93076D7E4962}" type="pres">
      <dgm:prSet presAssocID="{C5DD10FB-EFE8-4F23-8F8E-CA294A76ABFE}" presName="composite" presStyleCnt="0"/>
      <dgm:spPr/>
    </dgm:pt>
    <dgm:pt modelId="{14DA4CBA-90F7-4019-A9A7-8F6AB404B309}" type="pres">
      <dgm:prSet presAssocID="{C5DD10FB-EFE8-4F23-8F8E-CA294A76ABFE}" presName="FirstChild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06EE0A3-29D1-4045-8278-3C4F710CB68C}" type="pres">
      <dgm:prSet presAssocID="{C5DD10FB-EFE8-4F23-8F8E-CA294A76ABFE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</dgm:pt>
    <dgm:pt modelId="{26B6C59C-E457-4CED-90D1-82ECEFB0BE30}" type="pres">
      <dgm:prSet presAssocID="{C5DD10FB-EFE8-4F23-8F8E-CA294A76ABFE}" presName="Accent" presStyleLbl="parChTrans1D1" presStyleIdx="0" presStyleCnt="2"/>
      <dgm:spPr/>
    </dgm:pt>
    <dgm:pt modelId="{C41248A1-5EBF-437E-A1C7-285F6C9F99F4}" type="pres">
      <dgm:prSet presAssocID="{961DA1CE-7F69-455C-94C0-A3EE19B956B1}" presName="sibTrans" presStyleCnt="0"/>
      <dgm:spPr/>
    </dgm:pt>
    <dgm:pt modelId="{1C1961A1-3D51-4C8B-897A-0DEAA1D429DE}" type="pres">
      <dgm:prSet presAssocID="{C3ECF212-F251-4B28-A97E-B2F3C06D1C4D}" presName="composite" presStyleCnt="0"/>
      <dgm:spPr/>
    </dgm:pt>
    <dgm:pt modelId="{CA206869-C216-497D-B121-658C56027082}" type="pres">
      <dgm:prSet presAssocID="{C3ECF212-F251-4B28-A97E-B2F3C06D1C4D}" presName="FirstChild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6AC7D9C-A7FC-4E94-BA44-D2766F6FCCD2}" type="pres">
      <dgm:prSet presAssocID="{C3ECF212-F251-4B28-A97E-B2F3C06D1C4D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</dgm:pt>
    <dgm:pt modelId="{7F6FAA1C-F587-4139-B61C-55AF9BA4B0AF}" type="pres">
      <dgm:prSet presAssocID="{C3ECF212-F251-4B28-A97E-B2F3C06D1C4D}" presName="Accent" presStyleLbl="parChTrans1D1" presStyleIdx="1" presStyleCnt="2"/>
      <dgm:spPr/>
    </dgm:pt>
  </dgm:ptLst>
  <dgm:cxnLst>
    <dgm:cxn modelId="{DAABC130-E6D6-4E8E-8D84-FDE72D953454}" srcId="{45651D5E-D61C-4AB3-B436-F32B66E0B17F}" destId="{C3ECF212-F251-4B28-A97E-B2F3C06D1C4D}" srcOrd="1" destOrd="0" parTransId="{00C63362-492D-4EB7-8622-03FEE77581B9}" sibTransId="{69CAEE47-9D40-42B7-8093-83A97E24E996}"/>
    <dgm:cxn modelId="{040D0B3C-CC00-45CC-B8B0-2BB8FF99C447}" type="presOf" srcId="{45651D5E-D61C-4AB3-B436-F32B66E0B17F}" destId="{4576BB82-BE67-4DBF-A0AE-F5E353399878}" srcOrd="0" destOrd="0" presId="urn:microsoft.com/office/officeart/2011/layout/TabList"/>
    <dgm:cxn modelId="{3A1B2F6F-FFE3-42F3-B7D5-DC45DB87B373}" type="presOf" srcId="{C5DD10FB-EFE8-4F23-8F8E-CA294A76ABFE}" destId="{B06EE0A3-29D1-4045-8278-3C4F710CB68C}" srcOrd="0" destOrd="0" presId="urn:microsoft.com/office/officeart/2011/layout/TabList"/>
    <dgm:cxn modelId="{E63CFE86-046C-4E0F-9566-5A557905A25D}" type="presOf" srcId="{C3ECF212-F251-4B28-A97E-B2F3C06D1C4D}" destId="{26AC7D9C-A7FC-4E94-BA44-D2766F6FCCD2}" srcOrd="0" destOrd="0" presId="urn:microsoft.com/office/officeart/2011/layout/TabList"/>
    <dgm:cxn modelId="{BD48D1F0-88A9-49E6-ABE1-7EF9F1A75069}" srcId="{45651D5E-D61C-4AB3-B436-F32B66E0B17F}" destId="{C5DD10FB-EFE8-4F23-8F8E-CA294A76ABFE}" srcOrd="0" destOrd="0" parTransId="{4A284AED-5E41-40A6-89F2-CFAB52BE3664}" sibTransId="{961DA1CE-7F69-455C-94C0-A3EE19B956B1}"/>
    <dgm:cxn modelId="{6AF42C1A-4DD9-47EF-A578-FF1F83A6EAFA}" type="presParOf" srcId="{4576BB82-BE67-4DBF-A0AE-F5E353399878}" destId="{A9230572-B7BC-4BC5-AF05-93076D7E4962}" srcOrd="0" destOrd="0" presId="urn:microsoft.com/office/officeart/2011/layout/TabList"/>
    <dgm:cxn modelId="{D5B3D1D8-001C-422C-8E76-D5FD6438BEB3}" type="presParOf" srcId="{A9230572-B7BC-4BC5-AF05-93076D7E4962}" destId="{14DA4CBA-90F7-4019-A9A7-8F6AB404B309}" srcOrd="0" destOrd="0" presId="urn:microsoft.com/office/officeart/2011/layout/TabList"/>
    <dgm:cxn modelId="{21C073C7-79C5-4279-A075-55A02415322D}" type="presParOf" srcId="{A9230572-B7BC-4BC5-AF05-93076D7E4962}" destId="{B06EE0A3-29D1-4045-8278-3C4F710CB68C}" srcOrd="1" destOrd="0" presId="urn:microsoft.com/office/officeart/2011/layout/TabList"/>
    <dgm:cxn modelId="{4CE4682C-DB2E-46B2-ACA2-C3E1D9ECE964}" type="presParOf" srcId="{A9230572-B7BC-4BC5-AF05-93076D7E4962}" destId="{26B6C59C-E457-4CED-90D1-82ECEFB0BE30}" srcOrd="2" destOrd="0" presId="urn:microsoft.com/office/officeart/2011/layout/TabList"/>
    <dgm:cxn modelId="{8566363E-B2F6-49D7-8B5A-1A16B35B39CA}" type="presParOf" srcId="{4576BB82-BE67-4DBF-A0AE-F5E353399878}" destId="{C41248A1-5EBF-437E-A1C7-285F6C9F99F4}" srcOrd="1" destOrd="0" presId="urn:microsoft.com/office/officeart/2011/layout/TabList"/>
    <dgm:cxn modelId="{8EA8C652-FB30-4D4C-ACE5-311447B922BF}" type="presParOf" srcId="{4576BB82-BE67-4DBF-A0AE-F5E353399878}" destId="{1C1961A1-3D51-4C8B-897A-0DEAA1D429DE}" srcOrd="2" destOrd="0" presId="urn:microsoft.com/office/officeart/2011/layout/TabList"/>
    <dgm:cxn modelId="{8BAA662E-A2FD-41FD-9483-24D91E0D0D7F}" type="presParOf" srcId="{1C1961A1-3D51-4C8B-897A-0DEAA1D429DE}" destId="{CA206869-C216-497D-B121-658C56027082}" srcOrd="0" destOrd="0" presId="urn:microsoft.com/office/officeart/2011/layout/TabList"/>
    <dgm:cxn modelId="{8A02E73C-7281-418C-BD33-41380C128C7C}" type="presParOf" srcId="{1C1961A1-3D51-4C8B-897A-0DEAA1D429DE}" destId="{26AC7D9C-A7FC-4E94-BA44-D2766F6FCCD2}" srcOrd="1" destOrd="0" presId="urn:microsoft.com/office/officeart/2011/layout/TabList"/>
    <dgm:cxn modelId="{C1515838-1287-475C-AA30-427A1DB9F908}" type="presParOf" srcId="{1C1961A1-3D51-4C8B-897A-0DEAA1D429DE}" destId="{7F6FAA1C-F587-4139-B61C-55AF9BA4B0AF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FAA1C-F587-4139-B61C-55AF9BA4B0AF}">
      <dsp:nvSpPr>
        <dsp:cNvPr id="0" name=""/>
        <dsp:cNvSpPr/>
      </dsp:nvSpPr>
      <dsp:spPr>
        <a:xfrm>
          <a:off x="0" y="3911860"/>
          <a:ext cx="1162367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6C59C-E457-4CED-90D1-82ECEFB0BE30}">
      <dsp:nvSpPr>
        <dsp:cNvPr id="0" name=""/>
        <dsp:cNvSpPr/>
      </dsp:nvSpPr>
      <dsp:spPr>
        <a:xfrm>
          <a:off x="0" y="2286186"/>
          <a:ext cx="1162367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A4CBA-90F7-4019-A9A7-8F6AB404B309}">
      <dsp:nvSpPr>
        <dsp:cNvPr id="0" name=""/>
        <dsp:cNvSpPr/>
      </dsp:nvSpPr>
      <dsp:spPr>
        <a:xfrm>
          <a:off x="3022155" y="737926"/>
          <a:ext cx="8601519" cy="154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EE0A3-29D1-4045-8278-3C4F710CB68C}">
      <dsp:nvSpPr>
        <dsp:cNvPr id="0" name=""/>
        <dsp:cNvSpPr/>
      </dsp:nvSpPr>
      <dsp:spPr>
        <a:xfrm>
          <a:off x="0" y="737926"/>
          <a:ext cx="3022155" cy="15482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400,000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800" kern="1200"/>
            <a:t>↑</a:t>
          </a:r>
          <a:endParaRPr lang="en-GB" altLang="ja-JP" sz="2800" kern="120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210,000</a:t>
          </a:r>
        </a:p>
      </dsp:txBody>
      <dsp:txXfrm>
        <a:off x="75593" y="813519"/>
        <a:ext cx="2870969" cy="1472667"/>
      </dsp:txXfrm>
    </dsp:sp>
    <dsp:sp modelId="{CA206869-C216-497D-B121-658C56027082}">
      <dsp:nvSpPr>
        <dsp:cNvPr id="0" name=""/>
        <dsp:cNvSpPr/>
      </dsp:nvSpPr>
      <dsp:spPr>
        <a:xfrm>
          <a:off x="3022155" y="2363600"/>
          <a:ext cx="8601519" cy="154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C7D9C-A7FC-4E94-BA44-D2766F6FCCD2}">
      <dsp:nvSpPr>
        <dsp:cNvPr id="0" name=""/>
        <dsp:cNvSpPr/>
      </dsp:nvSpPr>
      <dsp:spPr>
        <a:xfrm>
          <a:off x="0" y="2363600"/>
          <a:ext cx="3022155" cy="15482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200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700" kern="1200"/>
            <a:t>↑</a:t>
          </a:r>
          <a:endParaRPr lang="en-GB" altLang="ja-JP" sz="2700" kern="120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86</a:t>
          </a:r>
        </a:p>
      </dsp:txBody>
      <dsp:txXfrm>
        <a:off x="75593" y="2439193"/>
        <a:ext cx="2870969" cy="1472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329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1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204C-50A1-77FF-E7F3-44D9CC8C1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622CD-32FD-A647-FA48-F37E2F882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E9D592-F0F5-895A-4DD2-4B417963F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48080-28DF-0901-2AA6-928343A70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879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0126-A884-1250-E59B-7912AE325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C00B3-2032-BAD9-F1E1-C82D6753F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DA045E-A992-A764-7335-2B0B2E552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BA7B7-EB7C-4FCE-7062-C0E09F3FB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012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A4CC-45E3-0D18-7CFB-8D943E5E8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08E8A8-4717-CD96-B9A9-E305EA228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E5CD6F-C7EA-86F2-30A6-BEB18FC80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0B946-09B8-0B69-7D65-284221062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962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61E78-536A-8AD7-5E42-9F90EAB63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18232-05E6-FE48-0563-C7B42A7B3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1DA5F-3CCB-EF2C-5427-9ECD9174C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FAC41-23CC-50F7-37AF-BCA721127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85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789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187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69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32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ＭＳ Ｐゴシック" panose="020B0600070205080204" pitchFamily="34" charset="-128"/>
              <a:cs typeface="ＭＳ Ｐゴシック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ＭＳ Ｐゴシック" panose="020B0600070205080204" pitchFamily="34" charset="-128"/>
              <a:cs typeface="ＭＳ Ｐゴシック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5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443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83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449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195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31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0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95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61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64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97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38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08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00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048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CB86A-011C-4C12-AFCC-82D41CAC3C4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29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/>
              <a:t>Presentation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international.org/programmes-and-qualifications/cambridge-igcse-japanese-0716/past-paper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international.org/suppor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international.org/support-and-training-for-schools/professional-development/professional-development-calendar/event-details/Int-0716-Virtual-01Sep25-A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s://asrecruit.cambridge.org/?__hstc=155460836.7b0c3dca4103a324a97c063e9fe3994a.1717403979370.1742985565939.1743423975607.188&amp;__hssc=155460836.2.1743423975607&amp;__hsfp=1460120506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mbridgeinternational.org/recognition-search/results/organisation-details/?qi=1&amp;ri=1810&amp;oi=1239&amp;orgName=Waseda%20University" TargetMode="External"/><Relationship Id="rId3" Type="http://schemas.openxmlformats.org/officeDocument/2006/relationships/hyperlink" Target="https://www.cambridgeinternational.org/recognition-search/results/organisation-details/?qi=1&amp;ri=6209&amp;oi=2691&amp;orgName=Kyushu%20University" TargetMode="External"/><Relationship Id="rId7" Type="http://schemas.openxmlformats.org/officeDocument/2006/relationships/hyperlink" Target="https://www.cambridgeinternational.org/recognition-search/results/organisation-details/?qi=1&amp;ri=1964&amp;oi=1321&amp;orgName=Sophia%20Universit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ambridgeinternational.org/recognition-search/results/organisation-details/?qi=1&amp;ri=2131&amp;oi=1419&amp;orgName=The%20University%20of%20Tokyo" TargetMode="External"/><Relationship Id="rId5" Type="http://schemas.openxmlformats.org/officeDocument/2006/relationships/hyperlink" Target="https://www.cambridgeinternational.org/recognition-search/results/organisation-details/?qi=1&amp;ri=4489&amp;oi=1766&amp;orgName=Tohoku%20University" TargetMode="External"/><Relationship Id="rId4" Type="http://schemas.openxmlformats.org/officeDocument/2006/relationships/hyperlink" Target="https://www.cambridgeinternational.org/recognition-search/results/organisation-details/?qi=1,4,38,39&amp;ri=2228,4781,5772,5771&amp;oi=1450&amp;orgName=Nagoya%20Universit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studyinjapan.go.jp/en/_mt/2024/04/EN_2024-2025Scholarship_Pamphlet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ambridgeinternational.org/pathways-to-japan-why-more-cambridge-students-are-choosing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international.org/suppor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419B-46F0-B6FE-5DB1-B173385F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77" y="2948670"/>
            <a:ext cx="12012001" cy="949325"/>
          </a:xfrm>
        </p:spPr>
        <p:txBody>
          <a:bodyPr/>
          <a:lstStyle/>
          <a:p>
            <a:r>
              <a:rPr lang="en-GB" dirty="0"/>
              <a:t>Introducing Cambridge IGCSE™ Japanese 0716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F0267-5EFF-E250-FA1D-FB6F25F0E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376" y="4833809"/>
            <a:ext cx="6515441" cy="463268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1600" b="1">
              <a:cs typeface="Arial"/>
            </a:endParaRPr>
          </a:p>
          <a:p>
            <a:r>
              <a:rPr lang="en-GB" sz="1600" b="1">
                <a:cs typeface="Arial"/>
              </a:rPr>
              <a:t>Fay Head, Head of Arts &amp; Languages, Quals &amp; Test Development</a:t>
            </a:r>
          </a:p>
          <a:p>
            <a:r>
              <a:rPr lang="en-GB" sz="1600" b="1">
                <a:cs typeface="Arial"/>
              </a:rPr>
              <a:t>Ayako </a:t>
            </a:r>
            <a:r>
              <a:rPr lang="en-GB" sz="1600" b="1" err="1">
                <a:cs typeface="Arial"/>
              </a:rPr>
              <a:t>Towatari</a:t>
            </a:r>
            <a:r>
              <a:rPr lang="en-GB" sz="1600" b="1">
                <a:cs typeface="Arial"/>
              </a:rPr>
              <a:t>, Country Manager, Japan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C67A9-E793-BA51-530C-B39BF266F1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999" y="6176214"/>
            <a:ext cx="6515441" cy="3869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600"/>
              <a:t>Wednesday 2nd April 2025</a:t>
            </a:r>
          </a:p>
        </p:txBody>
      </p:sp>
    </p:spTree>
    <p:extLst>
      <p:ext uri="{BB962C8B-B14F-4D97-AF65-F5344CB8AC3E}">
        <p14:creationId xmlns:p14="http://schemas.microsoft.com/office/powerpoint/2010/main" val="33242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>
                <a:latin typeface="Georgia"/>
              </a:rPr>
              <a:t>Overview of assessment </a:t>
            </a:r>
            <a:endParaRPr lang="en-US"/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D3725228-AF9A-D987-810B-3921B30A01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2160" y="2480946"/>
            <a:ext cx="2592023" cy="3110568"/>
          </a:xfrm>
        </p:spPr>
        <p:txBody>
          <a:bodyPr vert="horz" lIns="72000" tIns="1260000" rIns="72000" bIns="45720" rtlCol="0">
            <a:normAutofit/>
          </a:bodyPr>
          <a:lstStyle/>
          <a:p>
            <a:endParaRPr lang="en-GB" kern="1200">
              <a:latin typeface="+mn-lt"/>
              <a:ea typeface="+mn-ea"/>
              <a:cs typeface="+mn-cs"/>
            </a:endParaRPr>
          </a:p>
          <a:p>
            <a:endParaRPr lang="en-GB" kern="1200">
              <a:latin typeface="+mn-lt"/>
              <a:ea typeface="+mn-ea"/>
              <a:cs typeface="+mn-cs"/>
            </a:endParaRPr>
          </a:p>
          <a:p>
            <a:endParaRPr lang="en-GB" kern="1200">
              <a:latin typeface="+mn-lt"/>
              <a:ea typeface="+mn-ea"/>
              <a:cs typeface="+mn-cs"/>
            </a:endParaRP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7FAB32AB-CECE-0CC0-6395-81C360F5A7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3524" y="3836783"/>
            <a:ext cx="2149294" cy="398894"/>
          </a:xfrm>
        </p:spPr>
        <p:txBody>
          <a:bodyPr vert="horz" lIns="72000" tIns="0" rIns="72000" bIns="0" rtlCol="0" anchor="ctr">
            <a:normAutofit fontScale="25000" lnSpcReduction="20000"/>
          </a:bodyPr>
          <a:lstStyle/>
          <a:p>
            <a:endParaRPr lang="en-GB" sz="7200"/>
          </a:p>
          <a:p>
            <a:r>
              <a:rPr lang="en-GB" sz="7200" b="1" kern="1200">
                <a:latin typeface="+mn-lt"/>
                <a:ea typeface="+mn-ea"/>
                <a:cs typeface="+mn-cs"/>
              </a:rPr>
              <a:t>Listening </a:t>
            </a:r>
          </a:p>
          <a:p>
            <a:endParaRPr lang="en-GB" sz="6400" b="0"/>
          </a:p>
          <a:p>
            <a:r>
              <a:rPr lang="en-GB" sz="7200" b="0"/>
              <a:t>Paper 1</a:t>
            </a:r>
          </a:p>
          <a:p>
            <a:r>
              <a:rPr lang="en-GB" sz="7200" b="0" kern="1200">
                <a:latin typeface="+mn-lt"/>
                <a:ea typeface="+mn-ea"/>
                <a:cs typeface="+mn-cs"/>
              </a:rPr>
              <a:t>40 marks </a:t>
            </a:r>
          </a:p>
          <a:p>
            <a:r>
              <a:rPr lang="en-GB" sz="7200" b="0"/>
              <a:t>50 minutes </a:t>
            </a:r>
          </a:p>
          <a:p>
            <a:r>
              <a:rPr lang="en-GB" sz="7200" b="0"/>
              <a:t>25%</a:t>
            </a:r>
            <a:endParaRPr lang="en-GB" sz="6400" b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FFAFA1F1-E272-7380-DAF5-70240FF28E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0296" y="2681044"/>
            <a:ext cx="2149294" cy="398894"/>
          </a:xfrm>
        </p:spPr>
        <p:txBody>
          <a:bodyPr vert="horz" lIns="72000" tIns="0" rIns="72000" bIns="0" rtlCol="0" anchor="ctr">
            <a:normAutofit/>
          </a:bodyPr>
          <a:lstStyle/>
          <a:p>
            <a:r>
              <a:rPr lang="en-GB" sz="2600" b="1" kern="1200">
                <a:latin typeface="+mn-lt"/>
                <a:ea typeface="+mn-ea"/>
                <a:cs typeface="+mn-cs"/>
              </a:rPr>
              <a:t>AO1</a:t>
            </a:r>
          </a:p>
        </p:txBody>
      </p:sp>
      <p:sp>
        <p:nvSpPr>
          <p:cNvPr id="93" name="Text Placeholder 8">
            <a:extLst>
              <a:ext uri="{FF2B5EF4-FFF2-40B4-BE49-F238E27FC236}">
                <a16:creationId xmlns:a16="http://schemas.microsoft.com/office/drawing/2014/main" id="{FE7C3B48-2FCE-4711-E16B-C2CE0C364F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9494" y="2480946"/>
            <a:ext cx="2592023" cy="3110568"/>
          </a:xfrm>
        </p:spPr>
        <p:txBody>
          <a:bodyPr vert="horz" lIns="72000" tIns="1260000" rIns="72000" bIns="45720" rtlCol="0">
            <a:normAutofit/>
          </a:bodyPr>
          <a:lstStyle/>
          <a:p>
            <a:r>
              <a:rPr lang="en-GB" sz="1800"/>
              <a:t>Paper 2</a:t>
            </a:r>
          </a:p>
          <a:p>
            <a:r>
              <a:rPr lang="en-GB" sz="1800" kern="1200">
                <a:latin typeface="+mn-lt"/>
                <a:ea typeface="+mn-ea"/>
                <a:cs typeface="+mn-cs"/>
              </a:rPr>
              <a:t>40 marks </a:t>
            </a:r>
          </a:p>
          <a:p>
            <a:r>
              <a:rPr lang="en-GB" sz="1800"/>
              <a:t>1 hour </a:t>
            </a:r>
          </a:p>
          <a:p>
            <a:r>
              <a:rPr lang="en-GB" sz="1800" kern="1200">
                <a:latin typeface="+mn-lt"/>
                <a:ea typeface="+mn-ea"/>
                <a:cs typeface="+mn-cs"/>
              </a:rPr>
              <a:t>25%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E78106DF-3BAB-C56C-9340-00899B6731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76223" y="3280036"/>
            <a:ext cx="2149294" cy="398894"/>
          </a:xfrm>
        </p:spPr>
        <p:txBody>
          <a:bodyPr vert="horz" lIns="72000" tIns="0" rIns="72000" bIns="0" rtlCol="0" anchor="ctr">
            <a:normAutofit/>
          </a:bodyPr>
          <a:lstStyle/>
          <a:p>
            <a:r>
              <a:rPr lang="en-GB" sz="1800" b="1" kern="1200">
                <a:latin typeface="+mn-lt"/>
                <a:ea typeface="+mn-ea"/>
                <a:cs typeface="+mn-cs"/>
              </a:rPr>
              <a:t>Reading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260C03C1-26EE-9358-31D9-79B9EE8E6C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76223" y="2728566"/>
            <a:ext cx="2149294" cy="398894"/>
          </a:xfrm>
        </p:spPr>
        <p:txBody>
          <a:bodyPr vert="horz" lIns="72000" tIns="0" rIns="72000" bIns="0" rtlCol="0" anchor="ctr">
            <a:normAutofit/>
          </a:bodyPr>
          <a:lstStyle/>
          <a:p>
            <a:r>
              <a:rPr lang="en-GB" sz="2600" b="1" kern="1200">
                <a:latin typeface="+mn-lt"/>
                <a:ea typeface="+mn-ea"/>
                <a:cs typeface="+mn-cs"/>
              </a:rPr>
              <a:t>AO2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87F09-BFF3-9897-08AD-32E27A802531}"/>
              </a:ext>
            </a:extLst>
          </p:cNvPr>
          <p:cNvSpPr txBox="1"/>
          <p:nvPr/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vert="horz" lIns="72000" tIns="1260000" rIns="7200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sz="1100" kern="1200"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EE854-2A8D-07A6-E388-CEDC5DC08376}"/>
              </a:ext>
            </a:extLst>
          </p:cNvPr>
          <p:cNvSpPr txBox="1"/>
          <p:nvPr/>
        </p:nvSpPr>
        <p:spPr>
          <a:xfrm>
            <a:off x="6561759" y="2480946"/>
            <a:ext cx="2149294" cy="2864777"/>
          </a:xfrm>
          <a:prstGeom prst="roundRect">
            <a:avLst>
              <a:gd name="adj" fmla="val 8025"/>
            </a:avLst>
          </a:prstGeom>
          <a:noFill/>
        </p:spPr>
        <p:txBody>
          <a:bodyPr vert="horz" lIns="72000" tIns="0" rIns="72000" bIns="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b="1" kern="1200">
              <a:latin typeface="+mn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b="1" kern="1200">
              <a:latin typeface="+mn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b="1" kern="1200">
                <a:latin typeface="+mn-lt"/>
                <a:ea typeface="+mn-ea"/>
                <a:cs typeface="+mn-cs"/>
              </a:rPr>
              <a:t>Speaking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sz="400" b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b="0"/>
              <a:t>Paper  3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b="0" kern="1200">
                <a:latin typeface="+mn-lt"/>
                <a:ea typeface="+mn-ea"/>
                <a:cs typeface="+mn-cs"/>
              </a:rPr>
              <a:t>40 marks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b="0"/>
              <a:t>10 minutes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b="0"/>
              <a:t>25%</a:t>
            </a:r>
            <a:endParaRPr lang="en-GB" b="1" kern="1200">
              <a:latin typeface="+mn-lt"/>
              <a:ea typeface="+mn-ea"/>
              <a:cs typeface="+mn-cs"/>
            </a:endParaRP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E971077B-8D57-00F8-25DE-D30BF9DFFE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61759" y="2728566"/>
            <a:ext cx="2149294" cy="398894"/>
          </a:xfrm>
        </p:spPr>
        <p:txBody>
          <a:bodyPr vert="horz" lIns="72000" tIns="0" rIns="72000" bIns="0" rtlCol="0" anchor="ctr">
            <a:normAutofit/>
          </a:bodyPr>
          <a:lstStyle/>
          <a:p>
            <a:r>
              <a:rPr lang="en-GB" sz="2600" b="1" kern="1200">
                <a:latin typeface="+mn-lt"/>
                <a:ea typeface="+mn-ea"/>
                <a:cs typeface="+mn-cs"/>
              </a:rPr>
              <a:t>AO3</a:t>
            </a:r>
          </a:p>
        </p:txBody>
      </p:sp>
      <p:sp>
        <p:nvSpPr>
          <p:cNvPr id="100" name="Text Placeholder 11">
            <a:extLst>
              <a:ext uri="{FF2B5EF4-FFF2-40B4-BE49-F238E27FC236}">
                <a16:creationId xmlns:a16="http://schemas.microsoft.com/office/drawing/2014/main" id="{161D93C2-5DA8-4EAC-C889-18E34A872B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0566" y="2480946"/>
            <a:ext cx="2592023" cy="3110568"/>
          </a:xfrm>
        </p:spPr>
        <p:txBody>
          <a:bodyPr vert="horz" lIns="72000" tIns="1260000" rIns="72000" bIns="45720" rtlCol="0" anchor="t">
            <a:normAutofit/>
          </a:bodyPr>
          <a:lstStyle/>
          <a:p>
            <a:r>
              <a:rPr lang="en-US" sz="1800"/>
              <a:t>Paper 4</a:t>
            </a:r>
          </a:p>
          <a:p>
            <a:r>
              <a:rPr lang="en-US" sz="1800"/>
              <a:t>45 marks </a:t>
            </a:r>
            <a:endParaRPr lang="en-US" sz="1800">
              <a:cs typeface="Arial"/>
            </a:endParaRPr>
          </a:p>
          <a:p>
            <a:r>
              <a:rPr lang="en-US" sz="1800"/>
              <a:t>1 hour 15 minutes </a:t>
            </a:r>
          </a:p>
          <a:p>
            <a:r>
              <a:rPr lang="en-US" sz="1800"/>
              <a:t>25%</a:t>
            </a:r>
            <a:endParaRPr lang="en-US"/>
          </a:p>
        </p:txBody>
      </p:sp>
      <p:sp>
        <p:nvSpPr>
          <p:cNvPr id="102" name="Text Placeholder 12">
            <a:extLst>
              <a:ext uri="{FF2B5EF4-FFF2-40B4-BE49-F238E27FC236}">
                <a16:creationId xmlns:a16="http://schemas.microsoft.com/office/drawing/2014/main" id="{D17D8D5C-3360-B537-C7B1-9A4CDFF2875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647295" y="3280036"/>
            <a:ext cx="2149294" cy="398894"/>
          </a:xfrm>
        </p:spPr>
        <p:txBody>
          <a:bodyPr>
            <a:normAutofit/>
          </a:bodyPr>
          <a:lstStyle/>
          <a:p>
            <a:r>
              <a:rPr lang="en-US" sz="1800"/>
              <a:t>Writing </a:t>
            </a:r>
          </a:p>
        </p:txBody>
      </p:sp>
      <p:sp>
        <p:nvSpPr>
          <p:cNvPr id="104" name="Text Placeholder 13">
            <a:extLst>
              <a:ext uri="{FF2B5EF4-FFF2-40B4-BE49-F238E27FC236}">
                <a16:creationId xmlns:a16="http://schemas.microsoft.com/office/drawing/2014/main" id="{2D48AB3E-F885-9F58-B681-97B5B498D6C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647295" y="2728566"/>
            <a:ext cx="2149294" cy="398894"/>
          </a:xfrm>
        </p:spPr>
        <p:txBody>
          <a:bodyPr/>
          <a:lstStyle/>
          <a:p>
            <a:r>
              <a:rPr lang="en-US"/>
              <a:t>AO4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8F319-4979-33AB-85B5-923775F08DD9}"/>
              </a:ext>
            </a:extLst>
          </p:cNvPr>
          <p:cNvSpPr txBox="1"/>
          <p:nvPr/>
        </p:nvSpPr>
        <p:spPr>
          <a:xfrm>
            <a:off x="1158874" y="5921375"/>
            <a:ext cx="8905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  <a:hlinkClick r:id="rId3"/>
              </a:rPr>
              <a:t>Click here for access to specimen papers and mark schemes.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75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CD98D-91DA-2B0F-DAA3-55E8343B7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BFBF43-454A-7400-CAA5-8B92398D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36" y="621596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sz="3600">
                <a:latin typeface="Georgia"/>
              </a:rPr>
              <a:t>Assessment Objective and Paper 1: Listening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B1A9C-76AB-B971-618E-7AF185DF80AC}"/>
              </a:ext>
            </a:extLst>
          </p:cNvPr>
          <p:cNvSpPr txBox="1"/>
          <p:nvPr/>
        </p:nvSpPr>
        <p:spPr>
          <a:xfrm>
            <a:off x="434700" y="1718754"/>
            <a:ext cx="1176053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The assessment objectives are:</a:t>
            </a:r>
          </a:p>
          <a:p>
            <a:endParaRPr lang="en-GB" sz="1600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L1: understand the main points and key information in simple everyday material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L2: understand clear speech on a range of familiar topics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L3: understand the description of events and expression of ideas, opinions and attitudes in simple texts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L4: identify and select relevant information in predictable texts</a:t>
            </a:r>
            <a:endParaRPr lang="en-GB">
              <a:ea typeface="+mn-lt"/>
              <a:cs typeface="+mn-lt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DEDFD59-4D1B-2668-7F66-5E4202E5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86" y="3673236"/>
            <a:ext cx="5462344" cy="280261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951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picture of different weather symbols&#10;&#10;AI-generated content may be incorrect.">
            <a:extLst>
              <a:ext uri="{FF2B5EF4-FFF2-40B4-BE49-F238E27FC236}">
                <a16:creationId xmlns:a16="http://schemas.microsoft.com/office/drawing/2014/main" id="{A8648ED0-5D45-7CDF-BBE2-611DC7598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9" y="841960"/>
            <a:ext cx="5267492" cy="275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screenshot of a test&#10;&#10;AI-generated content may be incorrect.">
            <a:extLst>
              <a:ext uri="{FF2B5EF4-FFF2-40B4-BE49-F238E27FC236}">
                <a16:creationId xmlns:a16="http://schemas.microsoft.com/office/drawing/2014/main" id="{66BB2E76-56CF-C502-23AD-42B3EA908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55" y="3809500"/>
            <a:ext cx="7024436" cy="275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62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215F6-CB6D-39A7-0153-24C889EB1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A820AD-F74F-9E4C-3B53-947CFCCD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36" y="621596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sz="3600">
                <a:latin typeface="Georgia"/>
              </a:rPr>
              <a:t>Assessment Objective and Paper 2: Reading 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EC39F-9B8D-7B8D-CCDE-0272C3CBE448}"/>
              </a:ext>
            </a:extLst>
          </p:cNvPr>
          <p:cNvSpPr txBox="1"/>
          <p:nvPr/>
        </p:nvSpPr>
        <p:spPr>
          <a:xfrm>
            <a:off x="215141" y="1473364"/>
            <a:ext cx="1176053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The assessment objectives are:</a:t>
            </a:r>
          </a:p>
          <a:p>
            <a:endParaRPr lang="en-GB" sz="1600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R1: understand the main points and key information in simple everyday material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R2: understand authentic factual texts on a range of familiar topics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R3: understand the description of events and expression of ideas, opinions and attitudes in simple texts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R4: identify and select relevant information in predictable texts</a:t>
            </a:r>
            <a:endParaRPr lang="en-GB">
              <a:ea typeface="+mn-lt"/>
              <a:cs typeface="+mn-lt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</p:txBody>
      </p:sp>
      <p:pic>
        <p:nvPicPr>
          <p:cNvPr id="4" name="Picture 3" descr="A close-up of a text&#10;&#10;AI-generated content may be incorrect.">
            <a:extLst>
              <a:ext uri="{FF2B5EF4-FFF2-40B4-BE49-F238E27FC236}">
                <a16:creationId xmlns:a16="http://schemas.microsoft.com/office/drawing/2014/main" id="{FCDD6420-5838-99A8-AA30-BCB7875DB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0" y="3520779"/>
            <a:ext cx="5610547" cy="2864441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845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test&#10;&#10;AI-generated content may be incorrect.">
            <a:extLst>
              <a:ext uri="{FF2B5EF4-FFF2-40B4-BE49-F238E27FC236}">
                <a16:creationId xmlns:a16="http://schemas.microsoft.com/office/drawing/2014/main" id="{5E84BB73-3CDF-6B16-AFF8-71480F4C1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41" y="1202489"/>
            <a:ext cx="5019675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age of a paper with text&#10;&#10;AI-generated content may be incorrect.">
            <a:extLst>
              <a:ext uri="{FF2B5EF4-FFF2-40B4-BE49-F238E27FC236}">
                <a16:creationId xmlns:a16="http://schemas.microsoft.com/office/drawing/2014/main" id="{C7EB51C3-0D00-56B7-CCB2-13EC2C1C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146" y="411831"/>
            <a:ext cx="5617076" cy="6047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524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5D91-8574-76CE-A21A-8351DD4CD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B14B2E-8BF2-E227-E029-69868FED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36" y="621596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sz="3600">
                <a:latin typeface="Georgia"/>
              </a:rPr>
              <a:t>Assessment Objective and Paper 3: Speaking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26C2E-8360-61B3-B9BA-1276C8589763}"/>
              </a:ext>
            </a:extLst>
          </p:cNvPr>
          <p:cNvSpPr txBox="1"/>
          <p:nvPr/>
        </p:nvSpPr>
        <p:spPr>
          <a:xfrm>
            <a:off x="215141" y="1473364"/>
            <a:ext cx="11760531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The assessment objectives are:</a:t>
            </a:r>
          </a:p>
          <a:p>
            <a:endParaRPr lang="en-GB" sz="1600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S1: communicate clearly and effectively in a range of predictable everyday situations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S2: engage in conversations on familiar topics, expressing opinions and feelings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S3: use a range of structures and vocabulary with reasonable accuracy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S4: demonstrate some ability to maintain interaction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S5: show some control of pronunciation and intonation</a:t>
            </a:r>
            <a:endParaRPr lang="en-GB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93DBADC-0481-4FB9-107D-724434DAB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9" y="3580593"/>
            <a:ext cx="5661563" cy="2938543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006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card&#10;&#10;AI-generated content may be incorrect.">
            <a:extLst>
              <a:ext uri="{FF2B5EF4-FFF2-40B4-BE49-F238E27FC236}">
                <a16:creationId xmlns:a16="http://schemas.microsoft.com/office/drawing/2014/main" id="{009FBE66-5397-BB20-08D4-2FB2C05F0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3360"/>
            <a:ext cx="5915527" cy="6101253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2336A-652C-647D-89A9-C20EA205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174944"/>
            <a:ext cx="5580000" cy="45129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latin typeface="Arial"/>
                <a:cs typeface="Arial"/>
              </a:rPr>
              <a:t>Each speaking test lasts approximately 10 minutes:</a:t>
            </a:r>
          </a:p>
          <a:p>
            <a:pPr marL="457200" lvl="1" indent="0">
              <a:buNone/>
            </a:pPr>
            <a:endParaRPr lang="en-US" sz="18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one role play – candidates respond to five transactional questions to, for example, accomplish a task or obtain goods or services (approximately two minutes)</a:t>
            </a:r>
          </a:p>
          <a:p>
            <a:pPr marL="457200" lvl="1" indent="0">
              <a:buNone/>
            </a:pPr>
            <a:endParaRPr lang="en-US" sz="18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two topic conversations – candidates respond to questions on each topic to share views, opinions and experiences (four minutes per topic conversation)</a:t>
            </a:r>
          </a:p>
          <a:p>
            <a:pPr marL="457200" lvl="1" indent="0">
              <a:buNone/>
            </a:pPr>
            <a:endParaRPr lang="en-US" sz="18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Both the role play and the topic conversations are set in predictable, everyday contexts and are based on the topic areas outlined in the syllabus.</a:t>
            </a:r>
          </a:p>
        </p:txBody>
      </p:sp>
    </p:spTree>
    <p:extLst>
      <p:ext uri="{BB962C8B-B14F-4D97-AF65-F5344CB8AC3E}">
        <p14:creationId xmlns:p14="http://schemas.microsoft.com/office/powerpoint/2010/main" val="62501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C6C55-CDDC-56D7-3680-64DD0CD75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C47530-A7A5-ADF6-7179-8867589F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36" y="621596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sz="3600">
                <a:latin typeface="Georgia"/>
              </a:rPr>
              <a:t>Assessment objectives and Paper 4: Writing 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5B697-BFE1-79B8-8ABE-62F3A7ED7DD0}"/>
              </a:ext>
            </a:extLst>
          </p:cNvPr>
          <p:cNvSpPr txBox="1"/>
          <p:nvPr/>
        </p:nvSpPr>
        <p:spPr>
          <a:xfrm>
            <a:off x="215141" y="1473364"/>
            <a:ext cx="1176053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The assessment objectives are:</a:t>
            </a:r>
          </a:p>
          <a:p>
            <a:endParaRPr lang="en-GB" sz="1600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W1: communicate simple factual information clearly for everyday purposes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W2: write simple phrases and sentences on a familiar topic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W3: write simple connected texts describing events, experiences, opinions and hopes and ambitions </a:t>
            </a:r>
            <a:endParaRPr lang="en-GB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W4: use a range of simple vocabulary and language structures reasonably accurately</a:t>
            </a:r>
            <a:endParaRPr lang="en-GB">
              <a:ea typeface="+mn-lt"/>
              <a:cs typeface="+mn-lt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  <a:p>
            <a:endParaRPr lang="en-GB" sz="1600">
              <a:cs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03C8A5-B9F2-D8E5-0D53-545E461E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34" y="3484052"/>
            <a:ext cx="5436515" cy="3054134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290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&#10;&#10;AI-generated content may be incorrect.">
            <a:extLst>
              <a:ext uri="{FF2B5EF4-FFF2-40B4-BE49-F238E27FC236}">
                <a16:creationId xmlns:a16="http://schemas.microsoft.com/office/drawing/2014/main" id="{F53DBA08-DCC9-206A-E636-49F17907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7" y="2258525"/>
            <a:ext cx="5385288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E07753-79FC-31F7-6BDB-32B1E2FBF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840" y="1714500"/>
            <a:ext cx="4547088" cy="3792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799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0C00-7443-2E33-1DD7-D1F75C72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Support available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5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9AAED-76D2-A879-90A1-DF62ACF5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/>
              <a:t>Protocols</a:t>
            </a:r>
          </a:p>
        </p:txBody>
      </p:sp>
      <p:pic>
        <p:nvPicPr>
          <p:cNvPr id="4" name="Picture 3" descr="A screen shot of a document&#10;&#10;AI-generated content may be incorrect.">
            <a:extLst>
              <a:ext uri="{FF2B5EF4-FFF2-40B4-BE49-F238E27FC236}">
                <a16:creationId xmlns:a16="http://schemas.microsoft.com/office/drawing/2014/main" id="{A2AE6C4C-C891-38A3-F51D-0900B8971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15" y="1373357"/>
            <a:ext cx="4084544" cy="466805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9D4D4-9F86-BBA8-0786-7D77D861B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200">
                <a:latin typeface="Arial"/>
                <a:cs typeface="Arial"/>
              </a:rPr>
              <a:t>Microphones off. </a:t>
            </a:r>
          </a:p>
          <a:p>
            <a:endParaRPr lang="en-GB" sz="2200"/>
          </a:p>
          <a:p>
            <a:pPr fontAlgn="base"/>
            <a:r>
              <a:rPr lang="en-GB" sz="2200" b="0" i="0" u="none" strike="noStrike">
                <a:effectLst/>
                <a:latin typeface="Arial"/>
                <a:cs typeface="Arial"/>
              </a:rPr>
              <a:t>Use the chat to send us your questions</a:t>
            </a:r>
            <a:r>
              <a:rPr lang="en-GB" sz="2200">
                <a:latin typeface="Arial"/>
                <a:cs typeface="Arial"/>
              </a:rPr>
              <a:t>.</a:t>
            </a:r>
          </a:p>
          <a:p>
            <a:endParaRPr lang="en-GB" sz="2200">
              <a:latin typeface="Arial"/>
              <a:cs typeface="Arial"/>
            </a:endParaRPr>
          </a:p>
          <a:p>
            <a:r>
              <a:rPr lang="en-GB" sz="2200">
                <a:latin typeface="Arial"/>
                <a:cs typeface="Arial"/>
              </a:rPr>
              <a:t>There is a</a:t>
            </a:r>
            <a:r>
              <a:rPr lang="en-GB" sz="2200" b="0" i="0" u="none" strike="noStrike">
                <a:effectLst/>
                <a:latin typeface="Arial"/>
                <a:cs typeface="Arial"/>
              </a:rPr>
              <a:t> question-and-answer session at the end of the presentation.</a:t>
            </a:r>
            <a:r>
              <a:rPr lang="en-GB" sz="2200">
                <a:latin typeface="Arial"/>
                <a:cs typeface="Arial"/>
              </a:rPr>
              <a:t> We will answer as many questions as possible.  </a:t>
            </a: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236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7D68F-D805-ED62-79FB-25D3A2E9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10745-2671-3127-7F0B-B8127B11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39" y="859103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/>
              <a:t>Searchable vocabulary list </a:t>
            </a: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3B36DB-72EB-749E-B366-8F4B2BD5EA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7655" y="1845503"/>
            <a:ext cx="5760000" cy="4003200"/>
          </a:xfr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BCFFA0B-5F30-2298-B55B-CE44E91EF69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2827" y="1993655"/>
            <a:ext cx="5269518" cy="4320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View online or download to </a:t>
            </a:r>
            <a:r>
              <a:rPr lang="en-US" err="1">
                <a:latin typeface="Arial"/>
                <a:cs typeface="Arial"/>
              </a:rPr>
              <a:t>personalise</a:t>
            </a:r>
            <a:endParaRPr lang="en-US" err="1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 err="1">
                <a:latin typeface="Arial"/>
                <a:cs typeface="Arial"/>
              </a:rPr>
              <a:t>Organised</a:t>
            </a:r>
            <a:r>
              <a:rPr lang="en-US">
                <a:latin typeface="Arial"/>
                <a:cs typeface="Arial"/>
              </a:rPr>
              <a:t> by syllabus topics and sub-topics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Search and filter for lesson and unit planning</a:t>
            </a:r>
            <a:endParaRPr lang="en-US">
              <a:cs typeface="Arial" panose="020B0604020202020204" pitchFamily="34" charset="0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011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7CCFB-7366-EB43-C56E-C6E56FEE3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7166B-B943-73D9-94CE-3275945F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41" y="980839"/>
            <a:ext cx="11627999" cy="720000"/>
          </a:xfrm>
        </p:spPr>
        <p:txBody>
          <a:bodyPr/>
          <a:lstStyle/>
          <a:p>
            <a:r>
              <a:rPr lang="en-GB"/>
              <a:t>Teaching and learning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3BEC-2F17-029A-E2E6-4B197EBDB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Coming to the School Support Hub at </a:t>
            </a:r>
            <a:r>
              <a:rPr lang="en-GB">
                <a:hlinkClick r:id="rId3"/>
              </a:rPr>
              <a:t>www.cambridgeinternational.org/support</a:t>
            </a:r>
            <a:r>
              <a:rPr lang="en-GB"/>
              <a:t>  </a:t>
            </a:r>
          </a:p>
          <a:p>
            <a:r>
              <a:rPr lang="en-GB"/>
              <a:t>Scheme of Work </a:t>
            </a:r>
          </a:p>
          <a:p>
            <a:r>
              <a:rPr lang="en-GB"/>
              <a:t>Specimen Paper Answers</a:t>
            </a:r>
          </a:p>
          <a:p>
            <a:r>
              <a:rPr lang="en-GB"/>
              <a:t>Learner Guide</a:t>
            </a:r>
          </a:p>
          <a:p>
            <a:r>
              <a:rPr lang="en-GB"/>
              <a:t>Example Candidate Responses (from 2027)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GB" b="1"/>
              <a:t>Available on the School Support Hub</a:t>
            </a:r>
            <a:endParaRPr lang="en-GB"/>
          </a:p>
          <a:p>
            <a:pPr lvl="1"/>
            <a:r>
              <a:rPr lang="en-GB"/>
              <a:t>Lesson planning</a:t>
            </a:r>
          </a:p>
          <a:p>
            <a:pPr lvl="1"/>
            <a:r>
              <a:rPr lang="en-GB"/>
              <a:t>Listening skills and listening test support </a:t>
            </a:r>
          </a:p>
          <a:p>
            <a:pPr lvl="1"/>
            <a:r>
              <a:rPr lang="en-GB"/>
              <a:t>Speaking activities and speaking test support</a:t>
            </a:r>
          </a:p>
          <a:p>
            <a:pPr lvl="1"/>
            <a:r>
              <a:rPr lang="en-GB"/>
              <a:t>Writing skills support</a:t>
            </a:r>
          </a:p>
          <a:p>
            <a:pPr lvl="1"/>
            <a:r>
              <a:rPr lang="en-GB"/>
              <a:t>Teaching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0618B-0BF2-90DF-BDCF-6520B801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255" y="2154322"/>
            <a:ext cx="2606047" cy="20836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6E19D-2CE8-1271-55F0-7577246A0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402" y="4012962"/>
            <a:ext cx="5150312" cy="2351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128F2A-BE07-B056-EB68-AF1E65531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261" y="4803404"/>
            <a:ext cx="3411442" cy="187166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43426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DEB5-25B2-7C93-23E3-249267DE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Professional Development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B85BA-58C3-EB1B-6055-5104F58DC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A virtual </a:t>
            </a:r>
            <a:r>
              <a:rPr lang="en-US" b="1">
                <a:latin typeface="Arial"/>
                <a:cs typeface="Arial"/>
              </a:rPr>
              <a:t>Introduction course</a:t>
            </a:r>
            <a:r>
              <a:rPr lang="en-US">
                <a:latin typeface="Arial"/>
                <a:cs typeface="Arial"/>
              </a:rPr>
              <a:t> will be available in September.</a:t>
            </a:r>
          </a:p>
          <a:p>
            <a:r>
              <a:rPr lang="en-US">
                <a:latin typeface="Arial"/>
                <a:cs typeface="Arial"/>
              </a:rPr>
              <a:t>To register your interest, please visit our </a:t>
            </a:r>
            <a:r>
              <a:rPr lang="en-US">
                <a:latin typeface="Arial"/>
                <a:cs typeface="Arial"/>
                <a:hlinkClick r:id="rId3"/>
              </a:rPr>
              <a:t>PD calendar online</a:t>
            </a:r>
            <a:r>
              <a:rPr lang="en-US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Examining opportunities – sign up for alerts and apply to examine through our assessment specialist recruitment page: </a:t>
            </a:r>
            <a:r>
              <a:rPr lang="en-US">
                <a:latin typeface="Arial"/>
                <a:cs typeface="Arial"/>
                <a:hlinkClick r:id="rId4"/>
              </a:rPr>
              <a:t>Become an examiner</a:t>
            </a:r>
            <a:r>
              <a:rPr lang="en-US">
                <a:latin typeface="Arial"/>
                <a:cs typeface="Arial"/>
              </a:rPr>
              <a:t> </a:t>
            </a:r>
            <a:endParaRPr lang="en-US">
              <a:cs typeface="Arial"/>
            </a:endParaRPr>
          </a:p>
        </p:txBody>
      </p:sp>
      <p:pic>
        <p:nvPicPr>
          <p:cNvPr id="4" name="Picture 3" descr="Teacher and student looking at a screen">
            <a:extLst>
              <a:ext uri="{FF2B5EF4-FFF2-40B4-BE49-F238E27FC236}">
                <a16:creationId xmlns:a16="http://schemas.microsoft.com/office/drawing/2014/main" id="{F9AEC956-33F9-C679-E465-4AF8D4A51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962" y="4689103"/>
            <a:ext cx="3758423" cy="1415745"/>
          </a:xfrm>
          <a:prstGeom prst="rect">
            <a:avLst/>
          </a:prstGeom>
        </p:spPr>
      </p:pic>
      <p:pic>
        <p:nvPicPr>
          <p:cNvPr id="5" name="Picture 4" descr="Conference delegates attending a workshop">
            <a:extLst>
              <a:ext uri="{FF2B5EF4-FFF2-40B4-BE49-F238E27FC236}">
                <a16:creationId xmlns:a16="http://schemas.microsoft.com/office/drawing/2014/main" id="{1ABD6A82-12E3-D3F2-1D17-57D4071C3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80" y="4553929"/>
            <a:ext cx="4065679" cy="15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12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477DA-5D41-B773-90A4-5A4EEEC2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7005-CA35-BD3D-4CE0-EB67DC23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GB" sz="32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Benefits for students considering studies in Japan</a:t>
            </a:r>
          </a:p>
        </p:txBody>
      </p:sp>
    </p:spTree>
    <p:extLst>
      <p:ext uri="{BB962C8B-B14F-4D97-AF65-F5344CB8AC3E}">
        <p14:creationId xmlns:p14="http://schemas.microsoft.com/office/powerpoint/2010/main" val="260186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3D61-856D-BCFD-9C66-31F42B1A6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Why IGCSE Japanese?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2D941-FCA2-0B3E-E260-28F7B17F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/>
              <a:t>Help international students experience the basics of the Japanese language and culture</a:t>
            </a:r>
          </a:p>
          <a:p>
            <a:r>
              <a:rPr lang="en-GB" sz="3200"/>
              <a:t>Add balance (a humanities choice) to the curriculum</a:t>
            </a:r>
          </a:p>
          <a:p>
            <a:r>
              <a:rPr lang="en-GB" sz="3200"/>
              <a:t>Recognition by Japanese universities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Placeholder 4" descr="A close-up of a tree with pink flowers&#10;&#10;Description automatically generated">
            <a:extLst>
              <a:ext uri="{FF2B5EF4-FFF2-40B4-BE49-F238E27FC236}">
                <a16:creationId xmlns:a16="http://schemas.microsoft.com/office/drawing/2014/main" id="{3C5BB25A-D132-01F2-BF2C-CCCFAA64C4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r="2056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618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29F7-3207-C237-3278-06595529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ja-JP">
                <a:latin typeface="+mj-lt"/>
                <a:ea typeface="Microsoft YaHei" panose="020B0503020204020204" pitchFamily="34" charset="-122"/>
              </a:rPr>
              <a:t>International Students in Japanese HE institutions</a:t>
            </a:r>
            <a:endParaRPr lang="en-GB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F80BA-21E0-C99E-E4B6-453070039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367" y="2048015"/>
            <a:ext cx="9525630" cy="4656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90007-37D4-6136-A852-9D65853B2562}"/>
              </a:ext>
            </a:extLst>
          </p:cNvPr>
          <p:cNvSpPr txBox="1"/>
          <p:nvPr/>
        </p:nvSpPr>
        <p:spPr>
          <a:xfrm>
            <a:off x="5209879" y="1728000"/>
            <a:ext cx="1934308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Total</a:t>
            </a:r>
            <a:r>
              <a:rPr lang="ja-JP" altLang="en-US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　</a:t>
            </a:r>
            <a:endParaRPr lang="en-GB" b="1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213,947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19930-8D73-34A1-D9DE-3A6DC1798227}"/>
              </a:ext>
            </a:extLst>
          </p:cNvPr>
          <p:cNvSpPr txBox="1"/>
          <p:nvPr/>
        </p:nvSpPr>
        <p:spPr>
          <a:xfrm>
            <a:off x="1090368" y="2796302"/>
            <a:ext cx="1934308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Europe</a:t>
            </a:r>
          </a:p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12,929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DA5C1-181A-4AC6-87DF-7D0B8D440F7E}"/>
              </a:ext>
            </a:extLst>
          </p:cNvPr>
          <p:cNvSpPr txBox="1"/>
          <p:nvPr/>
        </p:nvSpPr>
        <p:spPr>
          <a:xfrm>
            <a:off x="3275571" y="4029989"/>
            <a:ext cx="1934308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Asia</a:t>
            </a:r>
            <a:b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190,078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995EC-4BA9-5D1C-B5F9-3EAE2E9241FF}"/>
              </a:ext>
            </a:extLst>
          </p:cNvPr>
          <p:cNvSpPr txBox="1"/>
          <p:nvPr/>
        </p:nvSpPr>
        <p:spPr>
          <a:xfrm>
            <a:off x="4612002" y="5695225"/>
            <a:ext cx="1934308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Oceania</a:t>
            </a:r>
            <a:b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791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858D8-71C3-43E6-86B4-B5E778D7BA2B}"/>
              </a:ext>
            </a:extLst>
          </p:cNvPr>
          <p:cNvSpPr txBox="1"/>
          <p:nvPr/>
        </p:nvSpPr>
        <p:spPr>
          <a:xfrm>
            <a:off x="1090367" y="5095861"/>
            <a:ext cx="1934308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Africa</a:t>
            </a:r>
          </a:p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2,993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E2C5C-FA7B-612B-96CC-3C0E5F3D3114}"/>
              </a:ext>
            </a:extLst>
          </p:cNvPr>
          <p:cNvSpPr txBox="1"/>
          <p:nvPr/>
        </p:nvSpPr>
        <p:spPr>
          <a:xfrm>
            <a:off x="1215816" y="3924197"/>
            <a:ext cx="1934308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Middle East</a:t>
            </a:r>
            <a:b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1,319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EB9F2-0B70-C391-6886-099D09B8D8B1}"/>
              </a:ext>
            </a:extLst>
          </p:cNvPr>
          <p:cNvSpPr txBox="1"/>
          <p:nvPr/>
        </p:nvSpPr>
        <p:spPr>
          <a:xfrm>
            <a:off x="7444275" y="3319056"/>
            <a:ext cx="1934308" cy="6463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North America</a:t>
            </a:r>
          </a:p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3,862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E731E-B027-B9CD-3BCC-3688ED140E07}"/>
              </a:ext>
            </a:extLst>
          </p:cNvPr>
          <p:cNvSpPr txBox="1"/>
          <p:nvPr/>
        </p:nvSpPr>
        <p:spPr>
          <a:xfrm>
            <a:off x="8411429" y="5209402"/>
            <a:ext cx="1934308" cy="92333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Central &amp; South America</a:t>
            </a:r>
            <a:b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GB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1,967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323F7-71C0-388D-0DAA-9F1AA3637A38}"/>
              </a:ext>
            </a:extLst>
          </p:cNvPr>
          <p:cNvSpPr txBox="1"/>
          <p:nvPr/>
        </p:nvSpPr>
        <p:spPr>
          <a:xfrm>
            <a:off x="180001" y="6170513"/>
            <a:ext cx="416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JASSO Survey on International Students, 2022</a:t>
            </a:r>
          </a:p>
        </p:txBody>
      </p:sp>
    </p:spTree>
    <p:extLst>
      <p:ext uri="{BB962C8B-B14F-4D97-AF65-F5344CB8AC3E}">
        <p14:creationId xmlns:p14="http://schemas.microsoft.com/office/powerpoint/2010/main" val="759901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A505-910C-E2B2-60CD-32615F5D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Japanese Government’s Target by 2033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3142E5-6C36-8523-37B9-D805A07957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388" y="1836738"/>
          <a:ext cx="11623675" cy="4649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9EE10B-EDA5-A6DE-A6A8-82A264BECBA4}"/>
              </a:ext>
            </a:extLst>
          </p:cNvPr>
          <p:cNvSpPr txBox="1"/>
          <p:nvPr/>
        </p:nvSpPr>
        <p:spPr>
          <a:xfrm>
            <a:off x="3690257" y="3102428"/>
            <a:ext cx="742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Total number of international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DBA81-C360-C139-F956-6D0CF016C0BB}"/>
              </a:ext>
            </a:extLst>
          </p:cNvPr>
          <p:cNvSpPr txBox="1"/>
          <p:nvPr/>
        </p:nvSpPr>
        <p:spPr>
          <a:xfrm>
            <a:off x="3690257" y="4414284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Number of departments offering English-taught bachelor courses</a:t>
            </a:r>
          </a:p>
        </p:txBody>
      </p:sp>
    </p:spTree>
    <p:extLst>
      <p:ext uri="{BB962C8B-B14F-4D97-AF65-F5344CB8AC3E}">
        <p14:creationId xmlns:p14="http://schemas.microsoft.com/office/powerpoint/2010/main" val="2259832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48C7-E8C3-08BD-6C3E-1873250F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Overview</a:t>
            </a:r>
          </a:p>
        </p:txBody>
      </p:sp>
      <p:pic>
        <p:nvPicPr>
          <p:cNvPr id="8" name="Picture Placeholder 7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0395764F-5A68-1CE8-460C-5E81EBD902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E4A076-3F6E-0FA1-2A5F-E6A77840E1DE}"/>
              </a:ext>
            </a:extLst>
          </p:cNvPr>
          <p:cNvGraphicFramePr>
            <a:graphicFrameLocks/>
          </p:cNvGraphicFramePr>
          <p:nvPr/>
        </p:nvGraphicFramePr>
        <p:xfrm>
          <a:off x="179388" y="1945640"/>
          <a:ext cx="57610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518">
                  <a:extLst>
                    <a:ext uri="{9D8B030D-6E8A-4147-A177-3AD203B41FA5}">
                      <a16:colId xmlns:a16="http://schemas.microsoft.com/office/drawing/2014/main" val="2957744677"/>
                    </a:ext>
                  </a:extLst>
                </a:gridCol>
                <a:gridCol w="2880518">
                  <a:extLst>
                    <a:ext uri="{9D8B030D-6E8A-4147-A177-3AD203B41FA5}">
                      <a16:colId xmlns:a16="http://schemas.microsoft.com/office/drawing/2014/main" val="3514258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424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National 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238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Public 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04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Private 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782515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317D25C-D940-9DF7-75B9-E4A4411BE304}"/>
              </a:ext>
            </a:extLst>
          </p:cNvPr>
          <p:cNvSpPr txBox="1">
            <a:spLocks/>
          </p:cNvSpPr>
          <p:nvPr/>
        </p:nvSpPr>
        <p:spPr>
          <a:xfrm>
            <a:off x="179388" y="3545059"/>
            <a:ext cx="5760000" cy="314384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Types of programmes:</a:t>
            </a:r>
          </a:p>
          <a:p>
            <a:r>
              <a:rPr lang="en-GB"/>
              <a:t>All bachelor programme: 4 years</a:t>
            </a:r>
          </a:p>
          <a:p>
            <a:r>
              <a:rPr lang="en-GB"/>
              <a:t>Japanese-taught degree programmes (Academic year from April to March)</a:t>
            </a:r>
          </a:p>
          <a:p>
            <a:r>
              <a:rPr lang="en-GB"/>
              <a:t>English-taught degree programmes</a:t>
            </a:r>
            <a:br>
              <a:rPr lang="en-GB"/>
            </a:br>
            <a:r>
              <a:rPr lang="en-GB"/>
              <a:t>(Academic year mostly from September to June)</a:t>
            </a:r>
          </a:p>
        </p:txBody>
      </p:sp>
    </p:spTree>
    <p:extLst>
      <p:ext uri="{BB962C8B-B14F-4D97-AF65-F5344CB8AC3E}">
        <p14:creationId xmlns:p14="http://schemas.microsoft.com/office/powerpoint/2010/main" val="68237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C409-48A9-E7E8-634B-D24167A1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How Cambridge qualifications are accepted for international students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0D8B81F-FA33-2EEA-F36C-D90E075C15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388" y="1836738"/>
          <a:ext cx="11623674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538">
                  <a:extLst>
                    <a:ext uri="{9D8B030D-6E8A-4147-A177-3AD203B41FA5}">
                      <a16:colId xmlns:a16="http://schemas.microsoft.com/office/drawing/2014/main" val="2148331049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108123940"/>
                    </a:ext>
                  </a:extLst>
                </a:gridCol>
                <a:gridCol w="5125536">
                  <a:extLst>
                    <a:ext uri="{9D8B030D-6E8A-4147-A177-3AD203B41FA5}">
                      <a16:colId xmlns:a16="http://schemas.microsoft.com/office/drawing/2014/main" val="2266664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Japanese-taught 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English-taught courses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99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Cambridge International A Level acceptance</a:t>
                      </a:r>
                      <a:br>
                        <a:rPr lang="en-GB">
                          <a:solidFill>
                            <a:schemeClr val="bg1"/>
                          </a:solidFill>
                        </a:rPr>
                      </a:b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/>
                        <a:t>Eligible to apply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/>
                        <a:t>Required to take EJU and/or university’s individual entrance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/>
                        <a:t>3 A Levels (or AS Levels in some cases) accepted for admission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970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Japanese language requirement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/>
                        <a:t>CEFR B2 level is generally expected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/>
                        <a:t>Japanese language qualification is not a requirement, but recommended to submit as additional application documents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39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How IGCSE Japanese would benefit</a:t>
                      </a:r>
                    </a:p>
                    <a:p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/>
                        <a:t>Build strong foundation for students to study Japanese language at advanced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/>
                        <a:t>Add competitiveness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/>
                        <a:t>Support selection for scholarships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/>
                        <a:t>Credit to be offered for compulsory Japanese language courses</a:t>
                      </a:r>
                      <a:br>
                        <a:rPr lang="en-GB"/>
                      </a:b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8564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E4533E-BE20-E145-3CC4-C8910613622A}"/>
              </a:ext>
            </a:extLst>
          </p:cNvPr>
          <p:cNvSpPr txBox="1"/>
          <p:nvPr/>
        </p:nvSpPr>
        <p:spPr>
          <a:xfrm>
            <a:off x="179388" y="6322378"/>
            <a:ext cx="11623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/>
              <a:t>*Admission policies and procedures are different depending on universities. It is important to check websites of individual universities. </a:t>
            </a:r>
          </a:p>
        </p:txBody>
      </p:sp>
    </p:spTree>
    <p:extLst>
      <p:ext uri="{BB962C8B-B14F-4D97-AF65-F5344CB8AC3E}">
        <p14:creationId xmlns:p14="http://schemas.microsoft.com/office/powerpoint/2010/main" val="1291828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0CE4F6A8-AF65-6B4B-3C1F-2972C6CA55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34582" b="-1"/>
          <a:stretch/>
        </p:blipFill>
        <p:spPr>
          <a:xfrm>
            <a:off x="6096000" y="10"/>
            <a:ext cx="6096000" cy="6857990"/>
          </a:xfr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7BAC81C0-5125-5D31-9A80-7189EEDD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>
            <a:normAutofit fontScale="90000"/>
          </a:bodyPr>
          <a:lstStyle/>
          <a:p>
            <a:r>
              <a:rPr lang="en-GB"/>
              <a:t>Cambridge qualifications are accepted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A2C6B7-FAA5-F5A4-D1AE-2A6D2136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966913"/>
            <a:ext cx="5580062" cy="4513262"/>
          </a:xfrm>
        </p:spPr>
        <p:txBody>
          <a:bodyPr>
            <a:normAutofit lnSpcReduction="10000"/>
          </a:bodyPr>
          <a:lstStyle/>
          <a:p>
            <a:r>
              <a:rPr lang="en-GB"/>
              <a:t>English-taught degree programmes:</a:t>
            </a:r>
            <a:br>
              <a:rPr lang="en-GB"/>
            </a:br>
            <a:br>
              <a:rPr lang="en-GB"/>
            </a:br>
            <a:r>
              <a:rPr lang="en-GB"/>
              <a:t>Kyoto University</a:t>
            </a:r>
            <a:br>
              <a:rPr lang="en-GB"/>
            </a:br>
            <a:r>
              <a:rPr lang="en-GB"/>
              <a:t>Kyushu University</a:t>
            </a:r>
            <a:br>
              <a:rPr lang="en-GB"/>
            </a:br>
            <a:r>
              <a:rPr lang="en-GB"/>
              <a:t>Nagoya University</a:t>
            </a:r>
            <a:br>
              <a:rPr lang="en-GB"/>
            </a:br>
            <a:r>
              <a:rPr lang="en-GB"/>
              <a:t>Tohoku University</a:t>
            </a:r>
            <a:br>
              <a:rPr lang="en-GB"/>
            </a:br>
            <a:r>
              <a:rPr lang="en-GB"/>
              <a:t>The University of Tokyo</a:t>
            </a:r>
            <a:br>
              <a:rPr lang="en-GB"/>
            </a:br>
            <a:r>
              <a:rPr lang="en-GB" err="1"/>
              <a:t>Ritsumeikan</a:t>
            </a:r>
            <a:r>
              <a:rPr lang="en-GB"/>
              <a:t> APU</a:t>
            </a:r>
            <a:br>
              <a:rPr lang="en-GB"/>
            </a:br>
            <a:r>
              <a:rPr lang="en-US" altLang="ja-JP"/>
              <a:t>Sophia University</a:t>
            </a:r>
            <a:br>
              <a:rPr lang="en-GB"/>
            </a:br>
            <a:r>
              <a:rPr lang="en-GB" err="1"/>
              <a:t>Waseda</a:t>
            </a:r>
            <a:r>
              <a:rPr lang="en-GB"/>
              <a:t> University</a:t>
            </a:r>
            <a:br>
              <a:rPr lang="en-GB"/>
            </a:br>
            <a:endParaRPr lang="en-GB"/>
          </a:p>
          <a:p>
            <a:pPr marL="0" indent="0">
              <a:buNone/>
            </a:pPr>
            <a:r>
              <a:rPr lang="en-GB"/>
              <a:t>Find out more on </a:t>
            </a:r>
          </a:p>
          <a:p>
            <a:pPr marL="0" indent="0">
              <a:buNone/>
            </a:pPr>
            <a:r>
              <a:rPr lang="en-GB"/>
              <a:t>Recognition Database </a:t>
            </a:r>
          </a:p>
          <a:p>
            <a:endParaRPr lang="en-GB"/>
          </a:p>
        </p:txBody>
      </p:sp>
      <p:pic>
        <p:nvPicPr>
          <p:cNvPr id="5" name="Picture 4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CB754D15-8F53-FEA2-4541-AA313A0DF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46" y="4765889"/>
            <a:ext cx="1714286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0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829" y="374482"/>
            <a:ext cx="3797793" cy="720000"/>
          </a:xfrm>
        </p:spPr>
        <p:txBody>
          <a:bodyPr>
            <a:normAutofit fontScale="90000"/>
          </a:bodyPr>
          <a:lstStyle/>
          <a:p>
            <a:pPr algn="r"/>
            <a:r>
              <a:rPr lang="en-GB" sz="3600"/>
              <a:t>Webinar overview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069" y="1256965"/>
            <a:ext cx="5712000" cy="46921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>
                <a:latin typeface="Arial"/>
                <a:cs typeface="Arial"/>
              </a:rPr>
              <a:t>In this webinar we will:</a:t>
            </a:r>
          </a:p>
          <a:p>
            <a:pPr marL="0" indent="0">
              <a:lnSpc>
                <a:spcPct val="100000"/>
              </a:lnSpc>
              <a:buNone/>
            </a:pPr>
            <a:endParaRPr lang="en-GB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GB">
                <a:latin typeface="Arial"/>
                <a:cs typeface="Arial"/>
              </a:rPr>
              <a:t>explore the content and assessment of Cambridge IGCSE Japanese 0716.</a:t>
            </a:r>
            <a:endParaRPr lang="en-GB">
              <a:solidFill>
                <a:srgbClr val="00B05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en-GB">
                <a:latin typeface="Arial"/>
                <a:cs typeface="Arial"/>
              </a:rPr>
              <a:t>signpost to high-quality teacher support materials.</a:t>
            </a:r>
          </a:p>
          <a:p>
            <a:pPr>
              <a:lnSpc>
                <a:spcPct val="100000"/>
              </a:lnSpc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GB">
                <a:latin typeface="Arial"/>
                <a:cs typeface="Arial"/>
              </a:rPr>
              <a:t>discuss recognition and progression opportunities. </a:t>
            </a:r>
            <a:endParaRPr lang="en-GB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>
              <a:cs typeface="Arial" panose="020B0604020202020204" pitchFamily="34" charset="0"/>
            </a:endParaRPr>
          </a:p>
        </p:txBody>
      </p:sp>
      <p:pic>
        <p:nvPicPr>
          <p:cNvPr id="5" name="Picture 4" descr="college student at campus">
            <a:extLst>
              <a:ext uri="{FF2B5EF4-FFF2-40B4-BE49-F238E27FC236}">
                <a16:creationId xmlns:a16="http://schemas.microsoft.com/office/drawing/2014/main" id="{0205DAC9-DF6A-858F-5BEA-CFD30298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9" y="1707931"/>
            <a:ext cx="5315843" cy="378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3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7C03-72B9-AF35-26D7-80FE6EB1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Areas available in English-taught courses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9783F0-03FD-6EBF-4C6F-A26D8BA9E3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388" y="1836738"/>
          <a:ext cx="11623674" cy="4172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111">
                  <a:extLst>
                    <a:ext uri="{9D8B030D-6E8A-4147-A177-3AD203B41FA5}">
                      <a16:colId xmlns:a16="http://schemas.microsoft.com/office/drawing/2014/main" val="3065829546"/>
                    </a:ext>
                  </a:extLst>
                </a:gridCol>
                <a:gridCol w="9013563">
                  <a:extLst>
                    <a:ext uri="{9D8B030D-6E8A-4147-A177-3AD203B41FA5}">
                      <a16:colId xmlns:a16="http://schemas.microsoft.com/office/drawing/2014/main" val="3597954274"/>
                    </a:ext>
                  </a:extLst>
                </a:gridCol>
              </a:tblGrid>
              <a:tr h="596025">
                <a:tc>
                  <a:txBody>
                    <a:bodyPr/>
                    <a:lstStyle/>
                    <a:p>
                      <a:r>
                        <a:rPr lang="en-GB"/>
                        <a:t>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/>
                        <a:t>Areas of English-taught courses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265762"/>
                  </a:ext>
                </a:extLst>
              </a:tr>
              <a:tr h="596025">
                <a:tc>
                  <a:txBody>
                    <a:bodyPr/>
                    <a:lstStyle/>
                    <a:p>
                      <a:r>
                        <a:rPr lang="en-GB">
                          <a:hlinkClick r:id="rId3"/>
                        </a:rPr>
                        <a:t>Kyushu University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Engineering, </a:t>
                      </a:r>
                      <a:r>
                        <a:rPr lang="en-US" altLang="ja-JP"/>
                        <a:t>Biology, Humanities, Social Science, Environmental studies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782323"/>
                  </a:ext>
                </a:extLst>
              </a:tr>
              <a:tr h="596025">
                <a:tc>
                  <a:txBody>
                    <a:bodyPr/>
                    <a:lstStyle/>
                    <a:p>
                      <a:r>
                        <a:rPr lang="en-GB">
                          <a:hlinkClick r:id="rId4"/>
                        </a:rPr>
                        <a:t>Nagoya University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Engineering, Physics Science, Chemistry, Biology, Social Science, Humanities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8694"/>
                  </a:ext>
                </a:extLst>
              </a:tr>
              <a:tr h="596025">
                <a:tc>
                  <a:txBody>
                    <a:bodyPr/>
                    <a:lstStyle/>
                    <a:p>
                      <a:r>
                        <a:rPr lang="en-GB">
                          <a:hlinkClick r:id="rId5"/>
                        </a:rPr>
                        <a:t>Tohoku University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Chemistry, Engineering, Marine Biology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985042"/>
                  </a:ext>
                </a:extLst>
              </a:tr>
              <a:tr h="596025">
                <a:tc>
                  <a:txBody>
                    <a:bodyPr/>
                    <a:lstStyle/>
                    <a:p>
                      <a:r>
                        <a:rPr lang="en-GB">
                          <a:hlinkClick r:id="rId6"/>
                        </a:rPr>
                        <a:t>The University of Tokyo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Social Science, Environmental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641113"/>
                  </a:ext>
                </a:extLst>
              </a:tr>
              <a:tr h="596025">
                <a:tc>
                  <a:txBody>
                    <a:bodyPr/>
                    <a:lstStyle/>
                    <a:p>
                      <a:r>
                        <a:rPr lang="en-GB">
                          <a:hlinkClick r:id="rId7"/>
                        </a:rPr>
                        <a:t>Sophia University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Humanities, Social Science, 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60340"/>
                  </a:ext>
                </a:extLst>
              </a:tr>
              <a:tr h="596025">
                <a:tc>
                  <a:txBody>
                    <a:bodyPr/>
                    <a:lstStyle/>
                    <a:p>
                      <a:r>
                        <a:rPr lang="en-GB">
                          <a:hlinkClick r:id="rId8"/>
                        </a:rPr>
                        <a:t>Waseda University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Social Sciences, Engineering, Mathematical Science, Computer Science, Humanities,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14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421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6EF4-42A2-3BF9-44D4-B5F4B83E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Reasonable cost</a:t>
            </a:r>
            <a:endParaRPr lang="en-GB"/>
          </a:p>
        </p:txBody>
      </p:sp>
      <p:pic>
        <p:nvPicPr>
          <p:cNvPr id="12" name="Picture Placeholder 11" descr="A young person holding a book and smiling&#10;&#10;Description automatically generated">
            <a:extLst>
              <a:ext uri="{FF2B5EF4-FFF2-40B4-BE49-F238E27FC236}">
                <a16:creationId xmlns:a16="http://schemas.microsoft.com/office/drawing/2014/main" id="{0B51494C-62B9-92E5-8023-CF2818D61F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DA15BA-78A2-FBD5-1DC9-0001A5D74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44863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Annual academic fees: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BF549924-4B43-032E-6FC1-54E6F228E1E3}"/>
              </a:ext>
            </a:extLst>
          </p:cNvPr>
          <p:cNvGraphicFramePr>
            <a:graphicFrameLocks/>
          </p:cNvGraphicFramePr>
          <p:nvPr/>
        </p:nvGraphicFramePr>
        <p:xfrm>
          <a:off x="180000" y="2404396"/>
          <a:ext cx="5759450" cy="229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7703">
                  <a:extLst>
                    <a:ext uri="{9D8B030D-6E8A-4147-A177-3AD203B41FA5}">
                      <a16:colId xmlns:a16="http://schemas.microsoft.com/office/drawing/2014/main" val="1320702802"/>
                    </a:ext>
                  </a:extLst>
                </a:gridCol>
                <a:gridCol w="4151747">
                  <a:extLst>
                    <a:ext uri="{9D8B030D-6E8A-4147-A177-3AD203B41FA5}">
                      <a16:colId xmlns:a16="http://schemas.microsoft.com/office/drawing/2014/main" val="3771988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annual fees (approx.)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5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820,000 JPY (5,500 USD)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77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Regional 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930,000 JPY (6,230 USD)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21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Private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1,100,000 JPY (7,400 USD)</a:t>
                      </a:r>
                      <a:br>
                        <a:rPr lang="en-GB"/>
                      </a:br>
                      <a:r>
                        <a:rPr lang="en-GB"/>
                        <a:t>Medicine related courses: 3,200,000 JPY (21,430 USD)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168448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E13F67-49BA-0142-5A6E-B78014C6FFC3}"/>
              </a:ext>
            </a:extLst>
          </p:cNvPr>
          <p:cNvSpPr txBox="1">
            <a:spLocks/>
          </p:cNvSpPr>
          <p:nvPr/>
        </p:nvSpPr>
        <p:spPr>
          <a:xfrm>
            <a:off x="179450" y="4937084"/>
            <a:ext cx="5760000" cy="1648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/>
              <a:t>Average monthly living costs:</a:t>
            </a:r>
          </a:p>
          <a:p>
            <a:pPr marL="457200" lvl="1" indent="0">
              <a:buNone/>
            </a:pPr>
            <a:r>
              <a:rPr lang="en-GB" sz="1800"/>
              <a:t>Approx. 130,000 JPY (870 USD) in Tokyo</a:t>
            </a:r>
          </a:p>
          <a:p>
            <a:pPr marL="457200" lvl="1" indent="0">
              <a:buNone/>
            </a:pPr>
            <a:endParaRPr lang="en-GB" sz="1800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462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looking at a tablet&#10;&#10;Description automatically generated">
            <a:extLst>
              <a:ext uri="{FF2B5EF4-FFF2-40B4-BE49-F238E27FC236}">
                <a16:creationId xmlns:a16="http://schemas.microsoft.com/office/drawing/2014/main" id="{1DEC1E57-543C-3BCE-9652-52C13AF254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9" r="22457" b="-1"/>
          <a:stretch/>
        </p:blipFill>
        <p:spPr>
          <a:xfrm>
            <a:off x="6096000" y="10"/>
            <a:ext cx="6096000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89CA11-3B39-BF6C-4803-C4EE9C96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GB"/>
              <a:t>Scholarships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DFFAF-C59F-F545-D600-6253A7505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r>
              <a:rPr lang="en-GB"/>
              <a:t>Japanese Government (MEXT) Scholarships</a:t>
            </a:r>
          </a:p>
          <a:p>
            <a:r>
              <a:rPr lang="en-GB" err="1"/>
              <a:t>Monbukagakusho</a:t>
            </a:r>
            <a:r>
              <a:rPr lang="en-GB"/>
              <a:t> Honours Scholarship for Privately Funded International Students</a:t>
            </a:r>
          </a:p>
          <a:p>
            <a:r>
              <a:rPr lang="en-GB"/>
              <a:t>Local government or private foundation scholarships</a:t>
            </a:r>
            <a:br>
              <a:rPr lang="en-GB"/>
            </a:br>
            <a:endParaRPr lang="en-GB"/>
          </a:p>
          <a:p>
            <a:pPr marL="0" indent="0">
              <a:buNone/>
            </a:pPr>
            <a:r>
              <a:rPr lang="en-GB">
                <a:hlinkClick r:id="rId4"/>
              </a:rPr>
              <a:t>https://www.studyinjapan.go.jp/en/_mt/2024/04/EN_2024-2025Scholarship_Pamphlet.pdf</a:t>
            </a:r>
            <a:endParaRPr lang="en-GB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588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39C9-FF2C-4771-9547-7B863D1B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Cambridge International Blog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406E63F-DBA5-03F7-EF15-B4F97E61F3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595" b="11595"/>
          <a:stretch/>
        </p:blipFill>
        <p:spPr>
          <a:xfrm>
            <a:off x="6096001" y="1836310"/>
            <a:ext cx="5712000" cy="4667431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4194D-BB2D-8E74-2198-B5B57FEA3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endParaRPr lang="en-GB"/>
          </a:p>
          <a:p>
            <a:r>
              <a:rPr lang="en-GB"/>
              <a:t>Two alumni from Cambridge International Schools share their story of journey to and experience in Japanese universities:</a:t>
            </a:r>
            <a:br>
              <a:rPr lang="en-GB"/>
            </a:br>
            <a:br>
              <a:rPr lang="en-GB"/>
            </a:br>
            <a:r>
              <a:rPr lang="en-GB">
                <a:hlinkClick r:id="rId3"/>
              </a:rPr>
              <a:t>https://blog.cambridgeinternational.org/pathways-to-japan-why-more-cambridge-students-are-choosing/</a:t>
            </a:r>
            <a:endParaRPr lang="en-GB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34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CB2E8-DE81-20EE-BA4C-3647DF56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427"/>
          <a:stretch/>
        </p:blipFill>
        <p:spPr>
          <a:xfrm>
            <a:off x="0" y="-75787"/>
            <a:ext cx="12243278" cy="69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1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ECFC5-96CA-AB68-02AC-07D6148F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58" y="2747857"/>
            <a:ext cx="6751292" cy="1362285"/>
          </a:xfrm>
        </p:spPr>
        <p:txBody>
          <a:bodyPr>
            <a:normAutofit fontScale="90000"/>
          </a:bodyPr>
          <a:lstStyle/>
          <a:p>
            <a:r>
              <a:rPr lang="en-GB">
                <a:latin typeface="Georgia"/>
              </a:rPr>
              <a:t>Any questions?</a:t>
            </a:r>
            <a:br>
              <a:rPr lang="en-GB">
                <a:latin typeface="Georgia"/>
              </a:rPr>
            </a:br>
            <a:br>
              <a:rPr lang="en-GB"/>
            </a:br>
            <a:r>
              <a:rPr lang="en-GB" sz="3600">
                <a:latin typeface="Georgia"/>
              </a:rPr>
              <a:t>info@cambridgeinternational.org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24013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9716-9542-0461-B799-4EFA04B25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DF18-FA2F-03AB-F978-B7700D92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Cambridge Pathway</a:t>
            </a:r>
          </a:p>
        </p:txBody>
      </p:sp>
      <p:pic>
        <p:nvPicPr>
          <p:cNvPr id="7" name="Content Placeholder 6" descr="A diagram with text on it&#10;&#10;AI-generated content may be incorrect.">
            <a:extLst>
              <a:ext uri="{FF2B5EF4-FFF2-40B4-BE49-F238E27FC236}">
                <a16:creationId xmlns:a16="http://schemas.microsoft.com/office/drawing/2014/main" id="{9082D45E-7986-4ED9-0627-F4A5F12C8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35402"/>
            <a:ext cx="11623675" cy="4452458"/>
          </a:xfrm>
        </p:spPr>
      </p:pic>
    </p:spTree>
    <p:extLst>
      <p:ext uri="{BB962C8B-B14F-4D97-AF65-F5344CB8AC3E}">
        <p14:creationId xmlns:p14="http://schemas.microsoft.com/office/powerpoint/2010/main" val="113137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7CCFB-7366-EB43-C56E-C6E56FEE3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7166B-B943-73D9-94CE-3275945F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42" y="771517"/>
            <a:ext cx="11627999" cy="720000"/>
          </a:xfrm>
        </p:spPr>
        <p:txBody>
          <a:bodyPr/>
          <a:lstStyle/>
          <a:p>
            <a:r>
              <a:rPr lang="en-GB">
                <a:latin typeface="Georgia"/>
              </a:rPr>
              <a:t>Languages with Cambridge International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3BEC-2F17-029A-E2E6-4B197EBDB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92" y="2139971"/>
            <a:ext cx="11623040" cy="43798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GB">
                <a:latin typeface="Arial"/>
                <a:cs typeface="Arial"/>
              </a:rPr>
              <a:t>Over 30 languages covering foreign, second, first and advance language levels. </a:t>
            </a:r>
            <a:endParaRPr lang="en-US"/>
          </a:p>
          <a:p>
            <a:pPr marL="0" indent="0">
              <a:buNone/>
            </a:pPr>
            <a:endParaRPr lang="en-GB" sz="800">
              <a:latin typeface="Arial"/>
              <a:cs typeface="Arial"/>
            </a:endParaRPr>
          </a:p>
          <a:p>
            <a:pPr marL="342900" indent="-342900"/>
            <a:r>
              <a:rPr lang="en-GB">
                <a:latin typeface="Arial"/>
                <a:cs typeface="Arial"/>
              </a:rPr>
              <a:t>Skills coverage appropriate to the language level. </a:t>
            </a:r>
          </a:p>
          <a:p>
            <a:pPr marL="0" indent="0">
              <a:buNone/>
            </a:pPr>
            <a:endParaRPr lang="en-GB" sz="1600" b="1">
              <a:latin typeface="Arial"/>
              <a:cs typeface="Arial"/>
            </a:endParaRPr>
          </a:p>
          <a:p>
            <a:pPr marL="342900" indent="-342900"/>
            <a:r>
              <a:rPr lang="en-GB">
                <a:latin typeface="Arial"/>
                <a:cs typeface="Arial"/>
              </a:rPr>
              <a:t>Language learning for real-world situations. </a:t>
            </a:r>
            <a:endParaRPr lang="en-GB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000">
              <a:latin typeface="Arial"/>
              <a:cs typeface="Arial"/>
            </a:endParaRPr>
          </a:p>
          <a:p>
            <a:pPr marL="342900" indent="-342900"/>
            <a:r>
              <a:rPr lang="en-GB">
                <a:latin typeface="Arial"/>
                <a:cs typeface="Arial"/>
              </a:rPr>
              <a:t>Clear and simple assessment structure with a focus on accessibility. </a:t>
            </a:r>
            <a:endParaRPr lang="en-GB">
              <a:cs typeface="Arial" panose="020B0604020202020204" pitchFamily="34" charset="0"/>
            </a:endParaRPr>
          </a:p>
          <a:p>
            <a:pPr marL="342900" indent="-342900"/>
            <a:endParaRPr lang="en-GB" sz="1050">
              <a:cs typeface="Arial" panose="020B0604020202020204" pitchFamily="34" charset="0"/>
            </a:endParaRPr>
          </a:p>
          <a:p>
            <a:pPr marL="342900" indent="-342900"/>
            <a:r>
              <a:rPr lang="en-GB">
                <a:latin typeface="Arial"/>
                <a:cs typeface="Arial"/>
              </a:rPr>
              <a:t>Aligned to international standards and recognised by universities globally.</a:t>
            </a:r>
            <a:endParaRPr lang="en-GB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>
              <a:latin typeface="Arial"/>
              <a:cs typeface="Arial"/>
            </a:endParaRPr>
          </a:p>
          <a:p>
            <a:pPr marL="342900" indent="-342900"/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78B6-06A9-B19D-6760-7461291A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3275"/>
            <a:ext cx="12192000" cy="1226634"/>
          </a:xfrm>
        </p:spPr>
        <p:txBody>
          <a:bodyPr>
            <a:normAutofit fontScale="90000"/>
          </a:bodyPr>
          <a:lstStyle/>
          <a:p>
            <a:pPr fontAlgn="base"/>
            <a:r>
              <a:rPr lang="en-GB" sz="5300">
                <a:solidFill>
                  <a:srgbClr val="000000"/>
                </a:solidFill>
                <a:effectLst/>
                <a:latin typeface="Aptos"/>
              </a:rPr>
              <a:t>Introducing </a:t>
            </a:r>
            <a:r>
              <a:rPr lang="en-GB" sz="5300">
                <a:solidFill>
                  <a:srgbClr val="000000"/>
                </a:solidFill>
                <a:latin typeface="Aptos"/>
              </a:rPr>
              <a:t>Cambridge IGCSE</a:t>
            </a:r>
            <a:r>
              <a:rPr lang="en-GB" sz="5300">
                <a:solidFill>
                  <a:srgbClr val="000000"/>
                </a:solidFill>
                <a:effectLst/>
                <a:latin typeface="Aptos"/>
              </a:rPr>
              <a:t> Japanese</a:t>
            </a:r>
            <a:r>
              <a:rPr lang="en-GB" sz="5300">
                <a:solidFill>
                  <a:srgbClr val="000000"/>
                </a:solidFill>
                <a:latin typeface="Aptos"/>
              </a:rPr>
              <a:t> 0716</a:t>
            </a:r>
            <a:br>
              <a:rPr lang="en-GB" sz="5300">
                <a:latin typeface="Aptos"/>
              </a:rPr>
            </a:br>
            <a:br>
              <a:rPr lang="en-GB" sz="3200">
                <a:latin typeface="Aptos"/>
              </a:rPr>
            </a:br>
            <a:br>
              <a:rPr lang="en-GB" sz="3200">
                <a:latin typeface="Aptos"/>
              </a:rPr>
            </a:br>
            <a:r>
              <a:rPr lang="en-GB" sz="3200">
                <a:solidFill>
                  <a:srgbClr val="000000"/>
                </a:solidFill>
                <a:latin typeface="Aptos"/>
              </a:rPr>
              <a:t>First assessment in June 2027</a:t>
            </a:r>
            <a:br>
              <a:rPr lang="en-GB" sz="3200">
                <a:solidFill>
                  <a:srgbClr val="000000"/>
                </a:solidFill>
                <a:latin typeface="Aptos"/>
              </a:rPr>
            </a:br>
            <a:br>
              <a:rPr lang="en-GB" sz="3200">
                <a:latin typeface="Aptos"/>
              </a:rPr>
            </a:br>
            <a:r>
              <a:rPr lang="en-GB" sz="3200">
                <a:solidFill>
                  <a:srgbClr val="000000"/>
                </a:solidFill>
                <a:latin typeface="Aptos"/>
              </a:rPr>
              <a:t>Approximately 130 guided learning hours </a:t>
            </a:r>
            <a:br>
              <a:rPr lang="en-GB" sz="3200">
                <a:solidFill>
                  <a:srgbClr val="000000"/>
                </a:solidFill>
                <a:latin typeface="Aptos"/>
              </a:rPr>
            </a:br>
            <a:br>
              <a:rPr lang="en-GB" sz="3200">
                <a:solidFill>
                  <a:srgbClr val="000000"/>
                </a:solidFill>
                <a:latin typeface="Aptos"/>
              </a:rPr>
            </a:br>
            <a:r>
              <a:rPr lang="en-GB" sz="3200">
                <a:solidFill>
                  <a:srgbClr val="000000"/>
                </a:solidFill>
                <a:latin typeface="Aptos"/>
              </a:rPr>
              <a:t>Designed for students learning Japanese as a foreign language </a:t>
            </a:r>
          </a:p>
        </p:txBody>
      </p:sp>
    </p:spTree>
    <p:extLst>
      <p:ext uri="{BB962C8B-B14F-4D97-AF65-F5344CB8AC3E}">
        <p14:creationId xmlns:p14="http://schemas.microsoft.com/office/powerpoint/2010/main" val="68408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54FF60-D44B-A032-1C2D-95F3F2176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770493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/>
              <a:t>Why choose this syllabus?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B3E47A-5D39-5B8D-BC7A-BF1917055F89}"/>
              </a:ext>
            </a:extLst>
          </p:cNvPr>
          <p:cNvSpPr txBox="1"/>
          <p:nvPr/>
        </p:nvSpPr>
        <p:spPr>
          <a:xfrm>
            <a:off x="215734" y="1788823"/>
            <a:ext cx="1176053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Cambridge IGCSE Japanese develops a set of transferable skills for understanding and communicating in everyday situations in Japanese. </a:t>
            </a:r>
            <a:endParaRPr lang="en-US"/>
          </a:p>
          <a:p>
            <a:endParaRPr lang="en-GB" sz="1600"/>
          </a:p>
          <a:p>
            <a:r>
              <a:rPr lang="en-GB" sz="1600"/>
              <a:t>Learners begin to develop cultural awareness of countries and communities where Japanese is spoken. </a:t>
            </a:r>
            <a:endParaRPr lang="en-GB"/>
          </a:p>
          <a:p>
            <a:endParaRPr lang="en-GB" sz="1600"/>
          </a:p>
          <a:p>
            <a:r>
              <a:rPr lang="en-GB" sz="1600"/>
              <a:t>They acquire the essential linguistic skills required for progression to further studies or employment.</a:t>
            </a:r>
            <a:endParaRPr lang="en-GB">
              <a:cs typeface="Arial"/>
            </a:endParaRPr>
          </a:p>
          <a:p>
            <a:endParaRPr lang="en-GB" sz="1600"/>
          </a:p>
          <a:p>
            <a:r>
              <a:rPr lang="en-GB" sz="1600"/>
              <a:t>Our approach in Cambridge IGCSE Japanese encourages learners to be:</a:t>
            </a:r>
            <a:endParaRPr lang="en-GB" sz="1600">
              <a:cs typeface="Arial"/>
            </a:endParaRPr>
          </a:p>
          <a:p>
            <a:endParaRPr lang="en-GB" sz="1600"/>
          </a:p>
          <a:p>
            <a:pPr lvl="1"/>
            <a:r>
              <a:rPr lang="en-GB" sz="1600" b="1"/>
              <a:t>confident</a:t>
            </a:r>
            <a:r>
              <a:rPr lang="en-GB" sz="1600"/>
              <a:t>, using new and familiar structures and vocabulary to communicate with others in everyday situations</a:t>
            </a:r>
            <a:endParaRPr lang="en-GB" sz="1600">
              <a:cs typeface="Arial"/>
            </a:endParaRPr>
          </a:p>
          <a:p>
            <a:pPr lvl="1"/>
            <a:endParaRPr lang="en-GB" sz="1600"/>
          </a:p>
          <a:p>
            <a:pPr lvl="1"/>
            <a:r>
              <a:rPr lang="en-GB" sz="1600" b="1"/>
              <a:t>responsible</a:t>
            </a:r>
            <a:r>
              <a:rPr lang="en-GB" sz="1600"/>
              <a:t>, seeking opportunities to use and develop their language skills </a:t>
            </a:r>
            <a:endParaRPr lang="en-GB" sz="1600">
              <a:cs typeface="Arial"/>
            </a:endParaRPr>
          </a:p>
          <a:p>
            <a:pPr lvl="1"/>
            <a:endParaRPr lang="en-GB" sz="1600"/>
          </a:p>
          <a:p>
            <a:pPr lvl="1"/>
            <a:r>
              <a:rPr lang="en-GB" sz="1600" b="1"/>
              <a:t>reflective</a:t>
            </a:r>
            <a:r>
              <a:rPr lang="en-GB" sz="1600"/>
              <a:t>, considering how to communicate different ideas and attitudes </a:t>
            </a:r>
            <a:endParaRPr lang="en-GB" sz="1600">
              <a:cs typeface="Arial"/>
            </a:endParaRPr>
          </a:p>
          <a:p>
            <a:pPr lvl="1"/>
            <a:endParaRPr lang="en-GB" sz="1600"/>
          </a:p>
          <a:p>
            <a:pPr lvl="1"/>
            <a:r>
              <a:rPr lang="en-GB" sz="1600" b="1"/>
              <a:t>innovative</a:t>
            </a:r>
            <a:r>
              <a:rPr lang="en-GB" sz="1600"/>
              <a:t>, applying language to a variety of situations</a:t>
            </a:r>
            <a:endParaRPr lang="en-GB" sz="1600">
              <a:cs typeface="Arial"/>
            </a:endParaRPr>
          </a:p>
          <a:p>
            <a:pPr lvl="1"/>
            <a:endParaRPr lang="en-GB" sz="1600"/>
          </a:p>
          <a:p>
            <a:pPr lvl="1"/>
            <a:r>
              <a:rPr lang="en-GB" sz="1600" b="1"/>
              <a:t>engaged</a:t>
            </a:r>
            <a:r>
              <a:rPr lang="en-GB" sz="1600"/>
              <a:t>, developing learning strategies which help them to express their ideas and their understanding of other cultures.</a:t>
            </a:r>
            <a:endParaRPr lang="en-GB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368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900000"/>
            <a:ext cx="11699999" cy="720000"/>
          </a:xfrm>
        </p:spPr>
        <p:txBody>
          <a:bodyPr>
            <a:normAutofit/>
          </a:bodyPr>
          <a:lstStyle/>
          <a:p>
            <a:r>
              <a:rPr lang="en-GB" sz="3600"/>
              <a:t>Syllabus aims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3C132-1304-5F75-2572-F0DEBA533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81" y="1805049"/>
            <a:ext cx="10367438" cy="4152951"/>
          </a:xfrm>
          <a:prstGeom prst="rect">
            <a:avLst/>
          </a:prstGeom>
          <a:effectLst>
            <a:glow rad="1143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805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687695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GB">
                <a:latin typeface="Georgia"/>
              </a:rPr>
              <a:t>Overview of content 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EDD25-2FE2-D44E-1759-6482DB264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515838"/>
            <a:ext cx="5580000" cy="451297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1800">
                <a:latin typeface="Arial"/>
                <a:cs typeface="Arial"/>
              </a:rPr>
              <a:t>There are five main topic areas:</a:t>
            </a:r>
          </a:p>
          <a:p>
            <a:pPr marL="0" indent="0">
              <a:buNone/>
            </a:pPr>
            <a:endParaRPr lang="en-GB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>
                <a:latin typeface="Arial"/>
                <a:cs typeface="Arial"/>
              </a:rPr>
              <a:t>A Everyday activities </a:t>
            </a:r>
          </a:p>
          <a:p>
            <a:pPr marL="0" indent="0">
              <a:buNone/>
            </a:pPr>
            <a:r>
              <a:rPr lang="en-GB" sz="2000">
                <a:latin typeface="Arial"/>
                <a:cs typeface="Arial"/>
              </a:rPr>
              <a:t>B Personal and social life </a:t>
            </a:r>
          </a:p>
          <a:p>
            <a:pPr marL="0" indent="0">
              <a:buNone/>
            </a:pPr>
            <a:r>
              <a:rPr lang="en-GB" sz="2000">
                <a:latin typeface="Arial"/>
                <a:cs typeface="Arial"/>
              </a:rPr>
              <a:t>C The world around us </a:t>
            </a:r>
          </a:p>
          <a:p>
            <a:pPr marL="0" indent="0">
              <a:buNone/>
            </a:pPr>
            <a:r>
              <a:rPr lang="en-GB" sz="2000">
                <a:latin typeface="Arial"/>
                <a:cs typeface="Arial"/>
              </a:rPr>
              <a:t>D The world of work </a:t>
            </a:r>
          </a:p>
          <a:p>
            <a:pPr marL="0" indent="0">
              <a:buNone/>
            </a:pPr>
            <a:r>
              <a:rPr lang="en-GB" sz="2000">
                <a:latin typeface="Arial"/>
                <a:cs typeface="Arial"/>
              </a:rPr>
              <a:t>E The international world</a:t>
            </a:r>
          </a:p>
          <a:p>
            <a:pPr marL="0" indent="0">
              <a:buNone/>
            </a:pPr>
            <a:endParaRPr lang="en-GB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>
                <a:latin typeface="Arial"/>
                <a:cs typeface="Arial"/>
              </a:rPr>
              <a:t>A breakdown of sub-topics, grammar and Kanji linked to these topics is provided in the syllabus. </a:t>
            </a:r>
          </a:p>
          <a:p>
            <a:pPr marL="0" indent="0">
              <a:buNone/>
            </a:pPr>
            <a:endParaRPr lang="en-GB" sz="600">
              <a:cs typeface="Arial"/>
            </a:endParaRPr>
          </a:p>
          <a:p>
            <a:pPr marL="0" indent="0">
              <a:buNone/>
            </a:pPr>
            <a:r>
              <a:rPr lang="en-GB" sz="1800">
                <a:latin typeface="Arial"/>
                <a:cs typeface="Arial"/>
              </a:rPr>
              <a:t>A searchable vocabulary list linked to these topic areas is provided on the School Support Hub at </a:t>
            </a:r>
            <a:r>
              <a:rPr lang="en-GB" sz="1800">
                <a:latin typeface="Arial"/>
                <a:cs typeface="Arial"/>
                <a:hlinkClick r:id="rId3"/>
              </a:rPr>
              <a:t>www.cambridgeinternational.org/support</a:t>
            </a:r>
            <a:r>
              <a:rPr lang="en-GB" sz="1800">
                <a:latin typeface="Arial"/>
                <a:cs typeface="Arial"/>
              </a:rPr>
              <a:t> .</a:t>
            </a:r>
            <a:endParaRPr lang="en-GB" sz="1800">
              <a:cs typeface="Arial"/>
            </a:endParaRPr>
          </a:p>
        </p:txBody>
      </p:sp>
      <p:pic>
        <p:nvPicPr>
          <p:cNvPr id="3" name="Picture 2" descr="Pedestrians walking on city cross walk">
            <a:extLst>
              <a:ext uri="{FF2B5EF4-FFF2-40B4-BE49-F238E27FC236}">
                <a16:creationId xmlns:a16="http://schemas.microsoft.com/office/drawing/2014/main" id="{B9059E2B-0D35-D431-0D43-E9602E83B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238" y="1045697"/>
            <a:ext cx="6306010" cy="41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2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CCE7369186584EB0DDBFF456789D80" ma:contentTypeVersion="4" ma:contentTypeDescription="Create a new document." ma:contentTypeScope="" ma:versionID="a8e9c44c0a3bdf10ff8dbeac0c241926">
  <xsd:schema xmlns:xsd="http://www.w3.org/2001/XMLSchema" xmlns:xs="http://www.w3.org/2001/XMLSchema" xmlns:p="http://schemas.microsoft.com/office/2006/metadata/properties" xmlns:ns2="44618de7-62e6-481d-be34-53f3e235d13f" targetNamespace="http://schemas.microsoft.com/office/2006/metadata/properties" ma:root="true" ma:fieldsID="dcc0c9a3b2178ec7ab8cf425a1ea8689" ns2:_="">
    <xsd:import namespace="44618de7-62e6-481d-be34-53f3e235d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8de7-62e6-481d-be34-53f3e235d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44618de7-62e6-481d-be34-53f3e235d1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C0FEE0-1A26-469D-BC34-CD297E5D5A0C}">
  <ds:schemaRefs>
    <ds:schemaRef ds:uri="44618de7-62e6-481d-be34-53f3e235d1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6</TotalTime>
  <Words>1486</Words>
  <Application>Microsoft Office PowerPoint</Application>
  <PresentationFormat>Widescreen</PresentationFormat>
  <Paragraphs>298</Paragraphs>
  <Slides>35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Microsoft YaHei</vt:lpstr>
      <vt:lpstr>Aptos</vt:lpstr>
      <vt:lpstr>Arial</vt:lpstr>
      <vt:lpstr>Arial,Sans-Serif</vt:lpstr>
      <vt:lpstr>Calibri</vt:lpstr>
      <vt:lpstr>Courier New</vt:lpstr>
      <vt:lpstr>Georgia</vt:lpstr>
      <vt:lpstr>Office Theme</vt:lpstr>
      <vt:lpstr>Introducing Cambridge IGCSE™ Japanese 0716  </vt:lpstr>
      <vt:lpstr>Protocols</vt:lpstr>
      <vt:lpstr>Webinar overview</vt:lpstr>
      <vt:lpstr>The Cambridge Pathway</vt:lpstr>
      <vt:lpstr>Languages with Cambridge International</vt:lpstr>
      <vt:lpstr>Introducing Cambridge IGCSE Japanese 0716   First assessment in June 2027  Approximately 130 guided learning hours   Designed for students learning Japanese as a foreign language </vt:lpstr>
      <vt:lpstr>Why choose this syllabus?</vt:lpstr>
      <vt:lpstr>Syllabus aims </vt:lpstr>
      <vt:lpstr>Overview of content </vt:lpstr>
      <vt:lpstr>Overview of assessment </vt:lpstr>
      <vt:lpstr>Assessment Objective and Paper 1: Listening</vt:lpstr>
      <vt:lpstr>PowerPoint Presentation</vt:lpstr>
      <vt:lpstr>Assessment Objective and Paper 2: Reading </vt:lpstr>
      <vt:lpstr>PowerPoint Presentation</vt:lpstr>
      <vt:lpstr>Assessment Objective and Paper 3: Speaking</vt:lpstr>
      <vt:lpstr>PowerPoint Presentation</vt:lpstr>
      <vt:lpstr>Assessment objectives and Paper 4: Writing </vt:lpstr>
      <vt:lpstr>PowerPoint Presentation</vt:lpstr>
      <vt:lpstr>Support available </vt:lpstr>
      <vt:lpstr>Searchable vocabulary list </vt:lpstr>
      <vt:lpstr>Teaching and learning resources</vt:lpstr>
      <vt:lpstr>Professional Development</vt:lpstr>
      <vt:lpstr> Benefits for students considering studies in Japan</vt:lpstr>
      <vt:lpstr>Why IGCSE Japanese?</vt:lpstr>
      <vt:lpstr>International Students in Japanese HE institutions</vt:lpstr>
      <vt:lpstr>Japanese Government’s Target by 2033</vt:lpstr>
      <vt:lpstr>Overview</vt:lpstr>
      <vt:lpstr>How Cambridge qualifications are accepted for international students</vt:lpstr>
      <vt:lpstr>Cambridge qualifications are accepted</vt:lpstr>
      <vt:lpstr>Areas available in English-taught courses</vt:lpstr>
      <vt:lpstr>Reasonable cost</vt:lpstr>
      <vt:lpstr>Scholarships</vt:lpstr>
      <vt:lpstr>Cambridge International Blog</vt:lpstr>
      <vt:lpstr>PowerPoint Presentation</vt:lpstr>
      <vt:lpstr>Any questions?  info@cambridgeinternational.org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Sally Ellis</cp:lastModifiedBy>
  <cp:revision>3</cp:revision>
  <dcterms:created xsi:type="dcterms:W3CDTF">2023-10-09T12:44:25Z</dcterms:created>
  <dcterms:modified xsi:type="dcterms:W3CDTF">2025-04-04T12:10:43Z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0x0101008CCCE7369186584EB0DDBFF456789D80</vt:lpwstr>
  </property>
  <property fmtid="{D5CDD505-2E9C-101B-9397-08002B2CF9AE}" pid="3" name="MediaServiceImageTags">
    <vt:lpwstr/>
  </property>
</Properties>
</file>