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5"/>
  </p:sldMasterIdLst>
  <p:notesMasterIdLst>
    <p:notesMasterId r:id="rId17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12192000" cy="6858000"/>
  <p:notesSz cx="6888163" cy="100187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9" roundtripDataSignature="AMtx7miXaDCsTYrhERSLQ1Cjm6e2ACy8e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3061592-3267-4C42-97EF-605969F42019}">
  <a:tblStyle styleId="{D3061592-3267-4C42-97EF-605969F4201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customschemas.google.com/relationships/presentationmetadata" Target="metadata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pideh Modgham" userId="4115b3b6-c566-49ec-8cd3-2d7651a9555d" providerId="ADAL" clId="{BDF3E597-07AA-4E8C-8292-C9356A5D3CB6}"/>
    <pc:docChg chg="undo custSel delSld modSld">
      <pc:chgData name="Sepideh Modgham" userId="4115b3b6-c566-49ec-8cd3-2d7651a9555d" providerId="ADAL" clId="{BDF3E597-07AA-4E8C-8292-C9356A5D3CB6}" dt="2026-05-14T13:55:41.339" v="293" actId="20577"/>
      <pc:docMkLst>
        <pc:docMk/>
      </pc:docMkLst>
      <pc:sldChg chg="modSp mod">
        <pc:chgData name="Sepideh Modgham" userId="4115b3b6-c566-49ec-8cd3-2d7651a9555d" providerId="ADAL" clId="{BDF3E597-07AA-4E8C-8292-C9356A5D3CB6}" dt="2026-05-14T13:55:41.339" v="293" actId="20577"/>
        <pc:sldMkLst>
          <pc:docMk/>
          <pc:sldMk cId="0" sldId="256"/>
        </pc:sldMkLst>
        <pc:spChg chg="mod">
          <ac:chgData name="Sepideh Modgham" userId="4115b3b6-c566-49ec-8cd3-2d7651a9555d" providerId="ADAL" clId="{BDF3E597-07AA-4E8C-8292-C9356A5D3CB6}" dt="2026-05-14T13:55:41.339" v="293" actId="20577"/>
          <ac:spMkLst>
            <pc:docMk/>
            <pc:sldMk cId="0" sldId="256"/>
            <ac:spMk id="89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2T09:32:32.229" v="65" actId="20577"/>
        <pc:sldMkLst>
          <pc:docMk/>
          <pc:sldMk cId="0" sldId="257"/>
        </pc:sldMkLst>
        <pc:spChg chg="mod">
          <ac:chgData name="Sepideh Modgham" userId="4115b3b6-c566-49ec-8cd3-2d7651a9555d" providerId="ADAL" clId="{BDF3E597-07AA-4E8C-8292-C9356A5D3CB6}" dt="2026-05-12T09:30:51.888" v="43" actId="404"/>
          <ac:spMkLst>
            <pc:docMk/>
            <pc:sldMk cId="0" sldId="257"/>
            <ac:spMk id="100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2T09:32:32.229" v="65" actId="20577"/>
          <ac:spMkLst>
            <pc:docMk/>
            <pc:sldMk cId="0" sldId="257"/>
            <ac:spMk id="101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2T09:34:57.192" v="88" actId="20577"/>
        <pc:sldMkLst>
          <pc:docMk/>
          <pc:sldMk cId="0" sldId="258"/>
        </pc:sldMkLst>
        <pc:spChg chg="mod">
          <ac:chgData name="Sepideh Modgham" userId="4115b3b6-c566-49ec-8cd3-2d7651a9555d" providerId="ADAL" clId="{BDF3E597-07AA-4E8C-8292-C9356A5D3CB6}" dt="2026-05-12T09:34:57.192" v="88" actId="20577"/>
          <ac:spMkLst>
            <pc:docMk/>
            <pc:sldMk cId="0" sldId="258"/>
            <ac:spMk id="107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2T09:34:13.797" v="79" actId="1076"/>
          <ac:spMkLst>
            <pc:docMk/>
            <pc:sldMk cId="0" sldId="258"/>
            <ac:spMk id="108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2T09:34:25.630" v="82" actId="1076"/>
          <ac:spMkLst>
            <pc:docMk/>
            <pc:sldMk cId="0" sldId="258"/>
            <ac:spMk id="109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2T09:33:37.448" v="74" actId="14100"/>
          <ac:spMkLst>
            <pc:docMk/>
            <pc:sldMk cId="0" sldId="258"/>
            <ac:spMk id="111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2T09:34:23.798" v="81" actId="1076"/>
          <ac:spMkLst>
            <pc:docMk/>
            <pc:sldMk cId="0" sldId="258"/>
            <ac:spMk id="112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2T09:34:29.308" v="83" actId="1076"/>
          <ac:spMkLst>
            <pc:docMk/>
            <pc:sldMk cId="0" sldId="258"/>
            <ac:spMk id="113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2T09:34:19.255" v="80" actId="1076"/>
          <ac:spMkLst>
            <pc:docMk/>
            <pc:sldMk cId="0" sldId="258"/>
            <ac:spMk id="114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2T09:32:59.080" v="67" actId="1076"/>
          <ac:spMkLst>
            <pc:docMk/>
            <pc:sldMk cId="0" sldId="258"/>
            <ac:spMk id="115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2T09:33:40.493" v="75" actId="14100"/>
          <ac:spMkLst>
            <pc:docMk/>
            <pc:sldMk cId="0" sldId="258"/>
            <ac:spMk id="116" creationId="{00000000-0000-0000-0000-000000000000}"/>
          </ac:spMkLst>
        </pc:spChg>
      </pc:sldChg>
      <pc:sldChg chg="modSp mod modNotes">
        <pc:chgData name="Sepideh Modgham" userId="4115b3b6-c566-49ec-8cd3-2d7651a9555d" providerId="ADAL" clId="{BDF3E597-07AA-4E8C-8292-C9356A5D3CB6}" dt="2026-05-12T09:35:31.778" v="93" actId="113"/>
        <pc:sldMkLst>
          <pc:docMk/>
          <pc:sldMk cId="0" sldId="259"/>
        </pc:sldMkLst>
        <pc:spChg chg="mod">
          <ac:chgData name="Sepideh Modgham" userId="4115b3b6-c566-49ec-8cd3-2d7651a9555d" providerId="ADAL" clId="{BDF3E597-07AA-4E8C-8292-C9356A5D3CB6}" dt="2026-05-12T09:35:31.778" v="93" actId="113"/>
          <ac:spMkLst>
            <pc:docMk/>
            <pc:sldMk cId="0" sldId="259"/>
            <ac:spMk id="123" creationId="{00000000-0000-0000-0000-000000000000}"/>
          </ac:spMkLst>
        </pc:spChg>
      </pc:sldChg>
      <pc:sldChg chg="addSp modSp mod">
        <pc:chgData name="Sepideh Modgham" userId="4115b3b6-c566-49ec-8cd3-2d7651a9555d" providerId="ADAL" clId="{BDF3E597-07AA-4E8C-8292-C9356A5D3CB6}" dt="2026-05-12T09:37:15.797" v="150" actId="20577"/>
        <pc:sldMkLst>
          <pc:docMk/>
          <pc:sldMk cId="0" sldId="260"/>
        </pc:sldMkLst>
        <pc:spChg chg="add mod">
          <ac:chgData name="Sepideh Modgham" userId="4115b3b6-c566-49ec-8cd3-2d7651a9555d" providerId="ADAL" clId="{BDF3E597-07AA-4E8C-8292-C9356A5D3CB6}" dt="2026-05-12T09:37:07.173" v="148" actId="113"/>
          <ac:spMkLst>
            <pc:docMk/>
            <pc:sldMk cId="0" sldId="260"/>
            <ac:spMk id="3" creationId="{2F6302DB-1601-85A2-05C6-272DE2A30CBB}"/>
          </ac:spMkLst>
        </pc:spChg>
        <pc:spChg chg="mod">
          <ac:chgData name="Sepideh Modgham" userId="4115b3b6-c566-49ec-8cd3-2d7651a9555d" providerId="ADAL" clId="{BDF3E597-07AA-4E8C-8292-C9356A5D3CB6}" dt="2026-05-12T09:37:15.797" v="150" actId="20577"/>
          <ac:spMkLst>
            <pc:docMk/>
            <pc:sldMk cId="0" sldId="260"/>
            <ac:spMk id="129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2T09:36:24.166" v="138" actId="1036"/>
          <ac:spMkLst>
            <pc:docMk/>
            <pc:sldMk cId="0" sldId="260"/>
            <ac:spMk id="130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2T09:36:13.960" v="118" actId="1036"/>
          <ac:spMkLst>
            <pc:docMk/>
            <pc:sldMk cId="0" sldId="260"/>
            <ac:spMk id="131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2T09:36:13.960" v="118" actId="1036"/>
          <ac:spMkLst>
            <pc:docMk/>
            <pc:sldMk cId="0" sldId="260"/>
            <ac:spMk id="132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2T09:36:13.960" v="118" actId="1036"/>
          <ac:spMkLst>
            <pc:docMk/>
            <pc:sldMk cId="0" sldId="260"/>
            <ac:spMk id="133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2T09:36:13.960" v="118" actId="1036"/>
          <ac:spMkLst>
            <pc:docMk/>
            <pc:sldMk cId="0" sldId="260"/>
            <ac:spMk id="134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2T09:36:13.960" v="118" actId="1036"/>
          <ac:spMkLst>
            <pc:docMk/>
            <pc:sldMk cId="0" sldId="260"/>
            <ac:spMk id="135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2T09:36:24.166" v="138" actId="1036"/>
          <ac:spMkLst>
            <pc:docMk/>
            <pc:sldMk cId="0" sldId="260"/>
            <ac:spMk id="136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2T09:36:24.166" v="138" actId="1036"/>
          <ac:spMkLst>
            <pc:docMk/>
            <pc:sldMk cId="0" sldId="260"/>
            <ac:spMk id="137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2T09:36:24.166" v="138" actId="1036"/>
          <ac:spMkLst>
            <pc:docMk/>
            <pc:sldMk cId="0" sldId="260"/>
            <ac:spMk id="138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2T09:36:32.814" v="139" actId="1076"/>
          <ac:spMkLst>
            <pc:docMk/>
            <pc:sldMk cId="0" sldId="260"/>
            <ac:spMk id="146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2T09:38:15.382" v="154" actId="20577"/>
        <pc:sldMkLst>
          <pc:docMk/>
          <pc:sldMk cId="0" sldId="261"/>
        </pc:sldMkLst>
        <pc:spChg chg="mod">
          <ac:chgData name="Sepideh Modgham" userId="4115b3b6-c566-49ec-8cd3-2d7651a9555d" providerId="ADAL" clId="{BDF3E597-07AA-4E8C-8292-C9356A5D3CB6}" dt="2026-05-12T09:38:15.382" v="154" actId="20577"/>
          <ac:spMkLst>
            <pc:docMk/>
            <pc:sldMk cId="0" sldId="261"/>
            <ac:spMk id="154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2T09:40:12.444" v="163" actId="403"/>
        <pc:sldMkLst>
          <pc:docMk/>
          <pc:sldMk cId="0" sldId="262"/>
        </pc:sldMkLst>
        <pc:spChg chg="mod">
          <ac:chgData name="Sepideh Modgham" userId="4115b3b6-c566-49ec-8cd3-2d7651a9555d" providerId="ADAL" clId="{BDF3E597-07AA-4E8C-8292-C9356A5D3CB6}" dt="2026-05-12T09:40:12.444" v="163" actId="403"/>
          <ac:spMkLst>
            <pc:docMk/>
            <pc:sldMk cId="0" sldId="262"/>
            <ac:spMk id="161" creationId="{00000000-0000-0000-0000-000000000000}"/>
          </ac:spMkLst>
        </pc:spChg>
      </pc:sldChg>
      <pc:sldChg chg="modSp mod">
        <pc:chgData name="Sepideh Modgham" userId="4115b3b6-c566-49ec-8cd3-2d7651a9555d" providerId="ADAL" clId="{BDF3E597-07AA-4E8C-8292-C9356A5D3CB6}" dt="2026-05-12T09:40:41.105" v="166" actId="5793"/>
        <pc:sldMkLst>
          <pc:docMk/>
          <pc:sldMk cId="0" sldId="264"/>
        </pc:sldMkLst>
        <pc:spChg chg="mod">
          <ac:chgData name="Sepideh Modgham" userId="4115b3b6-c566-49ec-8cd3-2d7651a9555d" providerId="ADAL" clId="{BDF3E597-07AA-4E8C-8292-C9356A5D3CB6}" dt="2026-05-12T09:40:41.105" v="166" actId="5793"/>
          <ac:spMkLst>
            <pc:docMk/>
            <pc:sldMk cId="0" sldId="264"/>
            <ac:spMk id="186" creationId="{00000000-0000-0000-0000-000000000000}"/>
          </ac:spMkLst>
        </pc:spChg>
      </pc:sldChg>
      <pc:sldChg chg="addSp delSp modSp mod">
        <pc:chgData name="Sepideh Modgham" userId="4115b3b6-c566-49ec-8cd3-2d7651a9555d" providerId="ADAL" clId="{BDF3E597-07AA-4E8C-8292-C9356A5D3CB6}" dt="2026-05-12T14:37:55.930" v="246" actId="1076"/>
        <pc:sldMkLst>
          <pc:docMk/>
          <pc:sldMk cId="0" sldId="265"/>
        </pc:sldMkLst>
        <pc:spChg chg="mod">
          <ac:chgData name="Sepideh Modgham" userId="4115b3b6-c566-49ec-8cd3-2d7651a9555d" providerId="ADAL" clId="{BDF3E597-07AA-4E8C-8292-C9356A5D3CB6}" dt="2026-05-12T09:42:28.949" v="168" actId="20577"/>
          <ac:spMkLst>
            <pc:docMk/>
            <pc:sldMk cId="0" sldId="265"/>
            <ac:spMk id="192" creationId="{00000000-0000-0000-0000-000000000000}"/>
          </ac:spMkLst>
        </pc:spChg>
        <pc:spChg chg="mod">
          <ac:chgData name="Sepideh Modgham" userId="4115b3b6-c566-49ec-8cd3-2d7651a9555d" providerId="ADAL" clId="{BDF3E597-07AA-4E8C-8292-C9356A5D3CB6}" dt="2026-05-12T09:56:19.117" v="239" actId="20577"/>
          <ac:spMkLst>
            <pc:docMk/>
            <pc:sldMk cId="0" sldId="265"/>
            <ac:spMk id="193" creationId="{00000000-0000-0000-0000-000000000000}"/>
          </ac:spMkLst>
        </pc:spChg>
        <pc:graphicFrameChg chg="mod">
          <ac:chgData name="Sepideh Modgham" userId="4115b3b6-c566-49ec-8cd3-2d7651a9555d" providerId="ADAL" clId="{BDF3E597-07AA-4E8C-8292-C9356A5D3CB6}" dt="2026-05-12T14:37:55.930" v="246" actId="1076"/>
          <ac:graphicFrameMkLst>
            <pc:docMk/>
            <pc:sldMk cId="0" sldId="265"/>
            <ac:graphicFrameMk id="194" creationId="{00000000-0000-0000-0000-000000000000}"/>
          </ac:graphicFrameMkLst>
        </pc:graphicFrameChg>
      </pc:sldChg>
      <pc:sldChg chg="modSp mod">
        <pc:chgData name="Sepideh Modgham" userId="4115b3b6-c566-49ec-8cd3-2d7651a9555d" providerId="ADAL" clId="{BDF3E597-07AA-4E8C-8292-C9356A5D3CB6}" dt="2026-05-12T14:39:09.631" v="261" actId="13926"/>
        <pc:sldMkLst>
          <pc:docMk/>
          <pc:sldMk cId="0" sldId="266"/>
        </pc:sldMkLst>
        <pc:spChg chg="mod">
          <ac:chgData name="Sepideh Modgham" userId="4115b3b6-c566-49ec-8cd3-2d7651a9555d" providerId="ADAL" clId="{BDF3E597-07AA-4E8C-8292-C9356A5D3CB6}" dt="2026-05-12T14:39:09.631" v="261" actId="13926"/>
          <ac:spMkLst>
            <pc:docMk/>
            <pc:sldMk cId="0" sldId="266"/>
            <ac:spMk id="201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02075" y="0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cb6b39aba5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9" name="Google Shape;189;g3cb6b39aba5_0_15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100" cy="39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g3cb6b39aba5_0_15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400" cy="5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7" name="Google Shape;197;p7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7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3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cb6b39aba5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g3cb6b39aba5_0_8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100" cy="39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g3cb6b39aba5_0_8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400" cy="5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" name="Google Shape;126;p5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5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0" name="Google Shape;150;p4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4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cb6b39aba5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7" name="Google Shape;157;g3cb6b39aba5_0_73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100" cy="39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g3cb6b39aba5_0_73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400" cy="5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cb6b39aba5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g3cb6b39aba5_0_50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100" cy="39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g3cb6b39aba5_0_50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400" cy="5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cb6b39aba5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g3cb6b39aba5_0_86:notes"/>
          <p:cNvSpPr txBox="1">
            <a:spLocks noGrp="1"/>
          </p:cNvSpPr>
          <p:nvPr>
            <p:ph type="body" idx="1"/>
          </p:nvPr>
        </p:nvSpPr>
        <p:spPr>
          <a:xfrm>
            <a:off x="688975" y="4821238"/>
            <a:ext cx="5510100" cy="39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g3cb6b39aba5_0_86:notes"/>
          <p:cNvSpPr txBox="1">
            <a:spLocks noGrp="1"/>
          </p:cNvSpPr>
          <p:nvPr>
            <p:ph type="sldNum" idx="12"/>
          </p:nvPr>
        </p:nvSpPr>
        <p:spPr>
          <a:xfrm>
            <a:off x="3902075" y="9517063"/>
            <a:ext cx="2984400" cy="5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3" name="Google Shape;23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1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1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/>
        </p:nvSpPr>
        <p:spPr>
          <a:xfrm>
            <a:off x="658906" y="1909481"/>
            <a:ext cx="7853100" cy="19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Quality of life in Pakistan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dirty="0">
                <a:solidFill>
                  <a:schemeClr val="dk1"/>
                </a:solidFill>
              </a:rPr>
              <a:t>Quality of life of children in Pakistan</a:t>
            </a:r>
            <a:endParaRPr sz="2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b="1" dirty="0">
                <a:solidFill>
                  <a:srgbClr val="CC3300"/>
                </a:solidFill>
                <a:latin typeface="Arial"/>
                <a:ea typeface="Arial"/>
                <a:cs typeface="Arial"/>
                <a:sym typeface="Arial"/>
              </a:rPr>
              <a:t>Cambridge IGCSE</a:t>
            </a:r>
            <a:r>
              <a:rPr lang="en-GB" sz="2600" b="1" baseline="30000" dirty="0">
                <a:solidFill>
                  <a:srgbClr val="CC3300"/>
                </a:solidFill>
                <a:latin typeface="Arial"/>
                <a:ea typeface="Arial"/>
                <a:cs typeface="Arial"/>
                <a:sym typeface="Arial"/>
              </a:rPr>
              <a:t>TM  </a:t>
            </a:r>
            <a:r>
              <a:rPr lang="en-GB" sz="2600" b="1" dirty="0">
                <a:solidFill>
                  <a:srgbClr val="CC3300"/>
                </a:solidFill>
                <a:latin typeface="Arial"/>
                <a:ea typeface="Arial"/>
                <a:cs typeface="Arial"/>
                <a:sym typeface="Arial"/>
              </a:rPr>
              <a:t>/ O Level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600" dirty="0">
                <a:solidFill>
                  <a:srgbClr val="CC3300"/>
                </a:solidFill>
                <a:latin typeface="Arial"/>
                <a:ea typeface="Arial"/>
                <a:cs typeface="Arial"/>
                <a:sym typeface="Arial"/>
              </a:rPr>
              <a:t>Pakistan Studies 0448 / 2059</a:t>
            </a:r>
            <a:endParaRPr dirty="0"/>
          </a:p>
        </p:txBody>
      </p:sp>
      <p:pic>
        <p:nvPicPr>
          <p:cNvPr id="90" name="Google Shape;9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5439" y="451912"/>
            <a:ext cx="4046220" cy="650471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"/>
          <p:cNvSpPr txBox="1"/>
          <p:nvPr/>
        </p:nvSpPr>
        <p:spPr>
          <a:xfrm>
            <a:off x="658906" y="6239435"/>
            <a:ext cx="412824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Version 1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" name="Google Shape;92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71511" y="6168533"/>
            <a:ext cx="1292225" cy="449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923711" y="3429000"/>
            <a:ext cx="2895600" cy="255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cb6b39aba5_0_15"/>
          <p:cNvSpPr/>
          <p:nvPr/>
        </p:nvSpPr>
        <p:spPr>
          <a:xfrm>
            <a:off x="0" y="0"/>
            <a:ext cx="12192000" cy="1210200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 dirty="0">
                <a:solidFill>
                  <a:srgbClr val="FFFFFF"/>
                </a:solidFill>
              </a:rPr>
              <a:t>Research task</a:t>
            </a:r>
            <a:endParaRPr sz="28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g3cb6b39aba5_0_15"/>
          <p:cNvSpPr txBox="1"/>
          <p:nvPr/>
        </p:nvSpPr>
        <p:spPr>
          <a:xfrm>
            <a:off x="443753" y="1546412"/>
            <a:ext cx="11524200" cy="5832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Your task is to research the lives of children in different parts of Pakistan.</a:t>
            </a:r>
            <a:endParaRPr sz="2400" dirty="0">
              <a:solidFill>
                <a:schemeClr val="dk1"/>
              </a:solidFill>
            </a:endParaRPr>
          </a:p>
          <a:p>
            <a:pPr marL="558800">
              <a:lnSpc>
                <a:spcPct val="110000"/>
              </a:lnSpc>
              <a:spcBef>
                <a:spcPts val="600"/>
              </a:spcBef>
              <a:buClr>
                <a:srgbClr val="D74120"/>
              </a:buClr>
              <a:buSzPts val="2000"/>
              <a:tabLst>
                <a:tab pos="0" algn="l"/>
              </a:tabLst>
            </a:pPr>
            <a:endParaRPr lang="en-GB" sz="2400" dirty="0">
              <a:solidFill>
                <a:schemeClr val="dk1"/>
              </a:solidFill>
            </a:endParaRPr>
          </a:p>
          <a:p>
            <a:pPr>
              <a:lnSpc>
                <a:spcPct val="110000"/>
              </a:lnSpc>
              <a:spcBef>
                <a:spcPts val="600"/>
              </a:spcBef>
              <a:buClr>
                <a:srgbClr val="D74120"/>
              </a:buClr>
              <a:buSzPts val="2000"/>
              <a:tabLst>
                <a:tab pos="0" algn="l"/>
                <a:tab pos="809625" algn="l"/>
              </a:tabLst>
            </a:pPr>
            <a:r>
              <a:rPr lang="en-GB" sz="2400" dirty="0">
                <a:solidFill>
                  <a:schemeClr val="dk1"/>
                </a:solidFill>
              </a:rPr>
              <a:t>You may wish to compare children in:</a:t>
            </a:r>
          </a:p>
          <a:p>
            <a:pPr marL="914400" indent="-355600">
              <a:lnSpc>
                <a:spcPct val="110000"/>
              </a:lnSpc>
              <a:spcBef>
                <a:spcPts val="600"/>
              </a:spcBef>
              <a:buClr>
                <a:srgbClr val="D74120"/>
              </a:buClr>
              <a:buSzPts val="2000"/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GB" sz="2400" dirty="0">
                <a:solidFill>
                  <a:schemeClr val="dk1"/>
                </a:solidFill>
              </a:rPr>
              <a:t>two provinces</a:t>
            </a:r>
          </a:p>
          <a:p>
            <a:pPr marL="914400" indent="-355600">
              <a:lnSpc>
                <a:spcPct val="110000"/>
              </a:lnSpc>
              <a:spcBef>
                <a:spcPts val="600"/>
              </a:spcBef>
              <a:buClr>
                <a:srgbClr val="D74120"/>
              </a:buClr>
              <a:buSzPts val="2000"/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GB" sz="2400" dirty="0">
                <a:solidFill>
                  <a:schemeClr val="dk1"/>
                </a:solidFill>
              </a:rPr>
              <a:t>two cities (including your own)</a:t>
            </a:r>
          </a:p>
          <a:p>
            <a:pPr marL="914400" indent="-355600">
              <a:lnSpc>
                <a:spcPct val="110000"/>
              </a:lnSpc>
              <a:spcBef>
                <a:spcPts val="600"/>
              </a:spcBef>
              <a:buClr>
                <a:srgbClr val="D74120"/>
              </a:buClr>
              <a:buSzPts val="2000"/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GB" sz="2400" dirty="0">
                <a:solidFill>
                  <a:schemeClr val="dk1"/>
                </a:solidFill>
              </a:rPr>
              <a:t>rural and urban areas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Some topics you can research include: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13716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</p:txBody>
      </p:sp>
      <p:graphicFrame>
        <p:nvGraphicFramePr>
          <p:cNvPr id="194" name="Google Shape;194;g3cb6b39aba5_0_15"/>
          <p:cNvGraphicFramePr/>
          <p:nvPr>
            <p:extLst>
              <p:ext uri="{D42A27DB-BD31-4B8C-83A1-F6EECF244321}">
                <p14:modId xmlns:p14="http://schemas.microsoft.com/office/powerpoint/2010/main" val="2749140513"/>
              </p:ext>
            </p:extLst>
          </p:nvPr>
        </p:nvGraphicFramePr>
        <p:xfrm>
          <a:off x="2758550" y="5203873"/>
          <a:ext cx="6499750" cy="1493490"/>
        </p:xfrm>
        <a:graphic>
          <a:graphicData uri="http://schemas.openxmlformats.org/drawingml/2006/table">
            <a:tbl>
              <a:tblPr>
                <a:noFill/>
                <a:tableStyleId>{D3061592-3267-4C42-97EF-605969F42019}</a:tableStyleId>
              </a:tblPr>
              <a:tblGrid>
                <a:gridCol w="3167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31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2400" dirty="0">
                          <a:solidFill>
                            <a:schemeClr val="dk1"/>
                          </a:solidFill>
                        </a:rPr>
                        <a:t>Education</a:t>
                      </a:r>
                      <a:endParaRPr sz="2400" dirty="0"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2400" dirty="0">
                          <a:solidFill>
                            <a:schemeClr val="dk1"/>
                          </a:solidFill>
                        </a:rPr>
                        <a:t>Health</a:t>
                      </a:r>
                      <a:endParaRPr sz="2400" dirty="0"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2400" dirty="0">
                          <a:solidFill>
                            <a:schemeClr val="dk1"/>
                          </a:solidFill>
                        </a:rPr>
                        <a:t>Sanitation</a:t>
                      </a:r>
                      <a:endParaRPr sz="24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D741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41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41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41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2400" dirty="0">
                          <a:solidFill>
                            <a:schemeClr val="dk1"/>
                          </a:solidFill>
                        </a:rPr>
                        <a:t>Housing</a:t>
                      </a:r>
                      <a:endParaRPr sz="2400" dirty="0"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2400" dirty="0">
                          <a:solidFill>
                            <a:schemeClr val="dk1"/>
                          </a:solidFill>
                        </a:rPr>
                        <a:t>Family</a:t>
                      </a:r>
                      <a:endParaRPr sz="2400" dirty="0">
                        <a:solidFill>
                          <a:schemeClr val="dk1"/>
                        </a:solidFill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2400" dirty="0">
                          <a:solidFill>
                            <a:schemeClr val="dk1"/>
                          </a:solidFill>
                        </a:rPr>
                        <a:t>Leisure</a:t>
                      </a:r>
                      <a:endParaRPr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D741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EA5B0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A5B0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A5B0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7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8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Reflection and e</a:t>
            </a:r>
            <a:r>
              <a:rPr lang="en-GB" sz="2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valuation</a:t>
            </a:r>
            <a:endParaRPr sz="2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"/>
          <p:cNvSpPr txBox="1"/>
          <p:nvPr/>
        </p:nvSpPr>
        <p:spPr>
          <a:xfrm>
            <a:off x="859800" y="1719625"/>
            <a:ext cx="10760400" cy="2769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Read through your research and </a:t>
            </a:r>
            <a:r>
              <a:rPr lang="en-GB" sz="2400" dirty="0">
                <a:solidFill>
                  <a:schemeClr val="dk1"/>
                </a:solidFill>
                <a:highlight>
                  <a:srgbClr val="FFFF00"/>
                </a:highlight>
                <a:latin typeface="+mn-lt"/>
                <a:ea typeface="Calibri"/>
                <a:cs typeface="Calibri"/>
                <a:sym typeface="Calibri"/>
              </a:rPr>
              <a:t>highlight three facts </a:t>
            </a:r>
            <a:r>
              <a:rPr lang="en-GB" sz="24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that you think are the biggest challenges to a good quality of life for children in Pakistan.</a:t>
            </a:r>
            <a:endParaRPr sz="24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Look back at your Diamond 9 answers. </a:t>
            </a:r>
            <a:endParaRPr sz="24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Can any of these three challenges be overcome with one of the UN goals?</a:t>
            </a:r>
            <a:endParaRPr sz="24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Explain your answers to your partner.</a:t>
            </a:r>
            <a:endParaRPr sz="24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8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Learning objectives</a:t>
            </a:r>
            <a:endParaRPr/>
          </a:p>
        </p:txBody>
      </p:sp>
      <p:sp>
        <p:nvSpPr>
          <p:cNvPr id="100" name="Google Shape;100;p2"/>
          <p:cNvSpPr txBox="1"/>
          <p:nvPr/>
        </p:nvSpPr>
        <p:spPr>
          <a:xfrm>
            <a:off x="443753" y="1546412"/>
            <a:ext cx="11524200" cy="652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76200" lvl="0" algn="l" rtl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EA5B0C"/>
              </a:buClr>
              <a:buSzPts val="2400"/>
            </a:pPr>
            <a:r>
              <a:rPr lang="en-GB" sz="2400" dirty="0">
                <a:solidFill>
                  <a:schemeClr val="dk1"/>
                </a:solidFill>
              </a:rPr>
              <a:t>To understand how quality of life for children can vary across Pakistan.</a:t>
            </a:r>
            <a:endParaRPr sz="2400" dirty="0"/>
          </a:p>
        </p:txBody>
      </p:sp>
      <p:sp>
        <p:nvSpPr>
          <p:cNvPr id="101" name="Google Shape;101;p2"/>
          <p:cNvSpPr txBox="1"/>
          <p:nvPr/>
        </p:nvSpPr>
        <p:spPr>
          <a:xfrm>
            <a:off x="443753" y="2137892"/>
            <a:ext cx="10018200" cy="2252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01600" lvl="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r>
              <a:rPr lang="en-GB" sz="2400" dirty="0">
                <a:solidFill>
                  <a:schemeClr val="dk1"/>
                </a:solidFill>
              </a:rPr>
              <a:t>By the end of the lesson, you will be able to:</a:t>
            </a:r>
          </a:p>
          <a:p>
            <a:pPr marL="914400" lvl="1" indent="-355600">
              <a:lnSpc>
                <a:spcPct val="110000"/>
              </a:lnSpc>
              <a:spcBef>
                <a:spcPts val="600"/>
              </a:spcBef>
              <a:buClr>
                <a:srgbClr val="D74120"/>
              </a:buClr>
              <a:buSzPts val="2000"/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GB" sz="2000" dirty="0">
                <a:solidFill>
                  <a:schemeClr val="dk1"/>
                </a:solidFill>
              </a:rPr>
              <a:t>identify factors that can improve the quality of life of children in Pakistan</a:t>
            </a:r>
          </a:p>
          <a:p>
            <a:pPr marL="914400" lvl="1" indent="-355600">
              <a:lnSpc>
                <a:spcPct val="110000"/>
              </a:lnSpc>
              <a:spcBef>
                <a:spcPts val="600"/>
              </a:spcBef>
              <a:buClr>
                <a:srgbClr val="D74120"/>
              </a:buClr>
              <a:buSzPts val="2000"/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GB" sz="2000" dirty="0">
                <a:solidFill>
                  <a:schemeClr val="dk1"/>
                </a:solidFill>
              </a:rPr>
              <a:t>compare the lives of children in different areas of Pakistan</a:t>
            </a:r>
          </a:p>
          <a:p>
            <a:pPr marL="914400" lvl="1" indent="-355600">
              <a:lnSpc>
                <a:spcPct val="110000"/>
              </a:lnSpc>
              <a:spcBef>
                <a:spcPts val="600"/>
              </a:spcBef>
              <a:buClr>
                <a:srgbClr val="D74120"/>
              </a:buClr>
              <a:buSzPts val="2000"/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GB" sz="2000" dirty="0">
                <a:solidFill>
                  <a:schemeClr val="dk1"/>
                </a:solidFill>
              </a:rPr>
              <a:t>suggest UN goals that best help overcome challenges faced by children in Pakistan</a:t>
            </a:r>
            <a:endParaRPr sz="2000" dirty="0">
              <a:solidFill>
                <a:schemeClr val="dk1"/>
              </a:solidFill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Starter activity - Be an </a:t>
            </a:r>
            <a:r>
              <a:rPr lang="en-GB" sz="28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xpert</a:t>
            </a:r>
            <a:r>
              <a:rPr lang="en-GB" sz="28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endParaRPr sz="28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3"/>
          <p:cNvSpPr txBox="1"/>
          <p:nvPr/>
        </p:nvSpPr>
        <p:spPr>
          <a:xfrm>
            <a:off x="4139847" y="3020865"/>
            <a:ext cx="3912306" cy="2062063"/>
          </a:xfrm>
          <a:prstGeom prst="rect">
            <a:avLst/>
          </a:prstGeom>
          <a:noFill/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/>
              <a:t>Choose One:</a:t>
            </a:r>
            <a:endParaRPr sz="2000" dirty="0"/>
          </a:p>
          <a:p>
            <a:pPr marL="0" lvl="0" indent="0" algn="ctr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chemeClr val="tx1"/>
                </a:solidFill>
              </a:rPr>
              <a:t>Safely Managed Drinking Water</a:t>
            </a:r>
            <a:endParaRPr sz="2000" b="1" dirty="0">
              <a:solidFill>
                <a:schemeClr val="tx1"/>
              </a:solidFill>
            </a:endParaRPr>
          </a:p>
          <a:p>
            <a:pPr marL="0" lvl="0" indent="0" algn="ctr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chemeClr val="dk1"/>
                </a:solidFill>
              </a:rPr>
              <a:t>OR</a:t>
            </a:r>
            <a:endParaRPr sz="2000" dirty="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 b="1" dirty="0">
                <a:solidFill>
                  <a:schemeClr val="tx1"/>
                </a:solidFill>
              </a:rPr>
              <a:t>Formal Employment Sector</a:t>
            </a:r>
            <a:endParaRPr sz="2000" b="1" dirty="0">
              <a:solidFill>
                <a:schemeClr val="tx1"/>
              </a:solidFill>
            </a:endParaRPr>
          </a:p>
        </p:txBody>
      </p:sp>
      <p:sp>
        <p:nvSpPr>
          <p:cNvPr id="109" name="Google Shape;109;p3"/>
          <p:cNvSpPr/>
          <p:nvPr/>
        </p:nvSpPr>
        <p:spPr>
          <a:xfrm rot="-7749871">
            <a:off x="4343028" y="2511732"/>
            <a:ext cx="755286" cy="30192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C33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3"/>
          <p:cNvSpPr txBox="1"/>
          <p:nvPr/>
        </p:nvSpPr>
        <p:spPr>
          <a:xfrm>
            <a:off x="206150" y="1248150"/>
            <a:ext cx="4132800" cy="1757700"/>
          </a:xfrm>
          <a:prstGeom prst="rect">
            <a:avLst/>
          </a:prstGeom>
          <a:noFill/>
          <a:ln w="28575" cap="flat" cmpd="sng">
            <a:solidFill>
              <a:srgbClr val="CC33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2000" b="1" dirty="0"/>
              <a:t>Define it</a:t>
            </a:r>
            <a:endParaRPr sz="2000" b="1" dirty="0"/>
          </a:p>
          <a:p>
            <a:pPr marL="0" lvl="0" indent="0" algn="ctr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 dirty="0"/>
              <a:t>Write a definition</a:t>
            </a:r>
            <a:endParaRPr dirty="0"/>
          </a:p>
          <a:p>
            <a:pPr marL="0" lvl="0" indent="0" algn="ctr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b="1" dirty="0"/>
          </a:p>
          <a:p>
            <a:pPr marL="0" lvl="0" indent="0" algn="ctr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b="1" dirty="0"/>
          </a:p>
          <a:p>
            <a:pPr marL="0" lvl="0" indent="0" algn="l" rtl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sz="2000" dirty="0"/>
          </a:p>
        </p:txBody>
      </p:sp>
      <p:sp>
        <p:nvSpPr>
          <p:cNvPr id="111" name="Google Shape;111;p3"/>
          <p:cNvSpPr txBox="1"/>
          <p:nvPr/>
        </p:nvSpPr>
        <p:spPr>
          <a:xfrm>
            <a:off x="7987872" y="1276925"/>
            <a:ext cx="3997980" cy="2169784"/>
          </a:xfrm>
          <a:prstGeom prst="rect">
            <a:avLst/>
          </a:prstGeom>
          <a:noFill/>
          <a:ln w="28575" cap="flat" cmpd="sng">
            <a:solidFill>
              <a:srgbClr val="CC33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2000" b="1" dirty="0"/>
              <a:t>Draw it</a:t>
            </a:r>
            <a:endParaRPr sz="2000" b="1" dirty="0"/>
          </a:p>
          <a:p>
            <a:pPr marL="0" lvl="0" indent="0" algn="ctr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2000" b="1" dirty="0"/>
          </a:p>
          <a:p>
            <a:pPr marL="0" lvl="0" indent="0" algn="ctr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</a:pPr>
            <a:br>
              <a:rPr lang="en-GB" sz="2000" b="1" dirty="0"/>
            </a:br>
            <a:endParaRPr sz="2000" b="1" dirty="0"/>
          </a:p>
          <a:p>
            <a:pPr marL="0" lvl="0" indent="0" algn="l" rtl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sz="2000" b="1" dirty="0"/>
          </a:p>
        </p:txBody>
      </p:sp>
      <p:sp>
        <p:nvSpPr>
          <p:cNvPr id="112" name="Google Shape;112;p3"/>
          <p:cNvSpPr/>
          <p:nvPr/>
        </p:nvSpPr>
        <p:spPr>
          <a:xfrm rot="-2701931">
            <a:off x="7257151" y="2353810"/>
            <a:ext cx="755190" cy="30207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C33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3"/>
          <p:cNvSpPr/>
          <p:nvPr/>
        </p:nvSpPr>
        <p:spPr>
          <a:xfrm rot="8436488">
            <a:off x="4375022" y="5142513"/>
            <a:ext cx="755412" cy="30161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C33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3"/>
          <p:cNvSpPr/>
          <p:nvPr/>
        </p:nvSpPr>
        <p:spPr>
          <a:xfrm rot="2699035">
            <a:off x="8217672" y="3921390"/>
            <a:ext cx="755402" cy="30207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C33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3"/>
          <p:cNvSpPr txBox="1"/>
          <p:nvPr/>
        </p:nvSpPr>
        <p:spPr>
          <a:xfrm>
            <a:off x="206150" y="4659865"/>
            <a:ext cx="4132800" cy="1979400"/>
          </a:xfrm>
          <a:prstGeom prst="rect">
            <a:avLst/>
          </a:prstGeom>
          <a:noFill/>
          <a:ln w="28575" cap="flat" cmpd="sng">
            <a:solidFill>
              <a:srgbClr val="CC33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2000" b="1"/>
              <a:t>Personalise it</a:t>
            </a:r>
            <a:endParaRPr sz="2000" b="1"/>
          </a:p>
          <a:p>
            <a:pPr marL="0" lvl="0" indent="0" algn="ctr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/>
              <a:t>How is it present in your life?</a:t>
            </a:r>
            <a:endParaRPr/>
          </a:p>
          <a:p>
            <a:pPr marL="0" lvl="0" indent="0" algn="ctr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/>
          </a:p>
        </p:txBody>
      </p:sp>
      <p:sp>
        <p:nvSpPr>
          <p:cNvPr id="116" name="Google Shape;116;p3"/>
          <p:cNvSpPr txBox="1"/>
          <p:nvPr/>
        </p:nvSpPr>
        <p:spPr>
          <a:xfrm>
            <a:off x="7987872" y="4413660"/>
            <a:ext cx="3997980" cy="2154396"/>
          </a:xfrm>
          <a:prstGeom prst="rect">
            <a:avLst/>
          </a:prstGeom>
          <a:noFill/>
          <a:ln w="28575" cap="flat" cmpd="sng">
            <a:solidFill>
              <a:srgbClr val="CC33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2000" b="1" dirty="0"/>
              <a:t>Link it</a:t>
            </a:r>
            <a:endParaRPr sz="2000" b="1" dirty="0"/>
          </a:p>
          <a:p>
            <a:pPr marL="0" lvl="0" indent="0" algn="ctr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 dirty="0"/>
              <a:t>Why is it an important part of Quality of Life?</a:t>
            </a:r>
            <a:endParaRPr dirty="0"/>
          </a:p>
          <a:p>
            <a:pPr marL="0" lvl="0" indent="0" algn="ctr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cb6b39aba5_0_8"/>
          <p:cNvSpPr/>
          <p:nvPr/>
        </p:nvSpPr>
        <p:spPr>
          <a:xfrm>
            <a:off x="0" y="0"/>
            <a:ext cx="12192000" cy="1210200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>
                <a:solidFill>
                  <a:srgbClr val="FFFFFF"/>
                </a:solidFill>
              </a:rPr>
              <a:t>Discuss with your partner</a:t>
            </a:r>
            <a:endParaRPr/>
          </a:p>
        </p:txBody>
      </p:sp>
      <p:sp>
        <p:nvSpPr>
          <p:cNvPr id="123" name="Google Shape;123;g3cb6b39aba5_0_8"/>
          <p:cNvSpPr txBox="1"/>
          <p:nvPr/>
        </p:nvSpPr>
        <p:spPr>
          <a:xfrm>
            <a:off x="443753" y="1546412"/>
            <a:ext cx="11524200" cy="3881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lvl="0" indent="4572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2400" b="1" dirty="0">
                <a:solidFill>
                  <a:schemeClr val="tx1"/>
                </a:solidFill>
              </a:rPr>
              <a:t>Formal Employment Sector</a:t>
            </a:r>
            <a:r>
              <a:rPr lang="en-GB" sz="2400" b="1" dirty="0">
                <a:solidFill>
                  <a:srgbClr val="0000FF"/>
                </a:solidFill>
              </a:rPr>
              <a:t>		</a:t>
            </a:r>
            <a:r>
              <a:rPr lang="en-GB" sz="2400" b="1" dirty="0">
                <a:solidFill>
                  <a:schemeClr val="tx1"/>
                </a:solidFill>
              </a:rPr>
              <a:t>Safely Managed Drinking Water</a:t>
            </a:r>
            <a:endParaRPr sz="2400" b="1" dirty="0">
              <a:solidFill>
                <a:schemeClr val="tx1"/>
              </a:solidFill>
            </a:endParaRPr>
          </a:p>
          <a:p>
            <a:pPr marL="457200" lvl="0" indent="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dk1"/>
              </a:solidFill>
            </a:endParaRPr>
          </a:p>
          <a:p>
            <a:pPr marL="76200" lvl="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GB" sz="2400" dirty="0">
                <a:solidFill>
                  <a:schemeClr val="dk1"/>
                </a:solidFill>
              </a:rPr>
              <a:t>How are both of these factors important in improving the quality of life of </a:t>
            </a:r>
            <a:r>
              <a:rPr lang="en-GB" sz="2400" u="sng" dirty="0">
                <a:solidFill>
                  <a:schemeClr val="dk1"/>
                </a:solidFill>
              </a:rPr>
              <a:t>children</a:t>
            </a:r>
            <a:r>
              <a:rPr lang="en-GB" sz="2400" dirty="0">
                <a:solidFill>
                  <a:schemeClr val="dk1"/>
                </a:solidFill>
              </a:rPr>
              <a:t> in Pakistan?</a:t>
            </a:r>
            <a:endParaRPr sz="2400" dirty="0">
              <a:solidFill>
                <a:schemeClr val="dk1"/>
              </a:solidFill>
            </a:endParaRPr>
          </a:p>
          <a:p>
            <a:pPr marL="1371600" lvl="0" indent="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76200" lvl="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GB" sz="2400" dirty="0">
                <a:solidFill>
                  <a:schemeClr val="dk1"/>
                </a:solidFill>
              </a:rPr>
              <a:t>What other factors do you think are important in improving the quality of life of </a:t>
            </a:r>
            <a:r>
              <a:rPr lang="en-GB" sz="2400" u="sng" dirty="0">
                <a:solidFill>
                  <a:schemeClr val="dk1"/>
                </a:solidFill>
              </a:rPr>
              <a:t>children</a:t>
            </a:r>
            <a:r>
              <a:rPr lang="en-GB" sz="2400" dirty="0">
                <a:solidFill>
                  <a:schemeClr val="dk1"/>
                </a:solidFill>
              </a:rPr>
              <a:t> in Pakistan?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sz="2400" b="1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8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 dirty="0">
                <a:solidFill>
                  <a:srgbClr val="FFFFFF"/>
                </a:solidFill>
              </a:rPr>
              <a:t>Diamond Nine</a:t>
            </a:r>
            <a:endParaRPr sz="28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5"/>
          <p:cNvSpPr/>
          <p:nvPr/>
        </p:nvSpPr>
        <p:spPr>
          <a:xfrm>
            <a:off x="143300" y="2325025"/>
            <a:ext cx="2021575" cy="1721375"/>
          </a:xfrm>
          <a:prstGeom prst="flowChartExtract">
            <a:avLst/>
          </a:prstGeom>
          <a:solidFill>
            <a:srgbClr val="FFD9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>
                <a:latin typeface="Calibri"/>
                <a:ea typeface="Calibri"/>
                <a:cs typeface="Calibri"/>
                <a:sym typeface="Calibri"/>
              </a:rPr>
              <a:t>Health and Wellbeing</a:t>
            </a:r>
            <a:endParaRPr sz="15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5"/>
          <p:cNvSpPr/>
          <p:nvPr/>
        </p:nvSpPr>
        <p:spPr>
          <a:xfrm>
            <a:off x="143300" y="4310700"/>
            <a:ext cx="2021575" cy="1721375"/>
          </a:xfrm>
          <a:prstGeom prst="flowChartExtract">
            <a:avLst/>
          </a:prstGeom>
          <a:solidFill>
            <a:srgbClr val="FFD9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>
                <a:latin typeface="Calibri"/>
                <a:ea typeface="Calibri"/>
                <a:cs typeface="Calibri"/>
                <a:sym typeface="Calibri"/>
              </a:rPr>
              <a:t>Gender Equality</a:t>
            </a:r>
            <a:endParaRPr sz="15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5"/>
          <p:cNvSpPr/>
          <p:nvPr/>
        </p:nvSpPr>
        <p:spPr>
          <a:xfrm>
            <a:off x="2231250" y="4310700"/>
            <a:ext cx="2021575" cy="1721375"/>
          </a:xfrm>
          <a:prstGeom prst="flowChartExtract">
            <a:avLst/>
          </a:prstGeom>
          <a:solidFill>
            <a:srgbClr val="FFD9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latin typeface="Calibri"/>
                <a:ea typeface="Calibri"/>
                <a:cs typeface="Calibri"/>
                <a:sym typeface="Calibri"/>
              </a:rPr>
              <a:t>Affordable &amp; clean energy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5"/>
          <p:cNvSpPr/>
          <p:nvPr/>
        </p:nvSpPr>
        <p:spPr>
          <a:xfrm>
            <a:off x="4252825" y="4310700"/>
            <a:ext cx="2021575" cy="1721375"/>
          </a:xfrm>
          <a:prstGeom prst="flowChartExtract">
            <a:avLst/>
          </a:prstGeom>
          <a:solidFill>
            <a:srgbClr val="FFD9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1">
                <a:latin typeface="Calibri"/>
                <a:ea typeface="Calibri"/>
                <a:cs typeface="Calibri"/>
                <a:sym typeface="Calibri"/>
              </a:rPr>
              <a:t>Reduced Inequalities</a:t>
            </a:r>
            <a:endParaRPr sz="13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5"/>
          <p:cNvSpPr/>
          <p:nvPr/>
        </p:nvSpPr>
        <p:spPr>
          <a:xfrm>
            <a:off x="6274400" y="4310700"/>
            <a:ext cx="2021575" cy="1721375"/>
          </a:xfrm>
          <a:prstGeom prst="flowChartExtract">
            <a:avLst/>
          </a:prstGeom>
          <a:solidFill>
            <a:srgbClr val="FFD9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 dirty="0">
                <a:latin typeface="Calibri"/>
                <a:ea typeface="Calibri"/>
                <a:cs typeface="Calibri"/>
                <a:sym typeface="Calibri"/>
              </a:rPr>
              <a:t>Relax and Play</a:t>
            </a:r>
            <a:endParaRPr sz="15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5"/>
          <p:cNvSpPr/>
          <p:nvPr/>
        </p:nvSpPr>
        <p:spPr>
          <a:xfrm>
            <a:off x="8295975" y="4310700"/>
            <a:ext cx="2021575" cy="1721375"/>
          </a:xfrm>
          <a:prstGeom prst="flowChartExtract">
            <a:avLst/>
          </a:prstGeom>
          <a:solidFill>
            <a:srgbClr val="FFD9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 dirty="0">
                <a:latin typeface="Calibri"/>
                <a:ea typeface="Calibri"/>
                <a:cs typeface="Calibri"/>
                <a:sym typeface="Calibri"/>
              </a:rPr>
              <a:t>Food, clothing &amp; a safe home</a:t>
            </a:r>
            <a:endParaRPr sz="15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5"/>
          <p:cNvSpPr/>
          <p:nvPr/>
        </p:nvSpPr>
        <p:spPr>
          <a:xfrm>
            <a:off x="2231250" y="2325025"/>
            <a:ext cx="2021575" cy="1721375"/>
          </a:xfrm>
          <a:prstGeom prst="flowChartExtract">
            <a:avLst/>
          </a:prstGeom>
          <a:solidFill>
            <a:srgbClr val="FFD9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>
                <a:latin typeface="Calibri"/>
                <a:ea typeface="Calibri"/>
                <a:cs typeface="Calibri"/>
                <a:sym typeface="Calibri"/>
              </a:rPr>
              <a:t>Quality Education</a:t>
            </a:r>
            <a:endParaRPr sz="15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5"/>
          <p:cNvSpPr/>
          <p:nvPr/>
        </p:nvSpPr>
        <p:spPr>
          <a:xfrm>
            <a:off x="4252825" y="2325025"/>
            <a:ext cx="2021575" cy="1721375"/>
          </a:xfrm>
          <a:prstGeom prst="flowChartExtract">
            <a:avLst/>
          </a:prstGeom>
          <a:solidFill>
            <a:srgbClr val="FFD9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>
                <a:latin typeface="Calibri"/>
                <a:ea typeface="Calibri"/>
                <a:cs typeface="Calibri"/>
                <a:sym typeface="Calibri"/>
              </a:rPr>
              <a:t>Decent Work*</a:t>
            </a:r>
            <a:endParaRPr sz="1500"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5"/>
          <p:cNvSpPr/>
          <p:nvPr/>
        </p:nvSpPr>
        <p:spPr>
          <a:xfrm>
            <a:off x="6274400" y="2325025"/>
            <a:ext cx="2021575" cy="1721375"/>
          </a:xfrm>
          <a:prstGeom prst="flowChartExtract">
            <a:avLst/>
          </a:prstGeom>
          <a:solidFill>
            <a:srgbClr val="FFD9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 dirty="0">
                <a:latin typeface="Calibri"/>
                <a:ea typeface="Calibri"/>
                <a:cs typeface="Calibri"/>
                <a:sym typeface="Calibri"/>
              </a:rPr>
              <a:t>Clean Water and Sanitation</a:t>
            </a:r>
            <a:endParaRPr sz="15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5"/>
          <p:cNvSpPr/>
          <p:nvPr/>
        </p:nvSpPr>
        <p:spPr>
          <a:xfrm>
            <a:off x="9946675" y="1280275"/>
            <a:ext cx="2021575" cy="1721375"/>
          </a:xfrm>
          <a:prstGeom prst="flowChartExtract">
            <a:avLst/>
          </a:prstGeom>
          <a:solidFill>
            <a:srgbClr val="00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800"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>
                <a:latin typeface="Calibri"/>
                <a:ea typeface="Calibri"/>
                <a:cs typeface="Calibri"/>
                <a:sym typeface="Calibri"/>
              </a:rPr>
              <a:t>	</a:t>
            </a:r>
            <a:endParaRPr sz="15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5"/>
          <p:cNvSpPr/>
          <p:nvPr/>
        </p:nvSpPr>
        <p:spPr>
          <a:xfrm rot="10800000">
            <a:off x="9946675" y="3001650"/>
            <a:ext cx="2021575" cy="1721375"/>
          </a:xfrm>
          <a:prstGeom prst="flowChartExtract">
            <a:avLst/>
          </a:prstGeom>
          <a:solidFill>
            <a:srgbClr val="00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5"/>
          <p:cNvSpPr txBox="1"/>
          <p:nvPr/>
        </p:nvSpPr>
        <p:spPr>
          <a:xfrm>
            <a:off x="10797550" y="1387425"/>
            <a:ext cx="3198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5"/>
          <p:cNvSpPr txBox="1"/>
          <p:nvPr/>
        </p:nvSpPr>
        <p:spPr>
          <a:xfrm>
            <a:off x="10797538" y="2003025"/>
            <a:ext cx="1791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5"/>
          <p:cNvSpPr txBox="1"/>
          <p:nvPr/>
        </p:nvSpPr>
        <p:spPr>
          <a:xfrm>
            <a:off x="10797550" y="2562600"/>
            <a:ext cx="1379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5"/>
          <p:cNvSpPr txBox="1"/>
          <p:nvPr/>
        </p:nvSpPr>
        <p:spPr>
          <a:xfrm>
            <a:off x="10823200" y="3121200"/>
            <a:ext cx="13281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5"/>
          <p:cNvSpPr txBox="1"/>
          <p:nvPr/>
        </p:nvSpPr>
        <p:spPr>
          <a:xfrm>
            <a:off x="10848850" y="3792375"/>
            <a:ext cx="12768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5"/>
          <p:cNvSpPr txBox="1"/>
          <p:nvPr/>
        </p:nvSpPr>
        <p:spPr>
          <a:xfrm>
            <a:off x="8293744" y="3071690"/>
            <a:ext cx="25551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Most important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(Greatest Priority)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5"/>
          <p:cNvSpPr txBox="1"/>
          <p:nvPr/>
        </p:nvSpPr>
        <p:spPr>
          <a:xfrm>
            <a:off x="373600" y="6248975"/>
            <a:ext cx="32499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*for parents and their future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6302DB-1601-85A2-05C6-272DE2A30CBB}"/>
              </a:ext>
            </a:extLst>
          </p:cNvPr>
          <p:cNvSpPr txBox="1"/>
          <p:nvPr/>
        </p:nvSpPr>
        <p:spPr>
          <a:xfrm>
            <a:off x="447674" y="1405085"/>
            <a:ext cx="1002982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tx1"/>
                </a:solidFill>
              </a:rPr>
              <a:t>Rank the following factors in a diamond shape based on how important you think they are for children in Pakistan.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4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8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Key terms </a:t>
            </a:r>
            <a:endParaRPr sz="2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4"/>
          <p:cNvSpPr txBox="1"/>
          <p:nvPr/>
        </p:nvSpPr>
        <p:spPr>
          <a:xfrm>
            <a:off x="443753" y="1546412"/>
            <a:ext cx="11524200" cy="23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EA5B0C"/>
              </a:buClr>
              <a:buSzPts val="2400"/>
            </a:pPr>
            <a:r>
              <a:rPr lang="en-GB" sz="2400" b="1" dirty="0">
                <a:solidFill>
                  <a:schemeClr val="dk1"/>
                </a:solidFill>
              </a:rPr>
              <a:t>Gender equality - </a:t>
            </a:r>
            <a:r>
              <a:rPr lang="en-GB" sz="2400" dirty="0">
                <a:solidFill>
                  <a:schemeClr val="dk1"/>
                </a:solidFill>
              </a:rPr>
              <a:t>when </a:t>
            </a:r>
            <a:r>
              <a:rPr lang="en-GB" sz="2400" dirty="0">
                <a:solidFill>
                  <a:schemeClr val="dk1"/>
                </a:solidFill>
                <a:highlight>
                  <a:srgbClr val="FFFFFF"/>
                </a:highlight>
              </a:rPr>
              <a:t>individuals of all genders have equal rights, responsibilities, and opportunities.</a:t>
            </a:r>
            <a:endParaRPr sz="2400" dirty="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GB" sz="2400" b="1" dirty="0">
                <a:solidFill>
                  <a:schemeClr val="dk1"/>
                </a:solidFill>
              </a:rPr>
              <a:t>Inequality - </a:t>
            </a:r>
            <a:r>
              <a:rPr lang="en-GB" sz="2400" dirty="0">
                <a:solidFill>
                  <a:srgbClr val="001D35"/>
                </a:solidFill>
              </a:rPr>
              <a:t>when resources, income, opportunities, and services are unequal between different regions, countries, or </a:t>
            </a:r>
            <a:r>
              <a:rPr lang="en-GB" sz="2400" dirty="0" err="1">
                <a:solidFill>
                  <a:srgbClr val="001D35"/>
                </a:solidFill>
              </a:rPr>
              <a:t>neighborhoods</a:t>
            </a:r>
            <a:r>
              <a:rPr lang="en-GB" sz="2400" dirty="0">
                <a:solidFill>
                  <a:srgbClr val="0A0A0A"/>
                </a:solidFill>
                <a:highlight>
                  <a:srgbClr val="FFFFFF"/>
                </a:highlight>
              </a:rPr>
              <a:t>.</a:t>
            </a:r>
            <a:endParaRPr sz="2400" dirty="0">
              <a:solidFill>
                <a:schemeClr val="dk1"/>
              </a:solidFill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cb6b39aba5_0_73"/>
          <p:cNvSpPr/>
          <p:nvPr/>
        </p:nvSpPr>
        <p:spPr>
          <a:xfrm>
            <a:off x="0" y="0"/>
            <a:ext cx="12192000" cy="1210200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>
                <a:solidFill>
                  <a:srgbClr val="FFFFFF"/>
                </a:solidFill>
              </a:rPr>
              <a:t>Diamond Nine</a:t>
            </a:r>
            <a:endParaRPr sz="2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g3cb6b39aba5_0_73"/>
          <p:cNvSpPr txBox="1"/>
          <p:nvPr/>
        </p:nvSpPr>
        <p:spPr>
          <a:xfrm>
            <a:off x="443753" y="1546412"/>
            <a:ext cx="11524200" cy="2686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dk1"/>
                </a:solidFill>
              </a:rPr>
              <a:t>Report back to the class: </a:t>
            </a:r>
            <a:endParaRPr sz="24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914400" lvl="1" indent="-355600">
              <a:lnSpc>
                <a:spcPct val="110000"/>
              </a:lnSpc>
              <a:spcBef>
                <a:spcPts val="600"/>
              </a:spcBef>
              <a:buClr>
                <a:srgbClr val="D74120"/>
              </a:buClr>
              <a:buSzPts val="2000"/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GB" sz="2400" dirty="0">
                <a:solidFill>
                  <a:schemeClr val="dk1"/>
                </a:solidFill>
              </a:rPr>
              <a:t>How did you rank the factors in improving quality of life for children in Pakistan?</a:t>
            </a:r>
            <a:endParaRPr sz="2400" dirty="0">
              <a:solidFill>
                <a:schemeClr val="dk1"/>
              </a:solidFill>
            </a:endParaRPr>
          </a:p>
          <a:p>
            <a:pPr marL="914400" lvl="1" indent="-355600">
              <a:lnSpc>
                <a:spcPct val="110000"/>
              </a:lnSpc>
              <a:spcBef>
                <a:spcPts val="600"/>
              </a:spcBef>
              <a:buClr>
                <a:srgbClr val="D74120"/>
              </a:buClr>
              <a:buSzPts val="2000"/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GB" sz="2400" dirty="0">
                <a:solidFill>
                  <a:schemeClr val="dk1"/>
                </a:solidFill>
              </a:rPr>
              <a:t>What factor did you rank the highest?</a:t>
            </a:r>
            <a:endParaRPr sz="2400" dirty="0">
              <a:solidFill>
                <a:schemeClr val="dk1"/>
              </a:solidFill>
            </a:endParaRPr>
          </a:p>
          <a:p>
            <a:pPr marL="914400" lvl="1" indent="-355600">
              <a:lnSpc>
                <a:spcPct val="110000"/>
              </a:lnSpc>
              <a:spcBef>
                <a:spcPts val="600"/>
              </a:spcBef>
              <a:buClr>
                <a:srgbClr val="D74120"/>
              </a:buClr>
              <a:buSzPts val="2000"/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GB" sz="2400" dirty="0">
                <a:solidFill>
                  <a:schemeClr val="dk1"/>
                </a:solidFill>
              </a:rPr>
              <a:t>Do you think there is another important factor that is missing?</a:t>
            </a:r>
            <a:endParaRPr sz="24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cb6b39aba5_0_50"/>
          <p:cNvSpPr/>
          <p:nvPr/>
        </p:nvSpPr>
        <p:spPr>
          <a:xfrm>
            <a:off x="0" y="0"/>
            <a:ext cx="12192000" cy="1210200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>
                <a:solidFill>
                  <a:srgbClr val="FFFFFF"/>
                </a:solidFill>
              </a:rPr>
              <a:t>Diamond Nine: Do you notice a pattern in your diamond ranking?</a:t>
            </a:r>
            <a:endParaRPr sz="2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g3cb6b39aba5_0_50"/>
          <p:cNvSpPr/>
          <p:nvPr/>
        </p:nvSpPr>
        <p:spPr>
          <a:xfrm>
            <a:off x="143300" y="1648750"/>
            <a:ext cx="2021575" cy="1721375"/>
          </a:xfrm>
          <a:prstGeom prst="flowChartExtract">
            <a:avLst/>
          </a:prstGeom>
          <a:solidFill>
            <a:schemeClr val="accent5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>
                <a:latin typeface="Calibri"/>
                <a:ea typeface="Calibri"/>
                <a:cs typeface="Calibri"/>
                <a:sym typeface="Calibri"/>
              </a:rPr>
              <a:t>Health and Wellbeing</a:t>
            </a:r>
            <a:endParaRPr sz="15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g3cb6b39aba5_0_50"/>
          <p:cNvSpPr/>
          <p:nvPr/>
        </p:nvSpPr>
        <p:spPr>
          <a:xfrm>
            <a:off x="143300" y="3929700"/>
            <a:ext cx="2021575" cy="1721375"/>
          </a:xfrm>
          <a:prstGeom prst="flowChartExtract">
            <a:avLst/>
          </a:prstGeom>
          <a:solidFill>
            <a:schemeClr val="accen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>
                <a:latin typeface="Calibri"/>
                <a:ea typeface="Calibri"/>
                <a:cs typeface="Calibri"/>
                <a:sym typeface="Calibri"/>
              </a:rPr>
              <a:t>Gender Equality</a:t>
            </a:r>
            <a:endParaRPr sz="15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g3cb6b39aba5_0_50"/>
          <p:cNvSpPr/>
          <p:nvPr/>
        </p:nvSpPr>
        <p:spPr>
          <a:xfrm>
            <a:off x="2231250" y="3929700"/>
            <a:ext cx="2021575" cy="1721375"/>
          </a:xfrm>
          <a:prstGeom prst="flowChartExtract">
            <a:avLst/>
          </a:prstGeom>
          <a:solidFill>
            <a:schemeClr val="accen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latin typeface="Calibri"/>
                <a:ea typeface="Calibri"/>
                <a:cs typeface="Calibri"/>
                <a:sym typeface="Calibri"/>
              </a:rPr>
              <a:t>Affordable &amp; clean energy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g3cb6b39aba5_0_50"/>
          <p:cNvSpPr/>
          <p:nvPr/>
        </p:nvSpPr>
        <p:spPr>
          <a:xfrm>
            <a:off x="4252825" y="3929700"/>
            <a:ext cx="2021575" cy="1721375"/>
          </a:xfrm>
          <a:prstGeom prst="flowChartExtract">
            <a:avLst/>
          </a:prstGeom>
          <a:solidFill>
            <a:schemeClr val="accen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1">
                <a:latin typeface="Calibri"/>
                <a:ea typeface="Calibri"/>
                <a:cs typeface="Calibri"/>
                <a:sym typeface="Calibri"/>
              </a:rPr>
              <a:t>Reduced Inequalities</a:t>
            </a:r>
            <a:endParaRPr sz="13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g3cb6b39aba5_0_50"/>
          <p:cNvSpPr/>
          <p:nvPr/>
        </p:nvSpPr>
        <p:spPr>
          <a:xfrm>
            <a:off x="6274400" y="3929700"/>
            <a:ext cx="2021575" cy="1721375"/>
          </a:xfrm>
          <a:prstGeom prst="flowChartExtract">
            <a:avLst/>
          </a:prstGeom>
          <a:solidFill>
            <a:schemeClr val="accent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>
                <a:latin typeface="Calibri"/>
                <a:ea typeface="Calibri"/>
                <a:cs typeface="Calibri"/>
                <a:sym typeface="Calibri"/>
              </a:rPr>
              <a:t>Relax and Play</a:t>
            </a:r>
            <a:endParaRPr sz="15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g3cb6b39aba5_0_50"/>
          <p:cNvSpPr/>
          <p:nvPr/>
        </p:nvSpPr>
        <p:spPr>
          <a:xfrm>
            <a:off x="8295975" y="3929700"/>
            <a:ext cx="2021575" cy="1721375"/>
          </a:xfrm>
          <a:prstGeom prst="flowChartExtract">
            <a:avLst/>
          </a:prstGeom>
          <a:solidFill>
            <a:schemeClr val="accent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>
                <a:latin typeface="Calibri"/>
                <a:ea typeface="Calibri"/>
                <a:cs typeface="Calibri"/>
                <a:sym typeface="Calibri"/>
              </a:rPr>
              <a:t>Food, clothing &amp; a safe home</a:t>
            </a:r>
            <a:endParaRPr sz="15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g3cb6b39aba5_0_50"/>
          <p:cNvSpPr/>
          <p:nvPr/>
        </p:nvSpPr>
        <p:spPr>
          <a:xfrm>
            <a:off x="2231250" y="1648750"/>
            <a:ext cx="2021575" cy="1721375"/>
          </a:xfrm>
          <a:prstGeom prst="flowChartExtract">
            <a:avLst/>
          </a:prstGeom>
          <a:solidFill>
            <a:schemeClr val="accent5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>
                <a:latin typeface="Calibri"/>
                <a:ea typeface="Calibri"/>
                <a:cs typeface="Calibri"/>
                <a:sym typeface="Calibri"/>
              </a:rPr>
              <a:t>Quality Education</a:t>
            </a:r>
            <a:endParaRPr sz="15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g3cb6b39aba5_0_50"/>
          <p:cNvSpPr/>
          <p:nvPr/>
        </p:nvSpPr>
        <p:spPr>
          <a:xfrm>
            <a:off x="4252825" y="1648750"/>
            <a:ext cx="2021575" cy="1721375"/>
          </a:xfrm>
          <a:prstGeom prst="flowChartExtract">
            <a:avLst/>
          </a:prstGeom>
          <a:solidFill>
            <a:schemeClr val="accent5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>
                <a:latin typeface="Calibri"/>
                <a:ea typeface="Calibri"/>
                <a:cs typeface="Calibri"/>
                <a:sym typeface="Calibri"/>
              </a:rPr>
              <a:t>Decent Work*</a:t>
            </a:r>
            <a:endParaRPr sz="1500"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g3cb6b39aba5_0_50"/>
          <p:cNvSpPr/>
          <p:nvPr/>
        </p:nvSpPr>
        <p:spPr>
          <a:xfrm>
            <a:off x="6274400" y="1648750"/>
            <a:ext cx="2021575" cy="1721375"/>
          </a:xfrm>
          <a:prstGeom prst="flowChartExtract">
            <a:avLst/>
          </a:prstGeom>
          <a:solidFill>
            <a:schemeClr val="accent5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>
                <a:latin typeface="Calibri"/>
                <a:ea typeface="Calibri"/>
                <a:cs typeface="Calibri"/>
                <a:sym typeface="Calibri"/>
              </a:rPr>
              <a:t>Clean Water and Sanitation</a:t>
            </a:r>
            <a:endParaRPr sz="15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g3cb6b39aba5_0_50"/>
          <p:cNvSpPr txBox="1"/>
          <p:nvPr/>
        </p:nvSpPr>
        <p:spPr>
          <a:xfrm>
            <a:off x="10848850" y="3792375"/>
            <a:ext cx="12768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g3cb6b39aba5_0_50"/>
          <p:cNvSpPr txBox="1"/>
          <p:nvPr/>
        </p:nvSpPr>
        <p:spPr>
          <a:xfrm>
            <a:off x="373600" y="6248975"/>
            <a:ext cx="32499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*for parents and their future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g3cb6b39aba5_0_50"/>
          <p:cNvSpPr txBox="1"/>
          <p:nvPr/>
        </p:nvSpPr>
        <p:spPr>
          <a:xfrm>
            <a:off x="9637025" y="1642850"/>
            <a:ext cx="25821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highlight>
                  <a:schemeClr val="accent1"/>
                </a:highlight>
                <a:latin typeface="Calibri"/>
                <a:ea typeface="Calibri"/>
                <a:cs typeface="Calibri"/>
                <a:sym typeface="Calibri"/>
              </a:rPr>
              <a:t>UN Sustainable Development Goals</a:t>
            </a:r>
            <a:endParaRPr sz="2000">
              <a:solidFill>
                <a:schemeClr val="dk1"/>
              </a:solidFill>
              <a:highlight>
                <a:schemeClr val="accen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highlight>
                <a:srgbClr val="00FF0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highlight>
                  <a:schemeClr val="accent3"/>
                </a:highlight>
                <a:latin typeface="Calibri"/>
                <a:ea typeface="Calibri"/>
                <a:cs typeface="Calibri"/>
                <a:sym typeface="Calibri"/>
              </a:rPr>
              <a:t>UN Rights of the Child</a:t>
            </a:r>
            <a:endParaRPr sz="2000">
              <a:solidFill>
                <a:schemeClr val="dk1"/>
              </a:solidFill>
              <a:highlight>
                <a:schemeClr val="accent3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highlight>
                <a:srgbClr val="00FF0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  <a:highlight>
                  <a:schemeClr val="accent5"/>
                </a:highlight>
                <a:latin typeface="Calibri"/>
                <a:ea typeface="Calibri"/>
                <a:cs typeface="Calibri"/>
                <a:sym typeface="Calibri"/>
              </a:rPr>
              <a:t>Both</a:t>
            </a:r>
            <a:endParaRPr sz="2000">
              <a:solidFill>
                <a:schemeClr val="dk1"/>
              </a:solidFill>
              <a:highlight>
                <a:schemeClr val="accent5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cb6b39aba5_0_86"/>
          <p:cNvSpPr/>
          <p:nvPr/>
        </p:nvSpPr>
        <p:spPr>
          <a:xfrm>
            <a:off x="0" y="0"/>
            <a:ext cx="12192000" cy="1210200"/>
          </a:xfrm>
          <a:prstGeom prst="rect">
            <a:avLst/>
          </a:prstGeom>
          <a:solidFill>
            <a:srgbClr val="D74120"/>
          </a:solidFill>
          <a:ln w="12700" cap="flat" cmpd="sng">
            <a:solidFill>
              <a:srgbClr val="EA5B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6353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GB" sz="2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Key terms </a:t>
            </a:r>
            <a:endParaRPr sz="2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g3cb6b39aba5_0_86"/>
          <p:cNvSpPr txBox="1"/>
          <p:nvPr/>
        </p:nvSpPr>
        <p:spPr>
          <a:xfrm>
            <a:off x="443753" y="1546412"/>
            <a:ext cx="11524200" cy="30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GB" sz="2400" b="1" dirty="0">
                <a:solidFill>
                  <a:schemeClr val="dk1"/>
                </a:solidFill>
              </a:rPr>
              <a:t>The United Nations (UN) -</a:t>
            </a:r>
            <a:r>
              <a:rPr lang="en-GB" sz="2400" dirty="0">
                <a:solidFill>
                  <a:schemeClr val="dk1"/>
                </a:solidFill>
              </a:rPr>
              <a:t> an international organisation that promotes global cooperation and worldwide equality.</a:t>
            </a:r>
            <a:endParaRPr sz="2400" dirty="0">
              <a:solidFill>
                <a:schemeClr val="dk1"/>
              </a:solidFill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GB" sz="2400" b="1" dirty="0">
                <a:solidFill>
                  <a:schemeClr val="dk1"/>
                </a:solidFill>
              </a:rPr>
              <a:t>Sustainable Development Goals - </a:t>
            </a:r>
            <a:r>
              <a:rPr lang="en-GB" sz="2400" dirty="0">
                <a:solidFill>
                  <a:schemeClr val="dk1"/>
                </a:solidFill>
              </a:rPr>
              <a:t>Created by the UN to end poverty, protect the planet and ensure everyone can live in peace and prosperity. </a:t>
            </a:r>
            <a:endParaRPr sz="2400" dirty="0">
              <a:solidFill>
                <a:schemeClr val="dk1"/>
              </a:solidFill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GB" sz="2400" b="1" dirty="0">
                <a:solidFill>
                  <a:schemeClr val="dk1"/>
                </a:solidFill>
              </a:rPr>
              <a:t>The Rights of Child - </a:t>
            </a:r>
            <a:r>
              <a:rPr lang="en-GB" sz="2400" dirty="0">
                <a:solidFill>
                  <a:schemeClr val="dk1"/>
                </a:solidFill>
              </a:rPr>
              <a:t>designed by the UN to give under 18s a fundamental set of rights in order to have a good quality of life.</a:t>
            </a:r>
            <a:endParaRPr sz="24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 Violet">
      <a:dk1>
        <a:srgbClr val="000000"/>
      </a:dk1>
      <a:lt1>
        <a:srgbClr val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7VPTP7ZE6X33-2020743336-689</_dlc_DocId>
    <_dlc_DocIdUrl xmlns="9ad1216b-cdc1-40e2-a0c2-94597fd44697">
      <Url>https://cambridgeorg.sharepoint.com/sites/cie/education/pd/Curriculum_Support/_layouts/15/DocIdRedir.aspx?ID=7VPTP7ZE6X33-2020743336-689</Url>
      <Description>7VPTP7ZE6X33-2020743336-689</Description>
    </_dlc_DocIdUrl>
  </documentManagement>
</p:properties>
</file>

<file path=customXml/itemProps1.xml><?xml version="1.0" encoding="utf-8"?>
<ds:datastoreItem xmlns:ds="http://schemas.openxmlformats.org/officeDocument/2006/customXml" ds:itemID="{9C169200-E6FF-4D97-9B86-7E3FD3C63F9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EC5C294-98F4-4E25-B809-34D1F7FF119A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BA8D55C4-8A8E-420C-A090-2D7C6C20F6FF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8DB64ACA-5942-4B52-BBB9-7603F8E0F6FE}">
  <ds:schemaRefs>
    <ds:schemaRef ds:uri="f1f25e64-7226-490b-ade3-8cf84afff5d2"/>
    <ds:schemaRef ds:uri="http://purl.org/dc/dcmitype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9ad1216b-cdc1-40e2-a0c2-94597fd44697"/>
    <ds:schemaRef ds:uri="http://schemas.microsoft.com/office/2006/metadata/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311</TotalTime>
  <Words>596</Words>
  <Application>Microsoft Office PowerPoint</Application>
  <PresentationFormat>Widescreen</PresentationFormat>
  <Paragraphs>127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Lois Lindemann</dc:creator>
  <cp:lastModifiedBy>Sepideh Modgham</cp:lastModifiedBy>
  <cp:revision>1</cp:revision>
  <dcterms:created xsi:type="dcterms:W3CDTF">2018-01-14T21:11:47Z</dcterms:created>
  <dcterms:modified xsi:type="dcterms:W3CDTF">2026-05-14T13:55:48Z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_dlc_DocIdItemGuid">
    <vt:lpwstr>dc8f352a-76a9-4cc9-9e29-460ff2a2f6b8</vt:lpwstr>
  </property>
  <property fmtid="{D5CDD505-2E9C-101B-9397-08002B2CF9AE}" pid="4" name="MediaServiceImageTags">
    <vt:lpwstr/>
  </property>
</Properties>
</file>