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4"/>
  </p:notesMasterIdLst>
  <p:handoutMasterIdLst>
    <p:handoutMasterId r:id="rId15"/>
  </p:handoutMasterIdLst>
  <p:sldIdLst>
    <p:sldId id="343" r:id="rId6"/>
    <p:sldId id="298" r:id="rId7"/>
    <p:sldId id="322" r:id="rId8"/>
    <p:sldId id="344" r:id="rId9"/>
    <p:sldId id="336" r:id="rId10"/>
    <p:sldId id="333" r:id="rId11"/>
    <p:sldId id="345" r:id="rId12"/>
    <p:sldId id="34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92052B-B8AE-4161-9951-1A2FFC8A418D}" v="16" dt="2026-05-04T12:08:11.7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9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zie Gauntlett" userId="1dc7c36a1b1a647d" providerId="LiveId" clId="{C1DC5315-D282-429F-B35A-871ABF7A65E8}"/>
    <pc:docChg chg="undo redo custSel addSld delSld modSld sldOrd">
      <pc:chgData name="Lizzie Gauntlett" userId="1dc7c36a1b1a647d" providerId="LiveId" clId="{C1DC5315-D282-429F-B35A-871ABF7A65E8}" dt="2026-05-04T12:08:06.208" v="3436" actId="20577"/>
      <pc:docMkLst>
        <pc:docMk/>
      </pc:docMkLst>
      <pc:sldChg chg="modSp mod">
        <pc:chgData name="Lizzie Gauntlett" userId="1dc7c36a1b1a647d" providerId="LiveId" clId="{C1DC5315-D282-429F-B35A-871ABF7A65E8}" dt="2026-05-03T10:40:57.922" v="2549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6-05-03T10:40:57.922" v="2549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addSp modSp mod">
        <pc:chgData name="Lizzie Gauntlett" userId="1dc7c36a1b1a647d" providerId="LiveId" clId="{C1DC5315-D282-429F-B35A-871ABF7A65E8}" dt="2026-05-03T10:50:27.836" v="2728" actId="20577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6-05-03T10:50:27.836" v="2728" actId="20577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Lizzie Gauntlett" userId="1dc7c36a1b1a647d" providerId="LiveId" clId="{C1DC5315-D282-429F-B35A-871ABF7A65E8}" dt="2026-05-03T10:50:25.540" v="2727" actId="20577"/>
          <ac:spMkLst>
            <pc:docMk/>
            <pc:sldMk cId="2489020089" sldId="322"/>
            <ac:spMk id="4" creationId="{E1002C61-6357-87F2-E88C-5E97C35CEB53}"/>
          </ac:spMkLst>
        </pc:spChg>
        <pc:graphicFrameChg chg="add mod">
          <ac:chgData name="Lizzie Gauntlett" userId="1dc7c36a1b1a647d" providerId="LiveId" clId="{C1DC5315-D282-429F-B35A-871ABF7A65E8}" dt="2026-05-03T10:41:56.611" v="2589"/>
          <ac:graphicFrameMkLst>
            <pc:docMk/>
            <pc:sldMk cId="2489020089" sldId="322"/>
            <ac:graphicFrameMk id="3" creationId="{08322B70-CE8C-EFE4-0DAB-84E81E415062}"/>
          </ac:graphicFrameMkLst>
        </pc:graphicFrameChg>
      </pc:sldChg>
      <pc:sldChg chg="addSp delSp modSp mod">
        <pc:chgData name="Lizzie Gauntlett" userId="1dc7c36a1b1a647d" providerId="LiveId" clId="{C1DC5315-D282-429F-B35A-871ABF7A65E8}" dt="2026-05-04T12:08:06.208" v="3436" actId="20577"/>
        <pc:sldMkLst>
          <pc:docMk/>
          <pc:sldMk cId="1198625482" sldId="333"/>
        </pc:sldMkLst>
        <pc:spChg chg="add">
          <ac:chgData name="Lizzie Gauntlett" userId="1dc7c36a1b1a647d" providerId="LiveId" clId="{C1DC5315-D282-429F-B35A-871ABF7A65E8}" dt="2026-05-03T11:05:37.359" v="2938"/>
          <ac:spMkLst>
            <pc:docMk/>
            <pc:sldMk cId="1198625482" sldId="333"/>
            <ac:spMk id="2" creationId="{4BF25009-8C18-DDF7-0237-A0D97AF240DF}"/>
          </ac:spMkLst>
        </pc:spChg>
        <pc:spChg chg="mod">
          <ac:chgData name="Lizzie Gauntlett" userId="1dc7c36a1b1a647d" providerId="LiveId" clId="{C1DC5315-D282-429F-B35A-871ABF7A65E8}" dt="2026-05-03T11:05:53.978" v="2940" actId="20577"/>
          <ac:spMkLst>
            <pc:docMk/>
            <pc:sldMk cId="1198625482" sldId="333"/>
            <ac:spMk id="3" creationId="{FD4857A8-FEFB-1CE7-3447-A477657416F6}"/>
          </ac:spMkLst>
        </pc:spChg>
        <pc:spChg chg="add del mod">
          <ac:chgData name="Lizzie Gauntlett" userId="1dc7c36a1b1a647d" providerId="LiveId" clId="{C1DC5315-D282-429F-B35A-871ABF7A65E8}" dt="2026-05-04T12:08:06.208" v="3436" actId="20577"/>
          <ac:spMkLst>
            <pc:docMk/>
            <pc:sldMk cId="1198625482" sldId="333"/>
            <ac:spMk id="4" creationId="{9F31BEDC-13C9-7154-7D8E-964D57B4F8CA}"/>
          </ac:spMkLst>
        </pc:spChg>
        <pc:spChg chg="add mod">
          <ac:chgData name="Lizzie Gauntlett" userId="1dc7c36a1b1a647d" providerId="LiveId" clId="{C1DC5315-D282-429F-B35A-871ABF7A65E8}" dt="2026-05-03T11:06:04.053" v="2977"/>
          <ac:spMkLst>
            <pc:docMk/>
            <pc:sldMk cId="1198625482" sldId="333"/>
            <ac:spMk id="6" creationId="{58B9614A-17F8-0302-D33F-7C85C1ACA42C}"/>
          </ac:spMkLst>
        </pc:spChg>
        <pc:spChg chg="add">
          <ac:chgData name="Lizzie Gauntlett" userId="1dc7c36a1b1a647d" providerId="LiveId" clId="{C1DC5315-D282-429F-B35A-871ABF7A65E8}" dt="2026-05-03T11:07:05.895" v="3128"/>
          <ac:spMkLst>
            <pc:docMk/>
            <pc:sldMk cId="1198625482" sldId="333"/>
            <ac:spMk id="7" creationId="{38CFFA38-F907-3E39-640B-CA33B9879784}"/>
          </ac:spMkLst>
        </pc:spChg>
        <pc:spChg chg="add">
          <ac:chgData name="Lizzie Gauntlett" userId="1dc7c36a1b1a647d" providerId="LiveId" clId="{C1DC5315-D282-429F-B35A-871ABF7A65E8}" dt="2026-05-03T11:07:18.260" v="3130"/>
          <ac:spMkLst>
            <pc:docMk/>
            <pc:sldMk cId="1198625482" sldId="333"/>
            <ac:spMk id="8" creationId="{94A7DDC3-E96B-83B5-A8D4-0B85CC9ADD82}"/>
          </ac:spMkLst>
        </pc:spChg>
      </pc:sldChg>
      <pc:sldChg chg="modSp mod ord">
        <pc:chgData name="Lizzie Gauntlett" userId="1dc7c36a1b1a647d" providerId="LiveId" clId="{C1DC5315-D282-429F-B35A-871ABF7A65E8}" dt="2026-05-03T10:48:33.985" v="2725" actId="20577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6-05-03T10:48:33.985" v="2725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modSp mod">
        <pc:chgData name="Lizzie Gauntlett" userId="1dc7c36a1b1a647d" providerId="LiveId" clId="{C1DC5315-D282-429F-B35A-871ABF7A65E8}" dt="2026-05-03T11:08:26.681" v="3222" actId="20577"/>
        <pc:sldMkLst>
          <pc:docMk/>
          <pc:sldMk cId="153233455" sldId="341"/>
        </pc:sldMkLst>
        <pc:spChg chg="mod">
          <ac:chgData name="Lizzie Gauntlett" userId="1dc7c36a1b1a647d" providerId="LiveId" clId="{C1DC5315-D282-429F-B35A-871ABF7A65E8}" dt="2026-05-03T11:08:26.681" v="3222" actId="20577"/>
          <ac:spMkLst>
            <pc:docMk/>
            <pc:sldMk cId="153233455" sldId="341"/>
            <ac:spMk id="4" creationId="{CC353874-58DC-AE45-C5DF-CCA75046EC71}"/>
          </ac:spMkLst>
        </pc:spChg>
      </pc:sldChg>
      <pc:sldChg chg="del">
        <pc:chgData name="Lizzie Gauntlett" userId="1dc7c36a1b1a647d" providerId="LiveId" clId="{C1DC5315-D282-429F-B35A-871ABF7A65E8}" dt="2026-05-03T11:07:58.712" v="3156" actId="47"/>
        <pc:sldMkLst>
          <pc:docMk/>
          <pc:sldMk cId="258161367" sldId="342"/>
        </pc:sldMkLst>
      </pc:sldChg>
      <pc:sldChg chg="modSp mod">
        <pc:chgData name="Lizzie Gauntlett" userId="1dc7c36a1b1a647d" providerId="LiveId" clId="{C1DC5315-D282-429F-B35A-871ABF7A65E8}" dt="2026-05-03T11:10:06.278" v="3396" actId="1076"/>
        <pc:sldMkLst>
          <pc:docMk/>
          <pc:sldMk cId="1130971648" sldId="343"/>
        </pc:sldMkLst>
        <pc:spChg chg="mod">
          <ac:chgData name="Lizzie Gauntlett" userId="1dc7c36a1b1a647d" providerId="LiveId" clId="{C1DC5315-D282-429F-B35A-871ABF7A65E8}" dt="2026-05-03T11:10:06.278" v="3396" actId="1076"/>
          <ac:spMkLst>
            <pc:docMk/>
            <pc:sldMk cId="1130971648" sldId="343"/>
            <ac:spMk id="4" creationId="{8A3FCDC3-543C-8905-8EB4-3AC0E32FFFFF}"/>
          </ac:spMkLst>
        </pc:spChg>
      </pc:sldChg>
      <pc:sldChg chg="modSp add mod ord">
        <pc:chgData name="Lizzie Gauntlett" userId="1dc7c36a1b1a647d" providerId="LiveId" clId="{C1DC5315-D282-429F-B35A-871ABF7A65E8}" dt="2026-05-03T10:54:08.329" v="2906" actId="20577"/>
        <pc:sldMkLst>
          <pc:docMk/>
          <pc:sldMk cId="2900853113" sldId="344"/>
        </pc:sldMkLst>
        <pc:spChg chg="mod">
          <ac:chgData name="Lizzie Gauntlett" userId="1dc7c36a1b1a647d" providerId="LiveId" clId="{C1DC5315-D282-429F-B35A-871ABF7A65E8}" dt="2026-05-03T10:54:08.329" v="2906" actId="20577"/>
          <ac:spMkLst>
            <pc:docMk/>
            <pc:sldMk cId="2900853113" sldId="344"/>
            <ac:spMk id="4" creationId="{02FDCCC3-058B-9CB5-D3D5-75E9C16C4842}"/>
          </ac:spMkLst>
        </pc:spChg>
      </pc:sldChg>
      <pc:sldChg chg="modSp add mod">
        <pc:chgData name="Lizzie Gauntlett" userId="1dc7c36a1b1a647d" providerId="LiveId" clId="{C1DC5315-D282-429F-B35A-871ABF7A65E8}" dt="2026-05-03T11:07:43.949" v="3155" actId="20577"/>
        <pc:sldMkLst>
          <pc:docMk/>
          <pc:sldMk cId="2507960948" sldId="345"/>
        </pc:sldMkLst>
        <pc:spChg chg="mod">
          <ac:chgData name="Lizzie Gauntlett" userId="1dc7c36a1b1a647d" providerId="LiveId" clId="{C1DC5315-D282-429F-B35A-871ABF7A65E8}" dt="2026-05-03T11:07:43.949" v="3155" actId="20577"/>
          <ac:spMkLst>
            <pc:docMk/>
            <pc:sldMk cId="2507960948" sldId="345"/>
            <ac:spMk id="4" creationId="{00F552AF-303B-761A-3078-1DF035F48B9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04/05/2026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bQ0RxQu2gM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-medical.net/health/Sleep-and-Hormones.aspx#:~:text=Melatonin%20is%20the%20hormone%20best,of%20production%20of%20this%20hormone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209045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US" dirty="0"/>
              <a:t>Define key terms about biological rhythms</a:t>
            </a:r>
          </a:p>
          <a:p>
            <a:r>
              <a:rPr lang="en-US" dirty="0"/>
              <a:t>Describe circadian rhythms</a:t>
            </a:r>
          </a:p>
          <a:p>
            <a:r>
              <a:rPr lang="en-US" dirty="0"/>
              <a:t>Explain the role of hormones in circadian rhythms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02542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Starter activity: Write one sentence explaining the difference between circadian and ultradian rhythms. Check your idea with a partner.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Circadian rhythms</a:t>
            </a:r>
            <a:r>
              <a:rPr lang="en-US" dirty="0"/>
              <a:t>:</a:t>
            </a:r>
            <a:endParaRPr lang="en-US" sz="3600" dirty="0"/>
          </a:p>
          <a:p>
            <a:pPr marL="0" indent="0">
              <a:buNone/>
            </a:pPr>
            <a:r>
              <a:rPr lang="en-US" i="1" dirty="0"/>
              <a:t>“repeat every 24 hours e.g. sleep-wake cycle”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b="1" dirty="0"/>
              <a:t>Ultradian rhythms: </a:t>
            </a:r>
          </a:p>
          <a:p>
            <a:pPr marL="0" indent="0">
              <a:buNone/>
            </a:pPr>
            <a:r>
              <a:rPr lang="en-US" i="1" dirty="0"/>
              <a:t>“repeat more than once every 24 hours e.g. cycles within sleep or wake”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39B6D-FD25-B4CC-2E95-4573F47CD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9C2F9-4D65-7E4C-872A-708436678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2B254F9-F326-D119-B105-EF6330E956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DCCC3-058B-9CB5-D3D5-75E9C16C4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Exogenous cues (zeitgebers)</a:t>
            </a:r>
            <a:r>
              <a:rPr lang="en-US" dirty="0"/>
              <a:t>:</a:t>
            </a:r>
            <a:endParaRPr lang="en-US" sz="3600" dirty="0"/>
          </a:p>
          <a:p>
            <a:pPr marL="0" indent="0">
              <a:buNone/>
            </a:pPr>
            <a:r>
              <a:rPr lang="en-GB" i="1" dirty="0"/>
              <a:t>“external factors that affect biological rhythms in the sleep wake cycle</a:t>
            </a:r>
            <a:r>
              <a:rPr lang="en-US" i="1" dirty="0"/>
              <a:t>”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b="1" dirty="0"/>
              <a:t>Endogenous pacemakers: </a:t>
            </a:r>
          </a:p>
          <a:p>
            <a:pPr marL="0" indent="0">
              <a:buNone/>
            </a:pPr>
            <a:r>
              <a:rPr lang="en-GB" i="1" dirty="0"/>
              <a:t>“Internal mechanisms that regulate biological rhythms in the sleep-wake cycle”</a:t>
            </a:r>
          </a:p>
        </p:txBody>
      </p:sp>
    </p:spTree>
    <p:extLst>
      <p:ext uri="{BB962C8B-B14F-4D97-AF65-F5344CB8AC3E}">
        <p14:creationId xmlns:p14="http://schemas.microsoft.com/office/powerpoint/2010/main" val="2900853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Activity: Watch the </a:t>
            </a:r>
            <a:r>
              <a:rPr lang="en-GB" dirty="0">
                <a:latin typeface="Arial"/>
                <a:cs typeface="Arial"/>
                <a:hlinkClick r:id="rId3"/>
              </a:rPr>
              <a:t>video</a:t>
            </a:r>
            <a:r>
              <a:rPr lang="en-GB" dirty="0">
                <a:latin typeface="Arial"/>
                <a:cs typeface="Arial"/>
              </a:rPr>
              <a:t> and make notes on the role of biological rhythms.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hormones do?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pairs, research the following questions. A useful resource is </a:t>
            </a:r>
            <a:r>
              <a:rPr lang="en-US" dirty="0">
                <a:hlinkClick r:id="rId3"/>
              </a:rPr>
              <a:t>here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What are hormones?</a:t>
            </a:r>
          </a:p>
          <a:p>
            <a:pPr marL="457200" indent="-457200">
              <a:buAutoNum type="arabicPeriod"/>
            </a:pPr>
            <a:r>
              <a:rPr lang="en-US" dirty="0"/>
              <a:t>When is </a:t>
            </a:r>
            <a:r>
              <a:rPr lang="en-US" dirty="0" err="1"/>
              <a:t>melotonin</a:t>
            </a:r>
            <a:r>
              <a:rPr lang="en-US" dirty="0"/>
              <a:t> released?</a:t>
            </a:r>
          </a:p>
          <a:p>
            <a:pPr marL="457200" indent="-457200">
              <a:buAutoNum type="arabicPeriod"/>
            </a:pPr>
            <a:r>
              <a:rPr lang="en-US" dirty="0"/>
              <a:t>What is the role of </a:t>
            </a:r>
            <a:r>
              <a:rPr lang="en-US" dirty="0" err="1"/>
              <a:t>melotonin</a:t>
            </a:r>
            <a:r>
              <a:rPr lang="en-US" dirty="0"/>
              <a:t> in the body?</a:t>
            </a:r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E0E76-CFBC-23DA-272B-BF9FD2590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12D6F38-B415-1F11-2CB6-64491DF9B7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51A6754-E1AD-5CFD-3A1F-6465459D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hormones do?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F552AF-303B-761A-3078-1DF035F48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Hormones are chemical messengers</a:t>
            </a:r>
          </a:p>
          <a:p>
            <a:pPr marL="457200" indent="-457200">
              <a:buAutoNum type="arabicPeriod"/>
            </a:pPr>
            <a:r>
              <a:rPr lang="en-US" dirty="0"/>
              <a:t>Melatonin is released in the dark</a:t>
            </a:r>
          </a:p>
          <a:p>
            <a:pPr marL="457200" indent="-457200">
              <a:buAutoNum type="arabicPeriod"/>
            </a:pPr>
            <a:r>
              <a:rPr lang="en-US" dirty="0"/>
              <a:t>It helps control your sleep-wake cycle (circadian rhythm)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7960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171FE-5DB7-C512-FA4A-08DC09E95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FF957276-52AA-5B45-C868-87AEE467B2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353874-58DC-AE45-C5DF-CCA75046E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Plenary: Complete </a:t>
            </a:r>
            <a:r>
              <a:rPr lang="en-GB" b="1" dirty="0">
                <a:latin typeface="Arial"/>
                <a:cs typeface="Arial"/>
              </a:rPr>
              <a:t>one</a:t>
            </a:r>
            <a:r>
              <a:rPr lang="en-GB" dirty="0">
                <a:latin typeface="Arial"/>
                <a:cs typeface="Arial"/>
              </a:rPr>
              <a:t> of the exit ticket sentences and pass to your teacher:</a:t>
            </a:r>
          </a:p>
          <a:p>
            <a:pPr marL="0" indent="0" algn="ctr">
              <a:buNone/>
            </a:pPr>
            <a:r>
              <a:rPr lang="en-US" dirty="0"/>
              <a:t>‘</a:t>
            </a:r>
            <a:r>
              <a:rPr lang="en-US" dirty="0" err="1"/>
              <a:t>Melotonin</a:t>
            </a:r>
            <a:r>
              <a:rPr lang="en-US" dirty="0"/>
              <a:t> is important because…’</a:t>
            </a:r>
          </a:p>
          <a:p>
            <a:pPr marL="0" indent="0" algn="ctr">
              <a:buNone/>
            </a:pPr>
            <a:r>
              <a:rPr lang="en-US" dirty="0"/>
              <a:t>‘One thing I learned about biological rhythms today is…’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33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7VPTP7ZE6X33-2020743336-701</_dlc_DocId>
    <_dlc_DocIdUrl xmlns="9ad1216b-cdc1-40e2-a0c2-94597fd44697">
      <Url>https://cambridgeorg.sharepoint.com/sites/cie/education/pd/Curriculum_Support/_layouts/15/DocIdRedir.aspx?ID=7VPTP7ZE6X33-2020743336-701</Url>
      <Description>7VPTP7ZE6X33-2020743336-701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30E657-8217-4B2F-96A4-D1EE5A57D447}">
  <ds:schemaRefs>
    <ds:schemaRef ds:uri="http://schemas.microsoft.com/office/2006/documentManagement/types"/>
    <ds:schemaRef ds:uri="http://schemas.microsoft.com/office/2006/metadata/properties"/>
    <ds:schemaRef ds:uri="7424b78e-8606-4fd1-9a19-b6b90bbc0a1b"/>
    <ds:schemaRef ds:uri="http://purl.org/dc/elements/1.1/"/>
    <ds:schemaRef ds:uri="9ad1216b-cdc1-40e2-a0c2-94597fd44697"/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  <ds:schemaRef ds:uri="http://schemas.microsoft.com/office/infopath/2007/PartnerControls"/>
    <ds:schemaRef ds:uri="c075f540-5f70-45df-a134-17c4911f7fbe"/>
  </ds:schemaRefs>
</ds:datastoreItem>
</file>

<file path=customXml/itemProps2.xml><?xml version="1.0" encoding="utf-8"?>
<ds:datastoreItem xmlns:ds="http://schemas.openxmlformats.org/officeDocument/2006/customXml" ds:itemID="{4DFDB368-7CB5-440A-9F77-195EA4F65423}"/>
</file>

<file path=customXml/itemProps3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410</TotalTime>
  <Words>226</Words>
  <Application>Microsoft Office PowerPoint</Application>
  <PresentationFormat>Widescreen</PresentationFormat>
  <Paragraphs>34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Key terms</vt:lpstr>
      <vt:lpstr>Key terms</vt:lpstr>
      <vt:lpstr>PowerPoint Presentation</vt:lpstr>
      <vt:lpstr>What do hormones do?</vt:lpstr>
      <vt:lpstr>What do hormones do?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Lizzie Gauntlett</cp:lastModifiedBy>
  <cp:revision>4</cp:revision>
  <dcterms:created xsi:type="dcterms:W3CDTF">2023-10-09T12:44:25Z</dcterms:created>
  <dcterms:modified xsi:type="dcterms:W3CDTF">2026-05-04T12:08:14Z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a76d7269-dd66-4bf2-9e40-9fda4b477c2d</vt:lpwstr>
  </property>
</Properties>
</file>