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303" r:id="rId2"/>
    <p:sldId id="301" r:id="rId3"/>
    <p:sldId id="302" r:id="rId4"/>
    <p:sldId id="299" r:id="rId5"/>
    <p:sldId id="304" r:id="rId6"/>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951"/>
    <a:srgbClr val="0033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76" autoAdjust="0"/>
    <p:restoredTop sz="74397" autoAdjust="0"/>
  </p:normalViewPr>
  <p:slideViewPr>
    <p:cSldViewPr snapToGrid="0">
      <p:cViewPr varScale="1">
        <p:scale>
          <a:sx n="86" d="100"/>
          <a:sy n="86" d="100"/>
        </p:scale>
        <p:origin x="1002" y="8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02F6DA5C-4951-490A-806D-C6E233A1CCC4}" type="datetimeFigureOut">
              <a:rPr lang="en-GB" smtClean="0"/>
              <a:t>18/02/2019</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EC591581-0ADF-470F-AAC7-05EDE80DB34F}" type="slidenum">
              <a:rPr lang="en-GB" smtClean="0"/>
              <a:t>‹#›</a:t>
            </a:fld>
            <a:endParaRPr lang="en-GB"/>
          </a:p>
        </p:txBody>
      </p:sp>
    </p:spTree>
    <p:extLst>
      <p:ext uri="{BB962C8B-B14F-4D97-AF65-F5344CB8AC3E}">
        <p14:creationId xmlns:p14="http://schemas.microsoft.com/office/powerpoint/2010/main" val="620633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Add topic title and relevant lesson number and title in the spaces</a:t>
            </a:r>
            <a:r>
              <a:rPr lang="en-GB" baseline="0" dirty="0">
                <a:latin typeface="Arial" panose="020B0604020202020204" pitchFamily="34" charset="0"/>
                <a:cs typeface="Arial" panose="020B0604020202020204" pitchFamily="34" charset="0"/>
              </a:rPr>
              <a:t> above</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C591581-0ADF-470F-AAC7-05EDE80DB34F}" type="slidenum">
              <a:rPr lang="en-GB" smtClean="0"/>
              <a:t>1</a:t>
            </a:fld>
            <a:endParaRPr lang="en-GB"/>
          </a:p>
        </p:txBody>
      </p:sp>
    </p:spTree>
    <p:extLst>
      <p:ext uri="{BB962C8B-B14F-4D97-AF65-F5344CB8AC3E}">
        <p14:creationId xmlns:p14="http://schemas.microsoft.com/office/powerpoint/2010/main" val="2909793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Prompts &amp; key questions for this slide:</a:t>
            </a:r>
          </a:p>
          <a:p>
            <a:r>
              <a:rPr lang="en-GB" dirty="0"/>
              <a:t>What is the purpose of each vector in this equation?</a:t>
            </a:r>
          </a:p>
          <a:p>
            <a:r>
              <a:rPr lang="en-GB" dirty="0"/>
              <a:t>What names do we give the vectors in this equation?</a:t>
            </a:r>
          </a:p>
          <a:p>
            <a:r>
              <a:rPr lang="en-GB" dirty="0"/>
              <a:t>What is the purpose of the “t”?</a:t>
            </a:r>
          </a:p>
          <a:p>
            <a:r>
              <a:rPr lang="en-GB" dirty="0"/>
              <a:t>What are the inputs and what are the outputs of this equation?</a:t>
            </a:r>
          </a:p>
        </p:txBody>
      </p:sp>
      <p:sp>
        <p:nvSpPr>
          <p:cNvPr id="4" name="Slide Number Placeholder 3"/>
          <p:cNvSpPr>
            <a:spLocks noGrp="1"/>
          </p:cNvSpPr>
          <p:nvPr>
            <p:ph type="sldNum" sz="quarter" idx="10"/>
          </p:nvPr>
        </p:nvSpPr>
        <p:spPr/>
        <p:txBody>
          <a:bodyPr/>
          <a:lstStyle/>
          <a:p>
            <a:fld id="{EC591581-0ADF-470F-AAC7-05EDE80DB34F}" type="slidenum">
              <a:rPr lang="en-GB" smtClean="0"/>
              <a:t>2</a:t>
            </a:fld>
            <a:endParaRPr lang="en-GB"/>
          </a:p>
        </p:txBody>
      </p:sp>
    </p:spTree>
    <p:extLst>
      <p:ext uri="{BB962C8B-B14F-4D97-AF65-F5344CB8AC3E}">
        <p14:creationId xmlns:p14="http://schemas.microsoft.com/office/powerpoint/2010/main" val="1410724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Prompts &amp; key questions for this slide:</a:t>
            </a:r>
          </a:p>
          <a:p>
            <a:r>
              <a:rPr lang="en-GB" dirty="0"/>
              <a:t>Once we identify which point we need the line to go through, how do we find its position vector?</a:t>
            </a:r>
          </a:p>
          <a:p>
            <a:r>
              <a:rPr lang="en-GB" dirty="0"/>
              <a:t>Once we identify the direction we would like our line to go, how do we construct a direction vector?</a:t>
            </a:r>
          </a:p>
          <a:p>
            <a:r>
              <a:rPr lang="en-GB" dirty="0"/>
              <a:t>Does it matter which direction vector we take?</a:t>
            </a:r>
          </a:p>
          <a:p>
            <a:r>
              <a:rPr lang="en-GB" dirty="0"/>
              <a:t>How do we put all this information together to form a vector equation of a line?</a:t>
            </a:r>
          </a:p>
        </p:txBody>
      </p:sp>
      <p:sp>
        <p:nvSpPr>
          <p:cNvPr id="4" name="Slide Number Placeholder 3"/>
          <p:cNvSpPr>
            <a:spLocks noGrp="1"/>
          </p:cNvSpPr>
          <p:nvPr>
            <p:ph type="sldNum" sz="quarter" idx="10"/>
          </p:nvPr>
        </p:nvSpPr>
        <p:spPr/>
        <p:txBody>
          <a:bodyPr/>
          <a:lstStyle/>
          <a:p>
            <a:fld id="{EC591581-0ADF-470F-AAC7-05EDE80DB34F}" type="slidenum">
              <a:rPr lang="en-GB" smtClean="0"/>
              <a:t>3</a:t>
            </a:fld>
            <a:endParaRPr lang="en-GB"/>
          </a:p>
        </p:txBody>
      </p:sp>
    </p:spTree>
    <p:extLst>
      <p:ext uri="{BB962C8B-B14F-4D97-AF65-F5344CB8AC3E}">
        <p14:creationId xmlns:p14="http://schemas.microsoft.com/office/powerpoint/2010/main" val="1319038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Prompts &amp; key questions for this slide:</a:t>
            </a:r>
          </a:p>
          <a:p>
            <a:r>
              <a:rPr lang="en-GB" dirty="0"/>
              <a:t>How can we organise our approach to these questions? How can we work systematically?</a:t>
            </a:r>
          </a:p>
          <a:p>
            <a:r>
              <a:rPr lang="en-GB" dirty="0"/>
              <a:t>Where should we look first in our vector equations?</a:t>
            </a:r>
          </a:p>
          <a:p>
            <a:r>
              <a:rPr lang="en-GB" dirty="0"/>
              <a:t>How do we determine if two vector equations represent parallel lines?</a:t>
            </a:r>
          </a:p>
          <a:p>
            <a:r>
              <a:rPr lang="en-GB" dirty="0"/>
              <a:t>How do we determine if two vector equations represent the same line?</a:t>
            </a:r>
          </a:p>
          <a:p>
            <a:endParaRPr lang="en-GB" dirty="0"/>
          </a:p>
        </p:txBody>
      </p:sp>
      <p:sp>
        <p:nvSpPr>
          <p:cNvPr id="4" name="Slide Number Placeholder 3"/>
          <p:cNvSpPr>
            <a:spLocks noGrp="1"/>
          </p:cNvSpPr>
          <p:nvPr>
            <p:ph type="sldNum" sz="quarter" idx="10"/>
          </p:nvPr>
        </p:nvSpPr>
        <p:spPr/>
        <p:txBody>
          <a:bodyPr/>
          <a:lstStyle/>
          <a:p>
            <a:fld id="{EC591581-0ADF-470F-AAC7-05EDE80DB34F}" type="slidenum">
              <a:rPr lang="en-GB" smtClean="0"/>
              <a:t>4</a:t>
            </a:fld>
            <a:endParaRPr lang="en-GB"/>
          </a:p>
        </p:txBody>
      </p:sp>
    </p:spTree>
    <p:extLst>
      <p:ext uri="{BB962C8B-B14F-4D97-AF65-F5344CB8AC3E}">
        <p14:creationId xmlns:p14="http://schemas.microsoft.com/office/powerpoint/2010/main" val="3716541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Arial" panose="020B0604020202020204" pitchFamily="34" charset="0"/>
                <a:cs typeface="Arial" panose="020B0604020202020204" pitchFamily="34" charset="0"/>
              </a:rPr>
              <a:t>Play video on </a:t>
            </a:r>
            <a:r>
              <a:rPr lang="en-GB" b="1" smtClean="0">
                <a:latin typeface="Arial" panose="020B0604020202020204" pitchFamily="34" charset="0"/>
                <a:cs typeface="Arial" panose="020B0604020202020204" pitchFamily="34" charset="0"/>
              </a:rPr>
              <a:t>Resource Plus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Arial" panose="020B0604020202020204" pitchFamily="34" charset="0"/>
                <a:cs typeface="Arial" panose="020B0604020202020204" pitchFamily="34" charset="0"/>
              </a:rPr>
              <a:t>Prompts </a:t>
            </a:r>
            <a:r>
              <a:rPr lang="en-GB" b="1" dirty="0">
                <a:latin typeface="Arial" panose="020B0604020202020204" pitchFamily="34" charset="0"/>
                <a:cs typeface="Arial" panose="020B0604020202020204" pitchFamily="34" charset="0"/>
              </a:rPr>
              <a:t>&amp; key questions for this slide:</a:t>
            </a:r>
          </a:p>
          <a:p>
            <a:r>
              <a:rPr lang="en-GB" dirty="0"/>
              <a:t>We can use GeoGebra to help students ”see” what is happening in 3D. This can be used to introduce the ideas of vector equations of lines (as in the video) or to help consolidate understanding after trying questions.</a:t>
            </a:r>
          </a:p>
          <a:p>
            <a:endParaRPr lang="en-GB" dirty="0"/>
          </a:p>
          <a:p>
            <a:r>
              <a:rPr lang="en-GB" dirty="0"/>
              <a:t>The video shows how you can build up the ideas required for creating a vector equation of a straight line.</a:t>
            </a:r>
          </a:p>
        </p:txBody>
      </p:sp>
      <p:sp>
        <p:nvSpPr>
          <p:cNvPr id="4" name="Slide Number Placeholder 3"/>
          <p:cNvSpPr>
            <a:spLocks noGrp="1"/>
          </p:cNvSpPr>
          <p:nvPr>
            <p:ph type="sldNum" sz="quarter" idx="10"/>
          </p:nvPr>
        </p:nvSpPr>
        <p:spPr/>
        <p:txBody>
          <a:bodyPr/>
          <a:lstStyle/>
          <a:p>
            <a:fld id="{EC591581-0ADF-470F-AAC7-05EDE80DB34F}" type="slidenum">
              <a:rPr lang="en-GB" smtClean="0"/>
              <a:t>5</a:t>
            </a:fld>
            <a:endParaRPr lang="en-GB"/>
          </a:p>
        </p:txBody>
      </p:sp>
    </p:spTree>
    <p:extLst>
      <p:ext uri="{BB962C8B-B14F-4D97-AF65-F5344CB8AC3E}">
        <p14:creationId xmlns:p14="http://schemas.microsoft.com/office/powerpoint/2010/main" val="31806350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439" y="451912"/>
            <a:ext cx="4046220" cy="650471"/>
          </a:xfrm>
          <a:prstGeom prst="rect">
            <a:avLst/>
          </a:prstGeom>
        </p:spPr>
      </p:pic>
      <p:pic>
        <p:nvPicPr>
          <p:cNvPr id="13" name="Picture 12"/>
          <p:cNvPicPr/>
          <p:nvPr userDrawn="1"/>
        </p:nvPicPr>
        <p:blipFill>
          <a:blip r:embed="rId3" cstate="print">
            <a:extLst>
              <a:ext uri="{28A0092B-C50C-407E-A947-70E740481C1C}">
                <a14:useLocalDpi xmlns:a14="http://schemas.microsoft.com/office/drawing/2010/main" val="0"/>
              </a:ext>
            </a:extLst>
          </a:blip>
          <a:stretch>
            <a:fillRect/>
          </a:stretch>
        </p:blipFill>
        <p:spPr>
          <a:xfrm>
            <a:off x="10371511" y="6168533"/>
            <a:ext cx="1292225" cy="449580"/>
          </a:xfrm>
          <a:prstGeom prst="rect">
            <a:avLst/>
          </a:prstGeom>
        </p:spPr>
      </p:pic>
      <p:pic>
        <p:nvPicPr>
          <p:cNvPr id="14" name="Picture 13"/>
          <p:cNvPicPr>
            <a:picLocks noChangeAspect="1"/>
          </p:cNvPicPr>
          <p:nvPr userDrawn="1"/>
        </p:nvPicPr>
        <p:blipFill>
          <a:blip r:embed="rId4"/>
          <a:stretch>
            <a:fillRect/>
          </a:stretch>
        </p:blipFill>
        <p:spPr>
          <a:xfrm>
            <a:off x="7836964" y="3117570"/>
            <a:ext cx="3913001" cy="2736000"/>
          </a:xfrm>
          <a:prstGeom prst="rect">
            <a:avLst/>
          </a:prstGeom>
        </p:spPr>
      </p:pic>
    </p:spTree>
    <p:extLst>
      <p:ext uri="{BB962C8B-B14F-4D97-AF65-F5344CB8AC3E}">
        <p14:creationId xmlns:p14="http://schemas.microsoft.com/office/powerpoint/2010/main" val="1108230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0"/>
            <a:ext cx="12192000" cy="900000"/>
          </a:xfrm>
          <a:prstGeom prst="rect">
            <a:avLst/>
          </a:prstGeom>
          <a:solidFill>
            <a:srgbClr val="E21951"/>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endParaRPr lang="en-GB" sz="2800" b="1"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B11C3206-257D-4762-B461-A249DF0C704C}"/>
              </a:ext>
            </a:extLst>
          </p:cNvPr>
          <p:cNvSpPr>
            <a:spLocks noGrp="1"/>
          </p:cNvSpPr>
          <p:nvPr>
            <p:ph type="title"/>
          </p:nvPr>
        </p:nvSpPr>
        <p:spPr>
          <a:xfrm>
            <a:off x="331788" y="173140"/>
            <a:ext cx="11524932" cy="553720"/>
          </a:xfrm>
          <a:prstGeom prst="rect">
            <a:avLst/>
          </a:prstGeom>
        </p:spPr>
        <p:txBody>
          <a:bodyPr anchor="b">
            <a:normAutofit/>
          </a:bodyPr>
          <a:lstStyle>
            <a:lvl1pPr>
              <a:defRPr sz="2800" b="1" i="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331788" y="1270000"/>
            <a:ext cx="11525250" cy="532447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49982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876781"/>
      </p:ext>
    </p:extLst>
  </p:cSld>
  <p:clrMap bg1="lt1" tx1="dk1" bg2="lt2" tx2="dk2" accent1="accent1" accent2="accent2" accent3="accent3" accent4="accent4" accent5="accent5" accent6="accent6" hlink="hlink" folHlink="folHlink"/>
  <p:sldLayoutIdLst>
    <p:sldLayoutId id="2147483654"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1053296" y="1733703"/>
            <a:ext cx="10803424" cy="1958619"/>
          </a:xfrm>
          <a:prstGeom prst="rect">
            <a:avLst/>
          </a:prstGeom>
        </p:spPr>
        <p:txBody>
          <a:bodyPr>
            <a:noAutofit/>
          </a:bodyPr>
          <a:lstStyle/>
          <a:p>
            <a:pPr>
              <a:lnSpc>
                <a:spcPts val="3500"/>
              </a:lnSpc>
            </a:pPr>
            <a:r>
              <a:rPr lang="en-GB" sz="2800" b="1" dirty="0"/>
              <a:t>Teacher tutorial</a:t>
            </a:r>
            <a:br>
              <a:rPr lang="en-GB" sz="2800" b="1" dirty="0"/>
            </a:br>
            <a:r>
              <a:rPr lang="en-GB" sz="2600" dirty="0"/>
              <a:t>Topic: </a:t>
            </a:r>
            <a:r>
              <a:rPr lang="en-GB" sz="2600" dirty="0" smtClean="0"/>
              <a:t>3.7 Vectors</a:t>
            </a:r>
            <a:r>
              <a:rPr lang="en-GB" sz="2600" dirty="0"/>
              <a:t/>
            </a:r>
            <a:br>
              <a:rPr lang="en-GB" sz="2600" dirty="0"/>
            </a:br>
            <a:r>
              <a:rPr lang="en-GB" sz="2600" dirty="0"/>
              <a:t>Lesson 2: Vector equations of lines </a:t>
            </a:r>
          </a:p>
        </p:txBody>
      </p:sp>
      <p:sp>
        <p:nvSpPr>
          <p:cNvPr id="9" name="Title 7"/>
          <p:cNvSpPr txBox="1">
            <a:spLocks/>
          </p:cNvSpPr>
          <p:nvPr/>
        </p:nvSpPr>
        <p:spPr>
          <a:xfrm>
            <a:off x="1053296" y="6261336"/>
            <a:ext cx="1005068" cy="26678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1400" b="1" dirty="0"/>
              <a:t>Version </a:t>
            </a:r>
            <a:r>
              <a:rPr lang="en-GB" sz="1400" b="1" dirty="0" smtClean="0"/>
              <a:t>1</a:t>
            </a:r>
            <a:endParaRPr lang="en-GB" sz="1400" b="1" dirty="0"/>
          </a:p>
        </p:txBody>
      </p:sp>
    </p:spTree>
    <p:extLst>
      <p:ext uri="{BB962C8B-B14F-4D97-AF65-F5344CB8AC3E}">
        <p14:creationId xmlns:p14="http://schemas.microsoft.com/office/powerpoint/2010/main" val="2001582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Vector equation for a line in 2D</a:t>
            </a:r>
          </a:p>
        </p:txBody>
      </p:sp>
      <p:pic>
        <p:nvPicPr>
          <p:cNvPr id="5" name="Picture 4">
            <a:extLst>
              <a:ext uri="{FF2B5EF4-FFF2-40B4-BE49-F238E27FC236}">
                <a16:creationId xmlns:a16="http://schemas.microsoft.com/office/drawing/2014/main" id="{B1941A15-84D6-2447-B51A-538B43C59F7C}"/>
              </a:ext>
            </a:extLst>
          </p:cNvPr>
          <p:cNvPicPr/>
          <p:nvPr/>
        </p:nvPicPr>
        <p:blipFill>
          <a:blip r:embed="rId3"/>
          <a:stretch>
            <a:fillRect/>
          </a:stretch>
        </p:blipFill>
        <p:spPr>
          <a:xfrm>
            <a:off x="3034189" y="1131346"/>
            <a:ext cx="6120130" cy="2105025"/>
          </a:xfrm>
          <a:prstGeom prst="rect">
            <a:avLst/>
          </a:prstGeom>
        </p:spPr>
      </p:pic>
    </p:spTree>
    <p:extLst>
      <p:ext uri="{BB962C8B-B14F-4D97-AF65-F5344CB8AC3E}">
        <p14:creationId xmlns:p14="http://schemas.microsoft.com/office/powerpoint/2010/main" val="3627869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Creating vector equations of lines in 2D</a:t>
            </a:r>
          </a:p>
        </p:txBody>
      </p:sp>
      <p:sp>
        <p:nvSpPr>
          <p:cNvPr id="3" name="Text Placeholder 2"/>
          <p:cNvSpPr>
            <a:spLocks noGrp="1"/>
          </p:cNvSpPr>
          <p:nvPr>
            <p:ph type="body" sz="quarter" idx="10"/>
          </p:nvPr>
        </p:nvSpPr>
        <p:spPr>
          <a:xfrm>
            <a:off x="4494180" y="1128409"/>
            <a:ext cx="7362540" cy="1686509"/>
          </a:xfrm>
        </p:spPr>
        <p:txBody>
          <a:bodyPr/>
          <a:lstStyle/>
          <a:p>
            <a:r>
              <a:rPr lang="en-GB" dirty="0"/>
              <a:t>We need the position vector of a point on the line.</a:t>
            </a:r>
          </a:p>
          <a:p>
            <a:r>
              <a:rPr lang="en-GB" dirty="0"/>
              <a:t>We need </a:t>
            </a:r>
            <a:r>
              <a:rPr lang="en-GB" b="1" dirty="0"/>
              <a:t>a</a:t>
            </a:r>
            <a:r>
              <a:rPr lang="en-GB" dirty="0"/>
              <a:t> direction vector of the line. </a:t>
            </a:r>
          </a:p>
        </p:txBody>
      </p:sp>
      <p:pic>
        <p:nvPicPr>
          <p:cNvPr id="6" name="Picture 5">
            <a:extLst>
              <a:ext uri="{FF2B5EF4-FFF2-40B4-BE49-F238E27FC236}">
                <a16:creationId xmlns:a16="http://schemas.microsoft.com/office/drawing/2014/main" id="{80D875A6-B379-9E47-9247-7B4AA181210F}"/>
              </a:ext>
            </a:extLst>
          </p:cNvPr>
          <p:cNvPicPr/>
          <p:nvPr/>
        </p:nvPicPr>
        <p:blipFill>
          <a:blip r:embed="rId3"/>
          <a:stretch>
            <a:fillRect/>
          </a:stretch>
        </p:blipFill>
        <p:spPr>
          <a:xfrm>
            <a:off x="422582" y="1288962"/>
            <a:ext cx="3507392" cy="3477591"/>
          </a:xfrm>
          <a:prstGeom prst="rect">
            <a:avLst/>
          </a:prstGeom>
        </p:spPr>
      </p:pic>
    </p:spTree>
    <p:extLst>
      <p:ext uri="{BB962C8B-B14F-4D97-AF65-F5344CB8AC3E}">
        <p14:creationId xmlns:p14="http://schemas.microsoft.com/office/powerpoint/2010/main" val="3914769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Analysis vector equations of lines</a:t>
            </a:r>
          </a:p>
        </p:txBody>
      </p:sp>
      <p:sp>
        <p:nvSpPr>
          <p:cNvPr id="3" name="Text Placeholder 2"/>
          <p:cNvSpPr>
            <a:spLocks noGrp="1"/>
          </p:cNvSpPr>
          <p:nvPr>
            <p:ph type="body" sz="quarter" idx="10"/>
          </p:nvPr>
        </p:nvSpPr>
        <p:spPr>
          <a:xfrm>
            <a:off x="331788" y="1151298"/>
            <a:ext cx="8500927" cy="1197456"/>
          </a:xfrm>
        </p:spPr>
        <p:txBody>
          <a:bodyPr/>
          <a:lstStyle/>
          <a:p>
            <a:pPr marL="0" indent="0">
              <a:buNone/>
            </a:pPr>
            <a:r>
              <a:rPr lang="en-GB" dirty="0"/>
              <a:t>Which vector equations represent parallel lines?</a:t>
            </a:r>
          </a:p>
          <a:p>
            <a:pPr marL="0" indent="0">
              <a:buNone/>
            </a:pPr>
            <a:r>
              <a:rPr lang="en-GB" dirty="0"/>
              <a:t>Which vector equations are the same line?</a:t>
            </a:r>
          </a:p>
        </p:txBody>
      </p:sp>
      <p:pic>
        <p:nvPicPr>
          <p:cNvPr id="5" name="Picture 4">
            <a:extLst>
              <a:ext uri="{FF2B5EF4-FFF2-40B4-BE49-F238E27FC236}">
                <a16:creationId xmlns:a16="http://schemas.microsoft.com/office/drawing/2014/main" id="{C5AE002E-C6DF-F04E-AB8A-806A63073A3B}"/>
              </a:ext>
            </a:extLst>
          </p:cNvPr>
          <p:cNvPicPr/>
          <p:nvPr/>
        </p:nvPicPr>
        <p:blipFill>
          <a:blip r:embed="rId3"/>
          <a:stretch>
            <a:fillRect/>
          </a:stretch>
        </p:blipFill>
        <p:spPr>
          <a:xfrm>
            <a:off x="9086750" y="1311339"/>
            <a:ext cx="2769970" cy="5254075"/>
          </a:xfrm>
          <a:prstGeom prst="rect">
            <a:avLst/>
          </a:prstGeom>
        </p:spPr>
      </p:pic>
    </p:spTree>
    <p:extLst>
      <p:ext uri="{BB962C8B-B14F-4D97-AF65-F5344CB8AC3E}">
        <p14:creationId xmlns:p14="http://schemas.microsoft.com/office/powerpoint/2010/main" val="2874315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GeoGebra</a:t>
            </a:r>
            <a:r>
              <a:rPr lang="en-GB" dirty="0"/>
              <a:t> </a:t>
            </a:r>
            <a:r>
              <a:rPr lang="en-GB" dirty="0" smtClean="0"/>
              <a:t>assistance </a:t>
            </a:r>
            <a:r>
              <a:rPr lang="en-GB" dirty="0"/>
              <a:t>– Creating lines in 3D </a:t>
            </a:r>
          </a:p>
        </p:txBody>
      </p:sp>
      <p:sp>
        <p:nvSpPr>
          <p:cNvPr id="3" name="Text Placeholder 2"/>
          <p:cNvSpPr>
            <a:spLocks noGrp="1"/>
          </p:cNvSpPr>
          <p:nvPr>
            <p:ph type="body" sz="quarter" idx="10"/>
          </p:nvPr>
        </p:nvSpPr>
        <p:spPr>
          <a:xfrm>
            <a:off x="331789" y="1151297"/>
            <a:ext cx="4042988" cy="2846962"/>
          </a:xfrm>
        </p:spPr>
        <p:txBody>
          <a:bodyPr/>
          <a:lstStyle/>
          <a:p>
            <a:r>
              <a:rPr lang="en-GB" sz="1800" dirty="0"/>
              <a:t>Line[ (</a:t>
            </a:r>
            <a:r>
              <a:rPr lang="en-GB" sz="1800" dirty="0" err="1"/>
              <a:t>a,b,c</a:t>
            </a:r>
            <a:r>
              <a:rPr lang="en-GB" sz="1800" dirty="0"/>
              <a:t>), (</a:t>
            </a:r>
            <a:r>
              <a:rPr lang="en-GB" sz="1800" dirty="0" err="1"/>
              <a:t>u,v,w</a:t>
            </a:r>
            <a:r>
              <a:rPr lang="en-GB" sz="1800" dirty="0"/>
              <a:t>) ]</a:t>
            </a:r>
          </a:p>
          <a:p>
            <a:pPr marL="0" indent="0">
              <a:buNone/>
            </a:pPr>
            <a:r>
              <a:rPr lang="en-GB" sz="1800" dirty="0"/>
              <a:t>Command to define a line through two points.</a:t>
            </a:r>
          </a:p>
          <a:p>
            <a:r>
              <a:rPr lang="en-GB" sz="1800" dirty="0"/>
              <a:t>Line[(</a:t>
            </a:r>
            <a:r>
              <a:rPr lang="en-GB" sz="1800" dirty="0" err="1"/>
              <a:t>a,b,c</a:t>
            </a:r>
            <a:r>
              <a:rPr lang="en-GB" sz="1800" dirty="0"/>
              <a:t>), Vector[(</a:t>
            </a:r>
            <a:r>
              <a:rPr lang="en-GB" sz="1800" dirty="0" err="1"/>
              <a:t>u,v,w</a:t>
            </a:r>
            <a:r>
              <a:rPr lang="en-GB" sz="1800" dirty="0"/>
              <a:t>)] ]</a:t>
            </a:r>
          </a:p>
          <a:p>
            <a:pPr marL="0" indent="0">
              <a:buNone/>
            </a:pPr>
            <a:r>
              <a:rPr lang="en-GB" sz="1800" dirty="0"/>
              <a:t>Command to define a line through a point in the direction of a specific vector.</a:t>
            </a:r>
          </a:p>
        </p:txBody>
      </p:sp>
      <p:pic>
        <p:nvPicPr>
          <p:cNvPr id="5" name="Picture 4"/>
          <p:cNvPicPr>
            <a:picLocks noChangeAspect="1"/>
          </p:cNvPicPr>
          <p:nvPr/>
        </p:nvPicPr>
        <p:blipFill>
          <a:blip r:embed="rId3"/>
          <a:stretch>
            <a:fillRect/>
          </a:stretch>
        </p:blipFill>
        <p:spPr>
          <a:xfrm>
            <a:off x="5621324" y="1550179"/>
            <a:ext cx="5744377" cy="4382112"/>
          </a:xfrm>
          <a:prstGeom prst="rect">
            <a:avLst/>
          </a:prstGeom>
        </p:spPr>
      </p:pic>
    </p:spTree>
    <p:extLst>
      <p:ext uri="{BB962C8B-B14F-4D97-AF65-F5344CB8AC3E}">
        <p14:creationId xmlns:p14="http://schemas.microsoft.com/office/powerpoint/2010/main" val="4070168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1302</TotalTime>
  <Words>392</Words>
  <Application>Microsoft Office PowerPoint</Application>
  <PresentationFormat>Widescreen</PresentationFormat>
  <Paragraphs>41</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Teacher tutorial Topic: 3.7 Vectors Lesson 2: Vector equations of lines </vt:lpstr>
      <vt:lpstr>Vector equation for a line in 2D</vt:lpstr>
      <vt:lpstr>Creating vector equations of lines in 2D</vt:lpstr>
      <vt:lpstr>Analysis vector equations of lines</vt:lpstr>
      <vt:lpstr>GeoGebra assistance – Creating lines in 3D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went wrong?</dc:title>
  <dc:creator>Lois Lindemann</dc:creator>
  <cp:lastModifiedBy>David Harrison</cp:lastModifiedBy>
  <cp:revision>116</cp:revision>
  <cp:lastPrinted>2018-01-14T21:28:16Z</cp:lastPrinted>
  <dcterms:created xsi:type="dcterms:W3CDTF">2018-01-14T21:11:47Z</dcterms:created>
  <dcterms:modified xsi:type="dcterms:W3CDTF">2019-02-18T12:26:56Z</dcterms:modified>
</cp:coreProperties>
</file>