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1" r:id="rId2"/>
    <p:sldId id="518" r:id="rId3"/>
    <p:sldId id="566" r:id="rId4"/>
    <p:sldId id="304" r:id="rId5"/>
    <p:sldId id="545" r:id="rId6"/>
    <p:sldId id="547" r:id="rId7"/>
    <p:sldId id="544" r:id="rId8"/>
    <p:sldId id="567" r:id="rId9"/>
    <p:sldId id="568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Wharton" initials="SW" lastIdx="1" clrIdx="0">
    <p:extLst/>
  </p:cmAuthor>
  <p:cmAuthor id="2" name="Sepideh Modgham" initials="SM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64" autoAdjust="0"/>
    <p:restoredTop sz="93154" autoAdjust="0"/>
  </p:normalViewPr>
  <p:slideViewPr>
    <p:cSldViewPr snapToGrid="0">
      <p:cViewPr varScale="1">
        <p:scale>
          <a:sx n="69" d="100"/>
          <a:sy n="69" d="100"/>
        </p:scale>
        <p:origin x="-126" y="-6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DECA8310-5EC8-4BDA-AA2B-63734902E6F8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4" y="4776930"/>
            <a:ext cx="5437827" cy="3908682"/>
          </a:xfrm>
          <a:prstGeom prst="rect">
            <a:avLst/>
          </a:prstGeom>
        </p:spPr>
        <p:txBody>
          <a:bodyPr vert="horz" lIns="90452" tIns="45226" rIns="90452" bIns="452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C0C56144-4759-4C78-9637-8A3E5F7FB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7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964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angle facts do you know? Did </a:t>
            </a:r>
            <a:r>
              <a:rPr lang="en-GB" smtClean="0"/>
              <a:t>you recall all these facts?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964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86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219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83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21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964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96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5" y="1909481"/>
            <a:ext cx="917519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Skills Pack – 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Circle theorems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3</a:t>
            </a:r>
            <a:r>
              <a:rPr lang="en-GB" sz="26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60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 the centre of a circle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</a:t>
            </a:r>
            <a:r>
              <a:rPr lang="en-GB" sz="2600" b="1" baseline="300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endParaRPr lang="en-GB" sz="2600" b="1" baseline="30000" dirty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0.1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1271229-A3CD-4466-A07C-409AB6993964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angle facts do you know?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89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31F021F-83A5-4BC9-9F68-6EC9F9CE1566}"/>
              </a:ext>
            </a:extLst>
          </p:cNvPr>
          <p:cNvSpPr/>
          <p:nvPr/>
        </p:nvSpPr>
        <p:spPr>
          <a:xfrm>
            <a:off x="200263" y="1359559"/>
            <a:ext cx="643254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angles in a triangle add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up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180°.</a:t>
            </a:r>
            <a:endParaRPr lang="en-US" sz="2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1271229-A3CD-4466-A07C-409AB6993964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Did you recall all these facts?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0263" y="2042311"/>
            <a:ext cx="6751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Angles on a straight line add up to 180°.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2099" y="2725063"/>
            <a:ext cx="6547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Angles around a point add up to 360°.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0263" y="3407815"/>
            <a:ext cx="6964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Angles in an equilateral triangle are all 60°.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263" y="4090568"/>
            <a:ext cx="55727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Alternate angles are the same.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51583" y="1359559"/>
            <a:ext cx="5240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Corresponding angles are equal.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32916" y="3418743"/>
            <a:ext cx="4722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Opposite angles are equal.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8994DAC9-A718-4BF8-B613-99AA54B0CF5D}"/>
              </a:ext>
            </a:extLst>
          </p:cNvPr>
          <p:cNvSpPr/>
          <p:nvPr/>
        </p:nvSpPr>
        <p:spPr>
          <a:xfrm>
            <a:off x="7425136" y="5684232"/>
            <a:ext cx="491428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An isosceles triangle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has two equal sides and angles. </a:t>
            </a:r>
            <a:endParaRPr lang="en-US" sz="2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CBCD2282-657A-4B14-81E1-9B39D4006B1A}"/>
              </a:ext>
            </a:extLst>
          </p:cNvPr>
          <p:cNvSpPr/>
          <p:nvPr/>
        </p:nvSpPr>
        <p:spPr>
          <a:xfrm>
            <a:off x="-59848" y="6276092"/>
            <a:ext cx="72715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angles in a quadrilateral add up to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360°.</a:t>
            </a:r>
            <a:endParaRPr lang="en-US" sz="2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56463" y="4445980"/>
            <a:ext cx="1721083" cy="1605689"/>
            <a:chOff x="890546" y="2210085"/>
            <a:chExt cx="1721083" cy="1605689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890546" y="2661313"/>
              <a:ext cx="148689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890546" y="3509749"/>
              <a:ext cx="17210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232452" y="2449002"/>
              <a:ext cx="985962" cy="13199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Arc 51"/>
            <p:cNvSpPr/>
            <p:nvPr/>
          </p:nvSpPr>
          <p:spPr>
            <a:xfrm rot="4970507">
              <a:off x="1051965" y="2210085"/>
              <a:ext cx="682388" cy="682388"/>
            </a:xfrm>
            <a:prstGeom prst="arc">
              <a:avLst>
                <a:gd name="adj1" fmla="val 17762726"/>
                <a:gd name="adj2" fmla="val 2050412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Arc 52"/>
            <p:cNvSpPr/>
            <p:nvPr/>
          </p:nvSpPr>
          <p:spPr>
            <a:xfrm rot="14429464">
              <a:off x="1757791" y="3133386"/>
              <a:ext cx="682388" cy="682388"/>
            </a:xfrm>
            <a:prstGeom prst="arc">
              <a:avLst>
                <a:gd name="adj1" fmla="val 17587426"/>
                <a:gd name="adj2" fmla="val 20459211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610870" y="2655327"/>
              <a:ext cx="140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en-GB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517005" y="3114759"/>
              <a:ext cx="140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en-GB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251795" y="1693781"/>
            <a:ext cx="1721083" cy="1743499"/>
            <a:chOff x="890546" y="2210085"/>
            <a:chExt cx="1721083" cy="1743499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890546" y="2661313"/>
              <a:ext cx="148689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90546" y="3509749"/>
              <a:ext cx="17210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232452" y="2449002"/>
              <a:ext cx="1144988" cy="15045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Arc 59"/>
            <p:cNvSpPr/>
            <p:nvPr/>
          </p:nvSpPr>
          <p:spPr>
            <a:xfrm rot="9539978">
              <a:off x="1051965" y="2210085"/>
              <a:ext cx="682388" cy="682388"/>
            </a:xfrm>
            <a:prstGeom prst="arc">
              <a:avLst>
                <a:gd name="adj1" fmla="val 15959182"/>
                <a:gd name="adj2" fmla="val 281438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1" name="Arc 60"/>
          <p:cNvSpPr/>
          <p:nvPr/>
        </p:nvSpPr>
        <p:spPr>
          <a:xfrm rot="9539978">
            <a:off x="8470844" y="2570909"/>
            <a:ext cx="682388" cy="682388"/>
          </a:xfrm>
          <a:prstGeom prst="arc">
            <a:avLst>
              <a:gd name="adj1" fmla="val 15424887"/>
              <a:gd name="adj2" fmla="val 28143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7856845" y="2316439"/>
            <a:ext cx="36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8291422" y="3082514"/>
            <a:ext cx="36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n-GB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7746195" y="4178301"/>
            <a:ext cx="1847850" cy="1152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7955745" y="3987801"/>
            <a:ext cx="1285875" cy="14763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65"/>
          <p:cNvSpPr/>
          <p:nvPr/>
        </p:nvSpPr>
        <p:spPr>
          <a:xfrm rot="1949201">
            <a:off x="8493907" y="4425949"/>
            <a:ext cx="466725" cy="600075"/>
          </a:xfrm>
          <a:prstGeom prst="arc">
            <a:avLst>
              <a:gd name="adj1" fmla="val 15732753"/>
              <a:gd name="adj2" fmla="val 6928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rot="12123047">
            <a:off x="8239907" y="4362449"/>
            <a:ext cx="466725" cy="600075"/>
          </a:xfrm>
          <a:prstGeom prst="arc">
            <a:avLst>
              <a:gd name="adj1" fmla="val 15732753"/>
              <a:gd name="adj2" fmla="val 69289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9015416" y="4541320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7872416" y="4569897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4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Angle at the centre of a circle (Inscribed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theorem)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0B515D7-D6DC-4FCC-AFA6-7FEFF10C722C}"/>
              </a:ext>
            </a:extLst>
          </p:cNvPr>
          <p:cNvSpPr/>
          <p:nvPr/>
        </p:nvSpPr>
        <p:spPr>
          <a:xfrm>
            <a:off x="473336" y="1524272"/>
            <a:ext cx="11603050" cy="1596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 a circle the angle at the centre is twice the angle at the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circumference. </a:t>
            </a:r>
          </a:p>
          <a:p>
            <a:pPr fontAlgn="base">
              <a:lnSpc>
                <a:spcPct val="120000"/>
              </a:lnSpc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477000" y="2302782"/>
            <a:ext cx="3398520" cy="3769324"/>
            <a:chOff x="6477000" y="2235236"/>
            <a:chExt cx="3398520" cy="3769324"/>
          </a:xfrm>
        </p:grpSpPr>
        <p:sp>
          <p:nvSpPr>
            <p:cNvPr id="5" name="Oval 4"/>
            <p:cNvSpPr/>
            <p:nvPr/>
          </p:nvSpPr>
          <p:spPr>
            <a:xfrm>
              <a:off x="6477000" y="2606040"/>
              <a:ext cx="3398520" cy="33985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8168640" y="4290060"/>
              <a:ext cx="36000" cy="36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>
              <a:stCxn id="5" idx="3"/>
              <a:endCxn id="11" idx="3"/>
            </p:cNvCxnSpPr>
            <p:nvPr/>
          </p:nvCxnSpPr>
          <p:spPr>
            <a:xfrm flipV="1">
              <a:off x="6974702" y="4320788"/>
              <a:ext cx="1199210" cy="11860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5"/>
            </p:cNvCxnSpPr>
            <p:nvPr/>
          </p:nvCxnSpPr>
          <p:spPr>
            <a:xfrm flipH="1" flipV="1">
              <a:off x="8204640" y="4326060"/>
              <a:ext cx="1173178" cy="11807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3"/>
              <a:endCxn id="5" idx="0"/>
            </p:cNvCxnSpPr>
            <p:nvPr/>
          </p:nvCxnSpPr>
          <p:spPr>
            <a:xfrm flipV="1">
              <a:off x="6974702" y="2606040"/>
              <a:ext cx="1201558" cy="29008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" idx="5"/>
              <a:endCxn id="5" idx="0"/>
            </p:cNvCxnSpPr>
            <p:nvPr/>
          </p:nvCxnSpPr>
          <p:spPr>
            <a:xfrm flipH="1" flipV="1">
              <a:off x="8176260" y="2606040"/>
              <a:ext cx="1201558" cy="29008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751320" y="5455920"/>
              <a:ext cx="314822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291182" y="5502979"/>
              <a:ext cx="314822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47229" y="2235236"/>
              <a:ext cx="314822" cy="307777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1741" y="4033556"/>
              <a:ext cx="314822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50B515D7-D6DC-4FCC-AFA6-7FEFF10C722C}"/>
              </a:ext>
            </a:extLst>
          </p:cNvPr>
          <p:cNvSpPr/>
          <p:nvPr/>
        </p:nvSpPr>
        <p:spPr>
          <a:xfrm>
            <a:off x="518849" y="3315532"/>
            <a:ext cx="545523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lnSpc>
                <a:spcPct val="120000"/>
              </a:lnSpc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87359" y="3993380"/>
            <a:ext cx="4687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COB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x angle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CAB</a:t>
            </a:r>
            <a:endParaRPr lang="en-GB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03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522137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Angle at the centre of a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circle - proof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DD5C1CD-C58E-4665-8E78-86255E3478E6}"/>
              </a:ext>
            </a:extLst>
          </p:cNvPr>
          <p:cNvSpPr/>
          <p:nvPr/>
        </p:nvSpPr>
        <p:spPr>
          <a:xfrm>
            <a:off x="664207" y="1744356"/>
            <a:ext cx="70589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Extend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  <a:p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(radii of same circle)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Triangle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AOB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is isosceles (base angles equal)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Triangle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AOC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is isosceles (base angles equal)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AOB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180°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- 2α (angle sum in a triangle)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AOC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= 180° - 2β (angle sum in a triangle)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COB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= 360° – (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AOB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AOC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)  (angles at point)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COB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= 360° – (180° - 2α + 180 - 2β)</a:t>
            </a:r>
          </a:p>
          <a:p>
            <a:pPr lvl="0" fontAlgn="base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COB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 = 2α + 2β = </a:t>
            </a: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2(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β)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= 2 x </a:t>
            </a: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CAB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939715" y="2370328"/>
            <a:ext cx="3398520" cy="3769324"/>
            <a:chOff x="6477000" y="2235236"/>
            <a:chExt cx="3398520" cy="3769324"/>
          </a:xfrm>
        </p:grpSpPr>
        <p:sp>
          <p:nvSpPr>
            <p:cNvPr id="8" name="Oval 7"/>
            <p:cNvSpPr/>
            <p:nvPr/>
          </p:nvSpPr>
          <p:spPr>
            <a:xfrm>
              <a:off x="6477000" y="2606040"/>
              <a:ext cx="3398520" cy="33985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8168640" y="4290060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>
              <a:stCxn id="8" idx="3"/>
              <a:endCxn id="9" idx="3"/>
            </p:cNvCxnSpPr>
            <p:nvPr/>
          </p:nvCxnSpPr>
          <p:spPr>
            <a:xfrm flipV="1">
              <a:off x="6974702" y="4320788"/>
              <a:ext cx="1199210" cy="11860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5"/>
            </p:cNvCxnSpPr>
            <p:nvPr/>
          </p:nvCxnSpPr>
          <p:spPr>
            <a:xfrm flipH="1" flipV="1">
              <a:off x="8204640" y="4326060"/>
              <a:ext cx="1173178" cy="118079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3"/>
              <a:endCxn id="8" idx="0"/>
            </p:cNvCxnSpPr>
            <p:nvPr/>
          </p:nvCxnSpPr>
          <p:spPr>
            <a:xfrm flipV="1">
              <a:off x="6974702" y="2606040"/>
              <a:ext cx="1201558" cy="29008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5"/>
              <a:endCxn id="8" idx="0"/>
            </p:cNvCxnSpPr>
            <p:nvPr/>
          </p:nvCxnSpPr>
          <p:spPr>
            <a:xfrm flipH="1" flipV="1">
              <a:off x="8176260" y="2606040"/>
              <a:ext cx="1201558" cy="29008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751320" y="5455920"/>
              <a:ext cx="3148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91182" y="5502979"/>
              <a:ext cx="3148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47229" y="2235236"/>
              <a:ext cx="3148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1741" y="4033556"/>
              <a:ext cx="3148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</p:grpSp>
      <p:cxnSp>
        <p:nvCxnSpPr>
          <p:cNvPr id="4" name="Straight Connector 3"/>
          <p:cNvCxnSpPr>
            <a:stCxn id="8" idx="0"/>
          </p:cNvCxnSpPr>
          <p:nvPr/>
        </p:nvCxnSpPr>
        <p:spPr>
          <a:xfrm>
            <a:off x="9638975" y="2741132"/>
            <a:ext cx="28380" cy="39230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626215" y="6436835"/>
            <a:ext cx="314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0157290" y="4954115"/>
            <a:ext cx="92063" cy="93600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590859" y="3847529"/>
            <a:ext cx="110354" cy="0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9117938" y="4872233"/>
            <a:ext cx="93600" cy="93600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Arc 2049"/>
          <p:cNvSpPr/>
          <p:nvPr/>
        </p:nvSpPr>
        <p:spPr>
          <a:xfrm rot="17852682">
            <a:off x="10199454" y="5091719"/>
            <a:ext cx="629107" cy="476523"/>
          </a:xfrm>
          <a:prstGeom prst="arc">
            <a:avLst>
              <a:gd name="adj1" fmla="val 17455846"/>
              <a:gd name="adj2" fmla="val 2064840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 rot="7772438">
            <a:off x="9452118" y="2891651"/>
            <a:ext cx="629107" cy="476523"/>
          </a:xfrm>
          <a:prstGeom prst="arc">
            <a:avLst>
              <a:gd name="adj1" fmla="val 17455846"/>
              <a:gd name="adj2" fmla="val 2064840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2" name="TextBox 2051"/>
          <p:cNvSpPr txBox="1"/>
          <p:nvPr/>
        </p:nvSpPr>
        <p:spPr>
          <a:xfrm>
            <a:off x="9672794" y="3352704"/>
            <a:ext cx="18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212778" y="4763627"/>
            <a:ext cx="18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Arc 40"/>
          <p:cNvSpPr/>
          <p:nvPr/>
        </p:nvSpPr>
        <p:spPr>
          <a:xfrm rot="8911305">
            <a:off x="9276305" y="2912983"/>
            <a:ext cx="629107" cy="476523"/>
          </a:xfrm>
          <a:prstGeom prst="arc">
            <a:avLst>
              <a:gd name="adj1" fmla="val 17455846"/>
              <a:gd name="adj2" fmla="val 20648402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 rot="20322686">
            <a:off x="8339458" y="5149497"/>
            <a:ext cx="629107" cy="476523"/>
          </a:xfrm>
          <a:prstGeom prst="arc">
            <a:avLst>
              <a:gd name="adj1" fmla="val 17455846"/>
              <a:gd name="adj2" fmla="val 20648402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9342536" y="3478197"/>
            <a:ext cx="18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692989" y="4816249"/>
            <a:ext cx="18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08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050" grpId="0" animBg="1"/>
      <p:bldP spid="38" grpId="0" animBg="1"/>
      <p:bldP spid="2052" grpId="0"/>
      <p:bldP spid="40" grpId="0"/>
      <p:bldP spid="41" grpId="0" animBg="1"/>
      <p:bldP spid="42" grpId="0" animBg="1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7C22EC0-BF33-48B5-B380-C732A84CDB1F}"/>
              </a:ext>
            </a:extLst>
          </p:cNvPr>
          <p:cNvSpPr txBox="1"/>
          <p:nvPr/>
        </p:nvSpPr>
        <p:spPr>
          <a:xfrm>
            <a:off x="300250" y="1307442"/>
            <a:ext cx="10846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Explain why the circle theorem you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learnt in lesson 2 is a special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case of the theorem you have proved in this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lesson. </a:t>
            </a:r>
            <a:r>
              <a:rPr lang="en-GB" dirty="0" smtClean="0"/>
              <a:t> 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544880" y="3172503"/>
            <a:ext cx="3624390" cy="3092408"/>
            <a:chOff x="8349062" y="2818399"/>
            <a:chExt cx="2368474" cy="190600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A18D2960-94A5-4004-A335-A2833FD0C6CE}"/>
                </a:ext>
              </a:extLst>
            </p:cNvPr>
            <p:cNvSpPr txBox="1"/>
            <p:nvPr/>
          </p:nvSpPr>
          <p:spPr>
            <a:xfrm>
              <a:off x="8349062" y="3661556"/>
              <a:ext cx="374047" cy="189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57A536C0-3C25-4351-A9E0-EAD2909AF97B}"/>
                </a:ext>
              </a:extLst>
            </p:cNvPr>
            <p:cNvSpPr txBox="1"/>
            <p:nvPr/>
          </p:nvSpPr>
          <p:spPr>
            <a:xfrm>
              <a:off x="8902323" y="2818399"/>
              <a:ext cx="374047" cy="189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E7B36F13-3DBC-44FB-89C3-85951A790902}"/>
                </a:ext>
              </a:extLst>
            </p:cNvPr>
            <p:cNvSpPr txBox="1"/>
            <p:nvPr/>
          </p:nvSpPr>
          <p:spPr>
            <a:xfrm>
              <a:off x="10343489" y="3603464"/>
              <a:ext cx="37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559656" y="2883616"/>
              <a:ext cx="1970857" cy="1840784"/>
              <a:chOff x="8559656" y="2883616"/>
              <a:chExt cx="1970857" cy="184078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8559656" y="2883616"/>
                <a:ext cx="1970856" cy="184078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>
              <a:xfrm flipV="1">
                <a:off x="8559656" y="2966484"/>
                <a:ext cx="573711" cy="8375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10" idx="6"/>
              </p:cNvCxnSpPr>
              <p:nvPr/>
            </p:nvCxnSpPr>
            <p:spPr>
              <a:xfrm>
                <a:off x="9133367" y="2966484"/>
                <a:ext cx="1397146" cy="8375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0" idx="2"/>
                <a:endCxn id="10" idx="6"/>
              </p:cNvCxnSpPr>
              <p:nvPr/>
            </p:nvCxnSpPr>
            <p:spPr>
              <a:xfrm>
                <a:off x="8559656" y="3804008"/>
                <a:ext cx="197085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7A536C0-3C25-4351-A9E0-EAD2909AF97B}"/>
              </a:ext>
            </a:extLst>
          </p:cNvPr>
          <p:cNvSpPr txBox="1"/>
          <p:nvPr/>
        </p:nvSpPr>
        <p:spPr>
          <a:xfrm>
            <a:off x="3849641" y="4587197"/>
            <a:ext cx="572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" name="Rectangle 2"/>
          <p:cNvSpPr/>
          <p:nvPr/>
        </p:nvSpPr>
        <p:spPr>
          <a:xfrm rot="1658923">
            <a:off x="1691862" y="3433862"/>
            <a:ext cx="135284" cy="1802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323363" y="6328095"/>
            <a:ext cx="2914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APB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90°</a:t>
            </a:r>
            <a:endParaRPr lang="en-GB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751320" y="2753860"/>
            <a:ext cx="3124200" cy="3480937"/>
            <a:chOff x="6477000" y="2235236"/>
            <a:chExt cx="3398520" cy="3624289"/>
          </a:xfrm>
        </p:grpSpPr>
        <p:sp>
          <p:nvSpPr>
            <p:cNvPr id="19" name="Oval 18"/>
            <p:cNvSpPr/>
            <p:nvPr/>
          </p:nvSpPr>
          <p:spPr>
            <a:xfrm>
              <a:off x="6477000" y="2606039"/>
              <a:ext cx="3398520" cy="32534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8168640" y="4290060"/>
              <a:ext cx="36000" cy="36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" name="Straight Connector 20"/>
            <p:cNvCxnSpPr>
              <a:stCxn id="19" idx="3"/>
              <a:endCxn id="20" idx="3"/>
            </p:cNvCxnSpPr>
            <p:nvPr/>
          </p:nvCxnSpPr>
          <p:spPr>
            <a:xfrm flipV="1">
              <a:off x="6974701" y="4320787"/>
              <a:ext cx="1199211" cy="10622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9" idx="5"/>
            </p:cNvCxnSpPr>
            <p:nvPr/>
          </p:nvCxnSpPr>
          <p:spPr>
            <a:xfrm flipH="1" flipV="1">
              <a:off x="8204640" y="4326060"/>
              <a:ext cx="1173179" cy="10570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9" idx="3"/>
              <a:endCxn id="19" idx="0"/>
            </p:cNvCxnSpPr>
            <p:nvPr/>
          </p:nvCxnSpPr>
          <p:spPr>
            <a:xfrm flipV="1">
              <a:off x="6974701" y="2606039"/>
              <a:ext cx="1201559" cy="2777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9" idx="5"/>
              <a:endCxn id="19" idx="0"/>
            </p:cNvCxnSpPr>
            <p:nvPr/>
          </p:nvCxnSpPr>
          <p:spPr>
            <a:xfrm flipH="1" flipV="1">
              <a:off x="8176260" y="2606039"/>
              <a:ext cx="1201559" cy="2777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751320" y="5455919"/>
              <a:ext cx="314822" cy="32045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291182" y="5502979"/>
              <a:ext cx="314822" cy="32045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47229" y="2235236"/>
              <a:ext cx="314822" cy="32045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1741" y="4033556"/>
              <a:ext cx="314822" cy="32045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701467" y="6396335"/>
            <a:ext cx="4128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COB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2 x  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CAB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65543" y="2292194"/>
            <a:ext cx="2143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Lesson 2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12344" y="2305213"/>
            <a:ext cx="2143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Lesson 3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357043" y="473281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2248338" y="4891576"/>
            <a:ext cx="28941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2814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935113E-49B9-4E48-A04B-77EDCEDD1E0E}"/>
              </a:ext>
            </a:extLst>
          </p:cNvPr>
          <p:cNvSpPr txBox="1"/>
          <p:nvPr/>
        </p:nvSpPr>
        <p:spPr>
          <a:xfrm>
            <a:off x="504124" y="1436058"/>
            <a:ext cx="11492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Think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a minute about how we can use the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theorem we learnt today 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help us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prove the angle in a semicircle is a right angle.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68BAECD-3D42-49FA-A4A4-C4E9BECDF495}"/>
              </a:ext>
            </a:extLst>
          </p:cNvPr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 in a semicircle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124" y="2647666"/>
            <a:ext cx="71399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theorem we learnt today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tells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us that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angle  at the centre is twice the angle at the circumference when the angles have the same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chord.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angle at the centre is on a straight-line (the diameter). Therefore the angle at the centre is 180°.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turn this means that the angle in a semicircle must be 90° as it will be half the angle at the centre.</a:t>
            </a:r>
          </a:p>
        </p:txBody>
      </p:sp>
      <p:sp>
        <p:nvSpPr>
          <p:cNvPr id="5" name="Oval 4"/>
          <p:cNvSpPr/>
          <p:nvPr/>
        </p:nvSpPr>
        <p:spPr>
          <a:xfrm>
            <a:off x="7970293" y="2825087"/>
            <a:ext cx="3425588" cy="342558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5" idx="2"/>
            <a:endCxn id="5" idx="6"/>
          </p:cNvCxnSpPr>
          <p:nvPr/>
        </p:nvCxnSpPr>
        <p:spPr>
          <a:xfrm>
            <a:off x="7970293" y="4537881"/>
            <a:ext cx="34255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6"/>
          </p:cNvCxnSpPr>
          <p:nvPr/>
        </p:nvCxnSpPr>
        <p:spPr>
          <a:xfrm flipH="1" flipV="1">
            <a:off x="8666328" y="3166281"/>
            <a:ext cx="2729553" cy="137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2"/>
          </p:cNvCxnSpPr>
          <p:nvPr/>
        </p:nvCxnSpPr>
        <p:spPr>
          <a:xfrm flipH="1">
            <a:off x="7970293" y="3166281"/>
            <a:ext cx="696035" cy="1371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9649003" y="4517445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7A536C0-3C25-4351-A9E0-EAD2909AF97B}"/>
              </a:ext>
            </a:extLst>
          </p:cNvPr>
          <p:cNvSpPr txBox="1"/>
          <p:nvPr/>
        </p:nvSpPr>
        <p:spPr>
          <a:xfrm>
            <a:off x="8501591" y="2825087"/>
            <a:ext cx="572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7A536C0-3C25-4351-A9E0-EAD2909AF97B}"/>
              </a:ext>
            </a:extLst>
          </p:cNvPr>
          <p:cNvSpPr txBox="1"/>
          <p:nvPr/>
        </p:nvSpPr>
        <p:spPr>
          <a:xfrm>
            <a:off x="7644058" y="4385908"/>
            <a:ext cx="572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7A536C0-3C25-4351-A9E0-EAD2909AF97B}"/>
              </a:ext>
            </a:extLst>
          </p:cNvPr>
          <p:cNvSpPr txBox="1"/>
          <p:nvPr/>
        </p:nvSpPr>
        <p:spPr>
          <a:xfrm>
            <a:off x="11383047" y="4399556"/>
            <a:ext cx="572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7A536C0-3C25-4351-A9E0-EAD2909AF97B}"/>
              </a:ext>
            </a:extLst>
          </p:cNvPr>
          <p:cNvSpPr txBox="1"/>
          <p:nvPr/>
        </p:nvSpPr>
        <p:spPr>
          <a:xfrm>
            <a:off x="9530935" y="4580741"/>
            <a:ext cx="572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3" name="Arc 22"/>
          <p:cNvSpPr/>
          <p:nvPr/>
        </p:nvSpPr>
        <p:spPr>
          <a:xfrm rot="6130176">
            <a:off x="9431094" y="4377526"/>
            <a:ext cx="499318" cy="509355"/>
          </a:xfrm>
          <a:prstGeom prst="arc">
            <a:avLst>
              <a:gd name="adj1" fmla="val 14359510"/>
              <a:gd name="adj2" fmla="val 61082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9448050" y="4848896"/>
            <a:ext cx="72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180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9828676" y="4848896"/>
            <a:ext cx="277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 rot="1658923">
            <a:off x="8618393" y="3181051"/>
            <a:ext cx="135284" cy="1802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71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1271229-A3CD-4466-A07C-409AB6993964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920952" y="1786114"/>
            <a:ext cx="4092371" cy="4409734"/>
            <a:chOff x="6477000" y="2235236"/>
            <a:chExt cx="3398520" cy="3624289"/>
          </a:xfrm>
        </p:grpSpPr>
        <p:sp>
          <p:nvSpPr>
            <p:cNvPr id="4" name="Oval 3"/>
            <p:cNvSpPr/>
            <p:nvPr/>
          </p:nvSpPr>
          <p:spPr>
            <a:xfrm>
              <a:off x="6477000" y="2606039"/>
              <a:ext cx="3398520" cy="32534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8168640" y="4290060"/>
              <a:ext cx="36000" cy="36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>
              <a:stCxn id="4" idx="3"/>
              <a:endCxn id="5" idx="3"/>
            </p:cNvCxnSpPr>
            <p:nvPr/>
          </p:nvCxnSpPr>
          <p:spPr>
            <a:xfrm flipV="1">
              <a:off x="6974701" y="4320787"/>
              <a:ext cx="1199211" cy="10622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4" idx="5"/>
            </p:cNvCxnSpPr>
            <p:nvPr/>
          </p:nvCxnSpPr>
          <p:spPr>
            <a:xfrm flipH="1" flipV="1">
              <a:off x="8204640" y="4326060"/>
              <a:ext cx="1173179" cy="10570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3"/>
              <a:endCxn id="4" idx="0"/>
            </p:cNvCxnSpPr>
            <p:nvPr/>
          </p:nvCxnSpPr>
          <p:spPr>
            <a:xfrm flipV="1">
              <a:off x="6974701" y="2606039"/>
              <a:ext cx="1201559" cy="2777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5"/>
              <a:endCxn id="4" idx="0"/>
            </p:cNvCxnSpPr>
            <p:nvPr/>
          </p:nvCxnSpPr>
          <p:spPr>
            <a:xfrm flipH="1" flipV="1">
              <a:off x="8176260" y="2606039"/>
              <a:ext cx="1201559" cy="2777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751320" y="5455919"/>
              <a:ext cx="314822" cy="25295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291182" y="5502979"/>
              <a:ext cx="314822" cy="25295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47229" y="2235236"/>
              <a:ext cx="314822" cy="25295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47229" y="4423672"/>
              <a:ext cx="314822" cy="25295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</p:grpSp>
      <p:sp>
        <p:nvSpPr>
          <p:cNvPr id="2" name="Arc 1"/>
          <p:cNvSpPr/>
          <p:nvPr/>
        </p:nvSpPr>
        <p:spPr>
          <a:xfrm rot="8052952">
            <a:off x="9526484" y="2254841"/>
            <a:ext cx="775237" cy="930166"/>
          </a:xfrm>
          <a:prstGeom prst="arc">
            <a:avLst>
              <a:gd name="adj1" fmla="val 15779563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 rot="15537428">
            <a:off x="9553476" y="3973536"/>
            <a:ext cx="861617" cy="930166"/>
          </a:xfrm>
          <a:prstGeom prst="arc">
            <a:avLst>
              <a:gd name="adj1" fmla="val 14975642"/>
              <a:gd name="adj2" fmla="val 79336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9732091" y="3137466"/>
            <a:ext cx="74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GB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811763" y="3660796"/>
            <a:ext cx="74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7675" y="1590675"/>
            <a:ext cx="420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value of x.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6287" y="2191420"/>
            <a:ext cx="6667501" cy="830997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angle at the centre is twice the angle at circumference.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287" y="3135131"/>
            <a:ext cx="3333750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 COB = 76° 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287" y="3635643"/>
            <a:ext cx="2631702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= 360° – 76°  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287" y="4136156"/>
            <a:ext cx="1529044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= 284°  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30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1271229-A3CD-4466-A07C-409AB6993964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969" y="1381095"/>
            <a:ext cx="5850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value of x.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920952" y="1277471"/>
            <a:ext cx="4092371" cy="4918376"/>
            <a:chOff x="6477000" y="1817191"/>
            <a:chExt cx="3398520" cy="4042334"/>
          </a:xfrm>
        </p:grpSpPr>
        <p:sp>
          <p:nvSpPr>
            <p:cNvPr id="6" name="Oval 5"/>
            <p:cNvSpPr/>
            <p:nvPr/>
          </p:nvSpPr>
          <p:spPr>
            <a:xfrm>
              <a:off x="6477000" y="2606039"/>
              <a:ext cx="3398520" cy="32534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8168640" y="4290060"/>
              <a:ext cx="36000" cy="36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>
              <a:stCxn id="6" idx="3"/>
              <a:endCxn id="7" idx="3"/>
            </p:cNvCxnSpPr>
            <p:nvPr/>
          </p:nvCxnSpPr>
          <p:spPr>
            <a:xfrm flipV="1">
              <a:off x="6974701" y="4320787"/>
              <a:ext cx="1199211" cy="10622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6" idx="5"/>
            </p:cNvCxnSpPr>
            <p:nvPr/>
          </p:nvCxnSpPr>
          <p:spPr>
            <a:xfrm flipH="1" flipV="1">
              <a:off x="8204640" y="4326060"/>
              <a:ext cx="1173179" cy="10570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3"/>
            </p:cNvCxnSpPr>
            <p:nvPr/>
          </p:nvCxnSpPr>
          <p:spPr>
            <a:xfrm flipV="1">
              <a:off x="6974702" y="1817191"/>
              <a:ext cx="1534191" cy="356587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6" idx="5"/>
              <a:endCxn id="6" idx="0"/>
            </p:cNvCxnSpPr>
            <p:nvPr/>
          </p:nvCxnSpPr>
          <p:spPr>
            <a:xfrm flipH="1" flipV="1">
              <a:off x="8176260" y="2606039"/>
              <a:ext cx="1201559" cy="2777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751320" y="5455919"/>
              <a:ext cx="314822" cy="25295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91182" y="5502979"/>
              <a:ext cx="314822" cy="25295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47229" y="2235236"/>
              <a:ext cx="314822" cy="25295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7229" y="4423672"/>
              <a:ext cx="314822" cy="25295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</p:grpSp>
      <p:sp>
        <p:nvSpPr>
          <p:cNvPr id="17" name="Arc 16"/>
          <p:cNvSpPr/>
          <p:nvPr/>
        </p:nvSpPr>
        <p:spPr>
          <a:xfrm rot="4224916">
            <a:off x="9553476" y="3973536"/>
            <a:ext cx="861617" cy="930166"/>
          </a:xfrm>
          <a:prstGeom prst="arc">
            <a:avLst>
              <a:gd name="adj1" fmla="val 19316937"/>
              <a:gd name="adj2" fmla="val 459157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9825889" y="4840009"/>
            <a:ext cx="74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rc 21"/>
          <p:cNvSpPr/>
          <p:nvPr/>
        </p:nvSpPr>
        <p:spPr>
          <a:xfrm rot="21317480">
            <a:off x="9538600" y="1742422"/>
            <a:ext cx="861617" cy="930166"/>
          </a:xfrm>
          <a:prstGeom prst="arc">
            <a:avLst>
              <a:gd name="adj1" fmla="val 17978297"/>
              <a:gd name="adj2" fmla="val 459157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10427297" y="2053616"/>
            <a:ext cx="791573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r>
              <a:rPr lang="en-GB" sz="1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GB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5969" y="1973595"/>
            <a:ext cx="4594972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Angl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CAB = 180°</a:t>
            </a:r>
            <a:r>
              <a:rPr lang="en-GB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140° 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5969" y="2512485"/>
            <a:ext cx="4594972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Angl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CAB = 40° 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5969" y="3967244"/>
            <a:ext cx="4594972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= 80° 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969" y="3021966"/>
            <a:ext cx="6667501" cy="830997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angle at the centre is twice the angle at circumference.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0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2207</TotalTime>
  <Words>513</Words>
  <Application>Microsoft Office PowerPoint</Application>
  <PresentationFormat>Custom</PresentationFormat>
  <Paragraphs>110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168</cp:revision>
  <cp:lastPrinted>2019-05-23T17:21:48Z</cp:lastPrinted>
  <dcterms:created xsi:type="dcterms:W3CDTF">2018-01-14T21:11:47Z</dcterms:created>
  <dcterms:modified xsi:type="dcterms:W3CDTF">2019-07-30T11:32:26Z</dcterms:modified>
</cp:coreProperties>
</file>