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01" r:id="rId2"/>
    <p:sldId id="518" r:id="rId3"/>
    <p:sldId id="566" r:id="rId4"/>
    <p:sldId id="304" r:id="rId5"/>
    <p:sldId id="545" r:id="rId6"/>
    <p:sldId id="547" r:id="rId7"/>
    <p:sldId id="544" r:id="rId8"/>
    <p:sldId id="567" r:id="rId9"/>
    <p:sldId id="568" r:id="rId10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ndra Wharton" initials="SW" lastIdx="1" clrIdx="0">
    <p:extLst/>
  </p:cmAuthor>
  <p:cmAuthor id="2" name="Sepideh Modgham" initials="SM" lastIdx="1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064" autoAdjust="0"/>
    <p:restoredTop sz="93154" autoAdjust="0"/>
  </p:normalViewPr>
  <p:slideViewPr>
    <p:cSldViewPr snapToGrid="0">
      <p:cViewPr varScale="1">
        <p:scale>
          <a:sx n="69" d="100"/>
          <a:sy n="69" d="100"/>
        </p:scale>
        <p:origin x="-126" y="-68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293" cy="497040"/>
          </a:xfrm>
          <a:prstGeom prst="rect">
            <a:avLst/>
          </a:prstGeom>
        </p:spPr>
        <p:txBody>
          <a:bodyPr vert="horz" lIns="90452" tIns="45226" rIns="90452" bIns="45226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815" y="0"/>
            <a:ext cx="2945293" cy="497040"/>
          </a:xfrm>
          <a:prstGeom prst="rect">
            <a:avLst/>
          </a:prstGeom>
        </p:spPr>
        <p:txBody>
          <a:bodyPr vert="horz" lIns="90452" tIns="45226" rIns="90452" bIns="45226" rtlCol="0"/>
          <a:lstStyle>
            <a:lvl1pPr algn="r">
              <a:defRPr sz="1200"/>
            </a:lvl1pPr>
          </a:lstStyle>
          <a:p>
            <a:fld id="{DECA8310-5EC8-4BDA-AA2B-63734902E6F8}" type="datetimeFigureOut">
              <a:rPr lang="en-GB" smtClean="0"/>
              <a:t>30/07/2019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452" tIns="45226" rIns="90452" bIns="45226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924" y="4776930"/>
            <a:ext cx="5437827" cy="3908682"/>
          </a:xfrm>
          <a:prstGeom prst="rect">
            <a:avLst/>
          </a:prstGeom>
        </p:spPr>
        <p:txBody>
          <a:bodyPr vert="horz" lIns="90452" tIns="45226" rIns="90452" bIns="4522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598"/>
            <a:ext cx="2945293" cy="497040"/>
          </a:xfrm>
          <a:prstGeom prst="rect">
            <a:avLst/>
          </a:prstGeom>
        </p:spPr>
        <p:txBody>
          <a:bodyPr vert="horz" lIns="90452" tIns="45226" rIns="90452" bIns="45226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815" y="9429598"/>
            <a:ext cx="2945293" cy="497040"/>
          </a:xfrm>
          <a:prstGeom prst="rect">
            <a:avLst/>
          </a:prstGeom>
        </p:spPr>
        <p:txBody>
          <a:bodyPr vert="horz" lIns="90452" tIns="45226" rIns="90452" bIns="45226" rtlCol="0" anchor="b"/>
          <a:lstStyle>
            <a:lvl1pPr algn="r">
              <a:defRPr sz="1200"/>
            </a:lvl1pPr>
          </a:lstStyle>
          <a:p>
            <a:fld id="{C0C56144-4759-4C78-9637-8A3E5F7FB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576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F116A9-50C6-4585-A8DF-C1902CCAC44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99643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What angle facts do you know? Did </a:t>
            </a:r>
            <a:r>
              <a:rPr lang="en-GB" smtClean="0"/>
              <a:t>you recall all these facts?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F116A9-50C6-4585-A8DF-C1902CCAC442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99643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C56144-4759-4C78-9637-8A3E5F7FB508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60864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C56144-4759-4C78-9637-8A3E5F7FB508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62191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C56144-4759-4C78-9637-8A3E5F7FB508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21836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F116A9-50C6-4585-A8DF-C1902CCAC442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11210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F116A9-50C6-4585-A8DF-C1902CCAC442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99643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F116A9-50C6-4585-A8DF-C1902CCAC442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99643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257E56F-BCD7-4F35-B39B-9229503244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6EB5858C-C0E9-44BE-A16A-04F42C5B67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7EE67C9-BD9A-4B95-8746-530BFB572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30/07/2019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70372E1-0684-4E45-ACE9-093F28D5B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B273BD3-1144-460B-BC81-9618B67CE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949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1B8E842-E735-40C6-BBFF-1429937E0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E0AC1A4E-F197-4FD9-A3FA-836372F9D3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9DEB460-8303-4FDE-97C6-223A59BC8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30/07/2019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480A111-4796-4ABB-AEFF-6015F774A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0BC8771-1D8D-464D-8A13-927AC7077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2354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2F4EE0F7-A3B5-4075-BCA4-56084734C1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0AED57F6-6055-40D2-A000-2D6AF953F5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F2E87CD-C7FE-480F-8495-91226FC36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30/07/2019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596A2AD-55BA-4CE5-B429-9B1B3521F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6D60E5D-A174-4EA6-B181-FADE943F2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228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8601111-A629-4909-9716-A0B12236E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4465F36-7B94-4EF1-A5FC-B875EC99E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9A1C335-4435-4409-97E1-A230C943B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30/07/2019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C4F7D29-E90E-4CC7-A227-B9BA61729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1B22C0C-4056-45EE-A9C9-E43EF425A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240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1B7B82F-F40A-4943-9222-C4ECCE78D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85C2D0AA-CDB0-4E28-B90C-3164FFD4C3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C6B2FA1-DB88-4D4A-8FD9-D5295F299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30/07/2019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E529A77-54CA-4EEB-8A8B-6858F045D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AB09545-19EF-4C94-84A2-7C935B39B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63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F3AC6DC-E71C-4EC5-85ED-F6F430FDA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6FEFAAC-930B-461B-AE43-1631B3C443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8658036-75BA-4E8B-8529-5FD6488B21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54639245-23F2-4690-A1A7-4AEE113AC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30/07/2019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02BB07FD-14CD-467E-9A35-FE7C5EF6D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17DC120F-220B-4CD4-B0B7-BE263E5B7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543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2BCBED4-7412-4664-AE2C-E14F31ED5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7A348BDA-3744-4426-9FDB-73412014B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4F7B898A-76E6-42F0-A8D2-24FB0D8A20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8A49089E-697A-4653-ABC3-EB03C0ECB5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27C0D650-CE78-4193-8B4A-D48EC20517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CF63E603-A126-4D64-90CB-9BE7346BF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30/07/2019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E653ED42-7F0C-4A93-9ABA-B9DBBA3D6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06F1F34F-C338-435A-A0D1-B520ABB06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856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46C07EE-A18C-4C03-9128-BED204F93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9E0C9CD4-101E-42E3-B20B-75FAFCA83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30/07/2019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AD56468C-2B85-4E23-8CD7-6230BAFF7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CB9B6F7F-272A-452D-8AF8-BA9849546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8230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9CCBB2FA-AA82-4F15-B123-112615A71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30/07/2019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3C70FCCA-91FE-4515-A55A-555805BE2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CFE11DC-AA8D-4B43-B16E-8E11BC5F5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998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11C3206-257D-4762-B461-A249DF0C7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F8F68F3-A027-4A07-BCD4-498C1854D6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B646CCAC-6329-469B-9EF8-11D768DC6D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73FB1E4C-292B-4771-BE1F-E686345BC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30/07/2019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EBC74EF1-1DA0-44CA-8922-1F6EED3DB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48D63785-4E7B-4FB7-B713-15AA7DBB0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878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24DC9B4-A119-4EF3-A357-E2B5B4870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49B32B8C-5BF2-45C6-94B5-A43B074B97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5E1221A9-026A-4B0B-9162-19EF94EDDF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3C4BE4ED-D3FA-4039-9E87-7B1DCE5B4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30/07/2019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F7C41FD-2855-4EF6-B2F3-6A1F38716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91F3C4DB-832D-473E-9D0D-23F052671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16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4B19BB72-2692-4EA6-9A86-26EB3AEA7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52CCC62-3F5F-4069-B9D2-4524C5EC9D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8BAB464-9A22-4D72-A4C8-256D02D2FF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40A85-F303-4191-B330-2A7738FF4DCF}" type="datetimeFigureOut">
              <a:rPr lang="en-GB" smtClean="0"/>
              <a:t>30/07/2019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0E17D82-6EA5-425D-AAA8-BEB400DF1C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15EC323-3F88-4C58-8F2B-BA578884FD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7876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58905" y="1909481"/>
            <a:ext cx="9175199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b="1" dirty="0">
                <a:latin typeface="Arial" panose="020B0604020202020204" pitchFamily="34" charset="0"/>
                <a:cs typeface="Arial" panose="020B0604020202020204" pitchFamily="34" charset="0"/>
              </a:rPr>
              <a:t>Skills Pack – </a:t>
            </a:r>
            <a:r>
              <a:rPr lang="en-GB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Circle theorems</a:t>
            </a:r>
            <a:endParaRPr lang="en-GB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Lesson 3</a:t>
            </a:r>
            <a:r>
              <a:rPr lang="en-GB" sz="260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GB" sz="2600" smtClean="0">
                <a:latin typeface="Arial" panose="020B0604020202020204" pitchFamily="34" charset="0"/>
                <a:cs typeface="Arial" panose="020B0604020202020204" pitchFamily="34" charset="0"/>
              </a:rPr>
              <a:t>Angle </a:t>
            </a:r>
            <a:r>
              <a:rPr lang="en-GB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at the centre of a circle</a:t>
            </a:r>
            <a:endParaRPr lang="en-GB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b="1" dirty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Cambridge </a:t>
            </a:r>
            <a:r>
              <a:rPr lang="en-GB" sz="2600" b="1" dirty="0" smtClean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IGCSE</a:t>
            </a:r>
            <a:r>
              <a:rPr lang="en-GB" sz="2600" b="1" baseline="30000" dirty="0" smtClean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TM</a:t>
            </a:r>
            <a:endParaRPr lang="en-GB" sz="2600" b="1" baseline="30000" dirty="0">
              <a:solidFill>
                <a:srgbClr val="EA5B0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dirty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Mathematics 0580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39" y="451912"/>
            <a:ext cx="4046220" cy="65047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906" y="6239435"/>
            <a:ext cx="41282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Version 0.1</a:t>
            </a:r>
          </a:p>
        </p:txBody>
      </p:sp>
      <p:pic>
        <p:nvPicPr>
          <p:cNvPr id="6" name="Picture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511" y="6168533"/>
            <a:ext cx="1292225" cy="4495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4474" y="3033287"/>
            <a:ext cx="3659262" cy="2744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3928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="" xmlns:a16="http://schemas.microsoft.com/office/drawing/2014/main" id="{A1271229-A3CD-4466-A07C-409AB6993964}"/>
              </a:ext>
            </a:extLst>
          </p:cNvPr>
          <p:cNvSpPr/>
          <p:nvPr/>
        </p:nvSpPr>
        <p:spPr>
          <a:xfrm>
            <a:off x="0" y="-57196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What angle facts do you know?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3893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931F021F-83A5-4BC9-9F68-6EC9F9CE1566}"/>
              </a:ext>
            </a:extLst>
          </p:cNvPr>
          <p:cNvSpPr/>
          <p:nvPr/>
        </p:nvSpPr>
        <p:spPr>
          <a:xfrm>
            <a:off x="200263" y="1359559"/>
            <a:ext cx="643254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The angles in a triangle add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up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180°.</a:t>
            </a:r>
            <a:endParaRPr lang="en-US" sz="2800" b="0" cap="none" spc="0" dirty="0">
              <a:ln w="0"/>
              <a:gradFill>
                <a:gsLst>
                  <a:gs pos="21000">
                    <a:srgbClr val="53575C"/>
                  </a:gs>
                  <a:gs pos="88000">
                    <a:srgbClr val="C5C7CA"/>
                  </a:gs>
                </a:gsLst>
                <a:lin ang="5400000"/>
              </a:gra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="" xmlns:a16="http://schemas.microsoft.com/office/drawing/2014/main" id="{A1271229-A3CD-4466-A07C-409AB6993964}"/>
              </a:ext>
            </a:extLst>
          </p:cNvPr>
          <p:cNvSpPr/>
          <p:nvPr/>
        </p:nvSpPr>
        <p:spPr>
          <a:xfrm>
            <a:off x="0" y="-57196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Did you recall all these facts?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00263" y="2042311"/>
            <a:ext cx="67513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Angles on a straight line add up to 180°.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22099" y="2725063"/>
            <a:ext cx="65471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Angles around a point add up to 360°.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00263" y="3407815"/>
            <a:ext cx="69648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Angles in an equilateral triangle are all 60°.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00263" y="4090568"/>
            <a:ext cx="55727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Alternate angles are the same.</a:t>
            </a:r>
          </a:p>
          <a:p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951583" y="1359559"/>
            <a:ext cx="524041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Corresponding angles are equal.</a:t>
            </a:r>
          </a:p>
          <a:p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232916" y="3418743"/>
            <a:ext cx="47222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Opposite angles are equal.</a:t>
            </a:r>
          </a:p>
          <a:p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="" xmlns:a16="http://schemas.microsoft.com/office/drawing/2014/main" id="{8994DAC9-A718-4BF8-B613-99AA54B0CF5D}"/>
              </a:ext>
            </a:extLst>
          </p:cNvPr>
          <p:cNvSpPr/>
          <p:nvPr/>
        </p:nvSpPr>
        <p:spPr>
          <a:xfrm>
            <a:off x="7425136" y="5684232"/>
            <a:ext cx="4914280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An isosceles triangle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has two equal sides and angles. </a:t>
            </a:r>
            <a:endParaRPr lang="en-US" sz="2800" b="0" cap="none" spc="0" dirty="0">
              <a:ln w="0"/>
              <a:gradFill>
                <a:gsLst>
                  <a:gs pos="21000">
                    <a:srgbClr val="53575C"/>
                  </a:gs>
                  <a:gs pos="88000">
                    <a:srgbClr val="C5C7CA"/>
                  </a:gs>
                </a:gsLst>
                <a:lin ang="5400000"/>
              </a:gra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="" xmlns:a16="http://schemas.microsoft.com/office/drawing/2014/main" id="{CBCD2282-657A-4B14-81E1-9B39D4006B1A}"/>
              </a:ext>
            </a:extLst>
          </p:cNvPr>
          <p:cNvSpPr/>
          <p:nvPr/>
        </p:nvSpPr>
        <p:spPr>
          <a:xfrm>
            <a:off x="-59848" y="6276092"/>
            <a:ext cx="727154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The angles in a quadrilateral add up to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360°.</a:t>
            </a:r>
            <a:endParaRPr lang="en-US" sz="2800" b="0" cap="none" spc="0" dirty="0">
              <a:ln w="0"/>
              <a:gradFill>
                <a:gsLst>
                  <a:gs pos="21000">
                    <a:srgbClr val="53575C"/>
                  </a:gs>
                  <a:gs pos="88000">
                    <a:srgbClr val="C5C7CA"/>
                  </a:gs>
                </a:gsLst>
                <a:lin ang="5400000"/>
              </a:gra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8" name="Group 47"/>
          <p:cNvGrpSpPr/>
          <p:nvPr/>
        </p:nvGrpSpPr>
        <p:grpSpPr>
          <a:xfrm>
            <a:off x="656463" y="4445980"/>
            <a:ext cx="1721083" cy="1605689"/>
            <a:chOff x="890546" y="2210085"/>
            <a:chExt cx="1721083" cy="1605689"/>
          </a:xfrm>
        </p:grpSpPr>
        <p:cxnSp>
          <p:nvCxnSpPr>
            <p:cNvPr id="49" name="Straight Connector 48"/>
            <p:cNvCxnSpPr/>
            <p:nvPr/>
          </p:nvCxnSpPr>
          <p:spPr>
            <a:xfrm>
              <a:off x="890546" y="2661313"/>
              <a:ext cx="1486894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>
              <a:off x="890546" y="3509749"/>
              <a:ext cx="172108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1232452" y="2449002"/>
              <a:ext cx="985962" cy="13199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Arc 51"/>
            <p:cNvSpPr/>
            <p:nvPr/>
          </p:nvSpPr>
          <p:spPr>
            <a:xfrm rot="4970507">
              <a:off x="1051965" y="2210085"/>
              <a:ext cx="682388" cy="682388"/>
            </a:xfrm>
            <a:prstGeom prst="arc">
              <a:avLst>
                <a:gd name="adj1" fmla="val 17762726"/>
                <a:gd name="adj2" fmla="val 20504126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Arc 52"/>
            <p:cNvSpPr/>
            <p:nvPr/>
          </p:nvSpPr>
          <p:spPr>
            <a:xfrm rot="14429464">
              <a:off x="1757791" y="3133386"/>
              <a:ext cx="682388" cy="682388"/>
            </a:xfrm>
            <a:prstGeom prst="arc">
              <a:avLst>
                <a:gd name="adj1" fmla="val 17587426"/>
                <a:gd name="adj2" fmla="val 20459211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1610870" y="2655327"/>
              <a:ext cx="14021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 smtClean="0"/>
                <a:t>α</a:t>
              </a:r>
              <a:endParaRPr lang="en-GB" dirty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1517005" y="3114759"/>
              <a:ext cx="14021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 smtClean="0"/>
                <a:t>α</a:t>
              </a:r>
              <a:endParaRPr lang="en-GB" dirty="0"/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8251795" y="1693781"/>
            <a:ext cx="1721083" cy="1743499"/>
            <a:chOff x="890546" y="2210085"/>
            <a:chExt cx="1721083" cy="1743499"/>
          </a:xfrm>
        </p:grpSpPr>
        <p:cxnSp>
          <p:nvCxnSpPr>
            <p:cNvPr id="57" name="Straight Connector 56"/>
            <p:cNvCxnSpPr/>
            <p:nvPr/>
          </p:nvCxnSpPr>
          <p:spPr>
            <a:xfrm>
              <a:off x="890546" y="2661313"/>
              <a:ext cx="1486894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890546" y="3509749"/>
              <a:ext cx="172108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1232452" y="2449002"/>
              <a:ext cx="1144988" cy="150458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Arc 59"/>
            <p:cNvSpPr/>
            <p:nvPr/>
          </p:nvSpPr>
          <p:spPr>
            <a:xfrm rot="9539978">
              <a:off x="1051965" y="2210085"/>
              <a:ext cx="682388" cy="682388"/>
            </a:xfrm>
            <a:prstGeom prst="arc">
              <a:avLst>
                <a:gd name="adj1" fmla="val 15959182"/>
                <a:gd name="adj2" fmla="val 281438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61" name="Arc 60"/>
          <p:cNvSpPr/>
          <p:nvPr/>
        </p:nvSpPr>
        <p:spPr>
          <a:xfrm rot="9539978">
            <a:off x="8470844" y="2570909"/>
            <a:ext cx="682388" cy="682388"/>
          </a:xfrm>
          <a:prstGeom prst="arc">
            <a:avLst>
              <a:gd name="adj1" fmla="val 15424887"/>
              <a:gd name="adj2" fmla="val 281438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TextBox 61"/>
          <p:cNvSpPr txBox="1"/>
          <p:nvPr/>
        </p:nvSpPr>
        <p:spPr>
          <a:xfrm>
            <a:off x="7856845" y="2316439"/>
            <a:ext cx="3644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β</a:t>
            </a:r>
            <a:endParaRPr lang="en-GB" dirty="0"/>
          </a:p>
        </p:txBody>
      </p:sp>
      <p:sp>
        <p:nvSpPr>
          <p:cNvPr id="63" name="TextBox 62"/>
          <p:cNvSpPr txBox="1"/>
          <p:nvPr/>
        </p:nvSpPr>
        <p:spPr>
          <a:xfrm>
            <a:off x="8291422" y="3082514"/>
            <a:ext cx="3644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β</a:t>
            </a:r>
            <a:endParaRPr lang="en-GB" dirty="0"/>
          </a:p>
        </p:txBody>
      </p:sp>
      <p:cxnSp>
        <p:nvCxnSpPr>
          <p:cNvPr id="64" name="Straight Connector 63"/>
          <p:cNvCxnSpPr/>
          <p:nvPr/>
        </p:nvCxnSpPr>
        <p:spPr>
          <a:xfrm>
            <a:off x="7746195" y="4178301"/>
            <a:ext cx="1847850" cy="115252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H="1">
            <a:off x="7955745" y="3987801"/>
            <a:ext cx="1285875" cy="147637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Arc 65"/>
          <p:cNvSpPr/>
          <p:nvPr/>
        </p:nvSpPr>
        <p:spPr>
          <a:xfrm rot="1949201">
            <a:off x="8493907" y="4425949"/>
            <a:ext cx="466725" cy="600075"/>
          </a:xfrm>
          <a:prstGeom prst="arc">
            <a:avLst>
              <a:gd name="adj1" fmla="val 15732753"/>
              <a:gd name="adj2" fmla="val 692898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Arc 66"/>
          <p:cNvSpPr/>
          <p:nvPr/>
        </p:nvSpPr>
        <p:spPr>
          <a:xfrm rot="12123047">
            <a:off x="8239907" y="4362449"/>
            <a:ext cx="466725" cy="600075"/>
          </a:xfrm>
          <a:prstGeom prst="arc">
            <a:avLst>
              <a:gd name="adj1" fmla="val 15732753"/>
              <a:gd name="adj2" fmla="val 692898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TextBox 67"/>
          <p:cNvSpPr txBox="1"/>
          <p:nvPr/>
        </p:nvSpPr>
        <p:spPr>
          <a:xfrm>
            <a:off x="9015416" y="4541320"/>
            <a:ext cx="323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δ</a:t>
            </a:r>
            <a:endParaRPr lang="en-GB" dirty="0"/>
          </a:p>
        </p:txBody>
      </p:sp>
      <p:sp>
        <p:nvSpPr>
          <p:cNvPr id="69" name="TextBox 68"/>
          <p:cNvSpPr txBox="1"/>
          <p:nvPr/>
        </p:nvSpPr>
        <p:spPr>
          <a:xfrm>
            <a:off x="7872416" y="4569897"/>
            <a:ext cx="323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δ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2435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Angle at the centre of a circle (Inscribed </a:t>
            </a: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Angle </a:t>
            </a:r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theorem)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50B515D7-D6DC-4FCC-AFA6-7FEFF10C722C}"/>
              </a:ext>
            </a:extLst>
          </p:cNvPr>
          <p:cNvSpPr/>
          <p:nvPr/>
        </p:nvSpPr>
        <p:spPr>
          <a:xfrm>
            <a:off x="473336" y="1524272"/>
            <a:ext cx="11603050" cy="15960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20000"/>
              </a:lnSpc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In a circle the angle at the centre is twice the angle at the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circumference. </a:t>
            </a:r>
          </a:p>
          <a:p>
            <a:pPr fontAlgn="base">
              <a:lnSpc>
                <a:spcPct val="120000"/>
              </a:lnSpc>
            </a:pP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6477000" y="2302782"/>
            <a:ext cx="3398520" cy="3769324"/>
            <a:chOff x="6477000" y="2235236"/>
            <a:chExt cx="3398520" cy="3769324"/>
          </a:xfrm>
        </p:grpSpPr>
        <p:sp>
          <p:nvSpPr>
            <p:cNvPr id="5" name="Oval 4"/>
            <p:cNvSpPr/>
            <p:nvPr/>
          </p:nvSpPr>
          <p:spPr>
            <a:xfrm>
              <a:off x="6477000" y="2606040"/>
              <a:ext cx="3398520" cy="339852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Oval 10"/>
            <p:cNvSpPr/>
            <p:nvPr/>
          </p:nvSpPr>
          <p:spPr>
            <a:xfrm>
              <a:off x="8168640" y="4290060"/>
              <a:ext cx="36000" cy="36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3" name="Straight Connector 12"/>
            <p:cNvCxnSpPr>
              <a:stCxn id="5" idx="3"/>
              <a:endCxn id="11" idx="3"/>
            </p:cNvCxnSpPr>
            <p:nvPr/>
          </p:nvCxnSpPr>
          <p:spPr>
            <a:xfrm flipV="1">
              <a:off x="6974702" y="4320788"/>
              <a:ext cx="1199210" cy="118607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stCxn id="5" idx="5"/>
            </p:cNvCxnSpPr>
            <p:nvPr/>
          </p:nvCxnSpPr>
          <p:spPr>
            <a:xfrm flipH="1" flipV="1">
              <a:off x="8204640" y="4326060"/>
              <a:ext cx="1173178" cy="118079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5" idx="3"/>
              <a:endCxn id="5" idx="0"/>
            </p:cNvCxnSpPr>
            <p:nvPr/>
          </p:nvCxnSpPr>
          <p:spPr>
            <a:xfrm flipV="1">
              <a:off x="6974702" y="2606040"/>
              <a:ext cx="1201558" cy="290081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5" idx="5"/>
              <a:endCxn id="5" idx="0"/>
            </p:cNvCxnSpPr>
            <p:nvPr/>
          </p:nvCxnSpPr>
          <p:spPr>
            <a:xfrm flipH="1" flipV="1">
              <a:off x="8176260" y="2606040"/>
              <a:ext cx="1201558" cy="290081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6751320" y="5455920"/>
              <a:ext cx="314822" cy="307777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1400" b="1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  <a:endParaRPr lang="en-GB" sz="1400" b="1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9291182" y="5502979"/>
              <a:ext cx="314822" cy="307777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1400" b="1" i="1" dirty="0"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8047229" y="2235236"/>
              <a:ext cx="314822" cy="307777"/>
            </a:xfrm>
            <a:prstGeom prst="rect">
              <a:avLst/>
            </a:prstGeom>
            <a:noFill/>
            <a:ln w="28575"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400" b="1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endParaRPr lang="en-GB" sz="1400" b="1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031741" y="4033556"/>
              <a:ext cx="314822" cy="307777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1400" b="1" i="1" dirty="0">
                  <a:latin typeface="Arial" panose="020B0604020202020204" pitchFamily="34" charset="0"/>
                  <a:cs typeface="Arial" panose="020B0604020202020204" pitchFamily="34" charset="0"/>
                </a:rPr>
                <a:t>O</a:t>
              </a:r>
            </a:p>
          </p:txBody>
        </p:sp>
      </p:grpSp>
      <p:sp>
        <p:nvSpPr>
          <p:cNvPr id="27" name="Rectangle 26">
            <a:extLst>
              <a:ext uri="{FF2B5EF4-FFF2-40B4-BE49-F238E27FC236}">
                <a16:creationId xmlns="" xmlns:a16="http://schemas.microsoft.com/office/drawing/2014/main" id="{50B515D7-D6DC-4FCC-AFA6-7FEFF10C722C}"/>
              </a:ext>
            </a:extLst>
          </p:cNvPr>
          <p:cNvSpPr/>
          <p:nvPr/>
        </p:nvSpPr>
        <p:spPr>
          <a:xfrm>
            <a:off x="518849" y="3315532"/>
            <a:ext cx="5455231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20000"/>
              </a:lnSpc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fontAlgn="base">
              <a:lnSpc>
                <a:spcPct val="120000"/>
              </a:lnSpc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587359" y="3993380"/>
            <a:ext cx="46875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Angle </a:t>
            </a:r>
            <a:r>
              <a:rPr lang="en-GB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COB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= 2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x angle </a:t>
            </a:r>
            <a:r>
              <a:rPr lang="en-GB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CAB</a:t>
            </a:r>
            <a:endParaRPr lang="en-GB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8035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522137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 Angle at the centre of a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circle - proof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1DD5C1CD-C58E-4665-8E78-86255E3478E6}"/>
              </a:ext>
            </a:extLst>
          </p:cNvPr>
          <p:cNvSpPr/>
          <p:nvPr/>
        </p:nvSpPr>
        <p:spPr>
          <a:xfrm>
            <a:off x="664207" y="1744356"/>
            <a:ext cx="7058957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Extend </a:t>
            </a:r>
            <a:r>
              <a:rPr lang="en-GB" sz="2400" i="1" dirty="0">
                <a:latin typeface="Arial" panose="020B0604020202020204" pitchFamily="34" charset="0"/>
                <a:cs typeface="Arial" panose="020B0604020202020204" pitchFamily="34" charset="0"/>
              </a:rPr>
              <a:t>AO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en-GB" sz="2400" i="1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  <a:p>
            <a:r>
              <a:rPr lang="en-GB" sz="2400" i="1" dirty="0">
                <a:latin typeface="Arial" panose="020B0604020202020204" pitchFamily="34" charset="0"/>
                <a:cs typeface="Arial" panose="020B0604020202020204" pitchFamily="34" charset="0"/>
              </a:rPr>
              <a:t>AO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GB" sz="2400" i="1" dirty="0">
                <a:latin typeface="Arial" panose="020B0604020202020204" pitchFamily="34" charset="0"/>
                <a:cs typeface="Arial" panose="020B0604020202020204" pitchFamily="34" charset="0"/>
              </a:rPr>
              <a:t>BO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GB" sz="2400" i="1" dirty="0">
                <a:latin typeface="Arial" panose="020B0604020202020204" pitchFamily="34" charset="0"/>
                <a:cs typeface="Arial" panose="020B0604020202020204" pitchFamily="34" charset="0"/>
              </a:rPr>
              <a:t>CO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(radii of same circle)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Triangle </a:t>
            </a:r>
            <a:r>
              <a:rPr lang="en-GB" sz="2400" i="1" dirty="0">
                <a:latin typeface="Arial" panose="020B0604020202020204" pitchFamily="34" charset="0"/>
                <a:cs typeface="Arial" panose="020B0604020202020204" pitchFamily="34" charset="0"/>
              </a:rPr>
              <a:t>AOB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is isosceles (base angles equal)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Triangle </a:t>
            </a:r>
            <a:r>
              <a:rPr lang="en-GB" sz="2400" i="1" dirty="0">
                <a:latin typeface="Arial" panose="020B0604020202020204" pitchFamily="34" charset="0"/>
                <a:cs typeface="Arial" panose="020B0604020202020204" pitchFamily="34" charset="0"/>
              </a:rPr>
              <a:t>AOC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is isosceles (base angles equal)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Angle </a:t>
            </a:r>
            <a:r>
              <a:rPr lang="en-GB" sz="2400" i="1" dirty="0">
                <a:latin typeface="Arial" panose="020B0604020202020204" pitchFamily="34" charset="0"/>
                <a:cs typeface="Arial" panose="020B0604020202020204" pitchFamily="34" charset="0"/>
              </a:rPr>
              <a:t>AOB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180°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- 2α (angle sum in a triangle)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Angle </a:t>
            </a:r>
            <a:r>
              <a:rPr lang="en-GB" sz="2400" i="1" dirty="0">
                <a:latin typeface="Arial" panose="020B0604020202020204" pitchFamily="34" charset="0"/>
                <a:cs typeface="Arial" panose="020B0604020202020204" pitchFamily="34" charset="0"/>
              </a:rPr>
              <a:t>AOC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= 180° - 2β (angle sum in a triangle)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Angle </a:t>
            </a:r>
            <a:r>
              <a:rPr lang="en-GB" sz="2400" i="1" dirty="0">
                <a:latin typeface="Arial" panose="020B0604020202020204" pitchFamily="34" charset="0"/>
                <a:cs typeface="Arial" panose="020B0604020202020204" pitchFamily="34" charset="0"/>
              </a:rPr>
              <a:t>COB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= 360° – (</a:t>
            </a:r>
            <a:r>
              <a:rPr lang="en-GB" sz="2400" i="1" dirty="0">
                <a:latin typeface="Arial" panose="020B0604020202020204" pitchFamily="34" charset="0"/>
                <a:cs typeface="Arial" panose="020B0604020202020204" pitchFamily="34" charset="0"/>
              </a:rPr>
              <a:t>AOB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GB" sz="2400" i="1" dirty="0">
                <a:latin typeface="Arial" panose="020B0604020202020204" pitchFamily="34" charset="0"/>
                <a:cs typeface="Arial" panose="020B0604020202020204" pitchFamily="34" charset="0"/>
              </a:rPr>
              <a:t>AOC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)  (angles at point)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Angle </a:t>
            </a:r>
            <a:r>
              <a:rPr lang="en-GB" sz="2400" i="1" dirty="0">
                <a:latin typeface="Arial" panose="020B0604020202020204" pitchFamily="34" charset="0"/>
                <a:cs typeface="Arial" panose="020B0604020202020204" pitchFamily="34" charset="0"/>
              </a:rPr>
              <a:t>COB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= 360° – (180° - 2α + 180 - 2β)</a:t>
            </a:r>
          </a:p>
          <a:p>
            <a:pPr lvl="0" fontAlgn="base"/>
            <a:r>
              <a:rPr lang="en-GB" sz="2400" u="sng" dirty="0">
                <a:latin typeface="Arial" panose="020B0604020202020204" pitchFamily="34" charset="0"/>
                <a:cs typeface="Arial" panose="020B0604020202020204" pitchFamily="34" charset="0"/>
              </a:rPr>
              <a:t>Angle </a:t>
            </a:r>
            <a:r>
              <a:rPr lang="en-GB" sz="2400" i="1" u="sng" dirty="0">
                <a:latin typeface="Arial" panose="020B0604020202020204" pitchFamily="34" charset="0"/>
                <a:cs typeface="Arial" panose="020B0604020202020204" pitchFamily="34" charset="0"/>
              </a:rPr>
              <a:t>COB</a:t>
            </a:r>
            <a:r>
              <a:rPr lang="en-GB" sz="2400" u="sng" dirty="0">
                <a:latin typeface="Arial" panose="020B0604020202020204" pitchFamily="34" charset="0"/>
                <a:cs typeface="Arial" panose="020B0604020202020204" pitchFamily="34" charset="0"/>
              </a:rPr>
              <a:t> = 2α + 2β = </a:t>
            </a:r>
            <a:r>
              <a:rPr lang="en-GB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2(</a:t>
            </a:r>
            <a:r>
              <a:rPr lang="en-GB" sz="2400" u="sng" dirty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en-GB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GB" sz="2400" u="sng" dirty="0">
                <a:latin typeface="Arial" panose="020B0604020202020204" pitchFamily="34" charset="0"/>
                <a:cs typeface="Arial" panose="020B0604020202020204" pitchFamily="34" charset="0"/>
              </a:rPr>
              <a:t>β) 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u="sng" dirty="0">
                <a:latin typeface="Arial" panose="020B0604020202020204" pitchFamily="34" charset="0"/>
                <a:cs typeface="Arial" panose="020B0604020202020204" pitchFamily="34" charset="0"/>
              </a:rPr>
              <a:t>= 2 x </a:t>
            </a:r>
            <a:r>
              <a:rPr lang="en-GB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Angle </a:t>
            </a:r>
            <a:r>
              <a:rPr lang="en-GB" sz="2400" i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CAB</a:t>
            </a:r>
            <a:endParaRPr lang="en-GB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7939715" y="2370328"/>
            <a:ext cx="3398520" cy="3769324"/>
            <a:chOff x="6477000" y="2235236"/>
            <a:chExt cx="3398520" cy="3769324"/>
          </a:xfrm>
        </p:grpSpPr>
        <p:sp>
          <p:nvSpPr>
            <p:cNvPr id="8" name="Oval 7"/>
            <p:cNvSpPr/>
            <p:nvPr/>
          </p:nvSpPr>
          <p:spPr>
            <a:xfrm>
              <a:off x="6477000" y="2606040"/>
              <a:ext cx="3398520" cy="339852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Oval 8"/>
            <p:cNvSpPr/>
            <p:nvPr/>
          </p:nvSpPr>
          <p:spPr>
            <a:xfrm>
              <a:off x="8168640" y="4290060"/>
              <a:ext cx="36000" cy="36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0" name="Straight Connector 9"/>
            <p:cNvCxnSpPr>
              <a:stCxn id="8" idx="3"/>
              <a:endCxn id="9" idx="3"/>
            </p:cNvCxnSpPr>
            <p:nvPr/>
          </p:nvCxnSpPr>
          <p:spPr>
            <a:xfrm flipV="1">
              <a:off x="6974702" y="4320788"/>
              <a:ext cx="1199210" cy="118607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>
              <a:stCxn id="8" idx="5"/>
            </p:cNvCxnSpPr>
            <p:nvPr/>
          </p:nvCxnSpPr>
          <p:spPr>
            <a:xfrm flipH="1" flipV="1">
              <a:off x="8204640" y="4326060"/>
              <a:ext cx="1173178" cy="118079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stCxn id="8" idx="3"/>
              <a:endCxn id="8" idx="0"/>
            </p:cNvCxnSpPr>
            <p:nvPr/>
          </p:nvCxnSpPr>
          <p:spPr>
            <a:xfrm flipV="1">
              <a:off x="6974702" y="2606040"/>
              <a:ext cx="1201558" cy="290081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>
              <a:stCxn id="8" idx="5"/>
              <a:endCxn id="8" idx="0"/>
            </p:cNvCxnSpPr>
            <p:nvPr/>
          </p:nvCxnSpPr>
          <p:spPr>
            <a:xfrm flipH="1" flipV="1">
              <a:off x="8176260" y="2606040"/>
              <a:ext cx="1201558" cy="290081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6751320" y="5455920"/>
              <a:ext cx="31482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b="1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  <a:endParaRPr lang="en-GB" sz="1400" b="1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9291182" y="5502979"/>
              <a:ext cx="31482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b="1" i="1" dirty="0"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8047229" y="2235236"/>
              <a:ext cx="31482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b="1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endParaRPr lang="en-GB" sz="1400" b="1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8031741" y="4033556"/>
              <a:ext cx="31482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b="1" i="1" dirty="0">
                  <a:latin typeface="Arial" panose="020B0604020202020204" pitchFamily="34" charset="0"/>
                  <a:cs typeface="Arial" panose="020B0604020202020204" pitchFamily="34" charset="0"/>
                </a:rPr>
                <a:t>O</a:t>
              </a:r>
            </a:p>
          </p:txBody>
        </p:sp>
      </p:grpSp>
      <p:cxnSp>
        <p:nvCxnSpPr>
          <p:cNvPr id="4" name="Straight Connector 3"/>
          <p:cNvCxnSpPr>
            <a:stCxn id="8" idx="0"/>
          </p:cNvCxnSpPr>
          <p:nvPr/>
        </p:nvCxnSpPr>
        <p:spPr>
          <a:xfrm>
            <a:off x="9638975" y="2741132"/>
            <a:ext cx="28380" cy="392301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626215" y="6436835"/>
            <a:ext cx="3148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en-GB" sz="1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 flipH="1">
            <a:off x="10157290" y="4954115"/>
            <a:ext cx="92063" cy="93600"/>
          </a:xfrm>
          <a:prstGeom prst="line">
            <a:avLst/>
          </a:prstGeom>
          <a:ln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9590859" y="3847529"/>
            <a:ext cx="110354" cy="0"/>
          </a:xfrm>
          <a:prstGeom prst="line">
            <a:avLst/>
          </a:prstGeom>
          <a:ln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 flipV="1">
            <a:off x="9117938" y="4872233"/>
            <a:ext cx="93600" cy="93600"/>
          </a:xfrm>
          <a:prstGeom prst="line">
            <a:avLst/>
          </a:prstGeom>
          <a:ln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0" name="Arc 2049"/>
          <p:cNvSpPr/>
          <p:nvPr/>
        </p:nvSpPr>
        <p:spPr>
          <a:xfrm rot="17852682">
            <a:off x="10199454" y="5091719"/>
            <a:ext cx="629107" cy="476523"/>
          </a:xfrm>
          <a:prstGeom prst="arc">
            <a:avLst>
              <a:gd name="adj1" fmla="val 17455846"/>
              <a:gd name="adj2" fmla="val 20648402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Arc 37"/>
          <p:cNvSpPr/>
          <p:nvPr/>
        </p:nvSpPr>
        <p:spPr>
          <a:xfrm rot="7772438">
            <a:off x="9452118" y="2891651"/>
            <a:ext cx="629107" cy="476523"/>
          </a:xfrm>
          <a:prstGeom prst="arc">
            <a:avLst>
              <a:gd name="adj1" fmla="val 17455846"/>
              <a:gd name="adj2" fmla="val 20648402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52" name="TextBox 2051"/>
          <p:cNvSpPr txBox="1"/>
          <p:nvPr/>
        </p:nvSpPr>
        <p:spPr>
          <a:xfrm>
            <a:off x="9672794" y="3352704"/>
            <a:ext cx="1816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0212778" y="4763627"/>
            <a:ext cx="1816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Arc 40"/>
          <p:cNvSpPr/>
          <p:nvPr/>
        </p:nvSpPr>
        <p:spPr>
          <a:xfrm rot="8911305">
            <a:off x="9276305" y="2912983"/>
            <a:ext cx="629107" cy="476523"/>
          </a:xfrm>
          <a:prstGeom prst="arc">
            <a:avLst>
              <a:gd name="adj1" fmla="val 17455846"/>
              <a:gd name="adj2" fmla="val 20648402"/>
            </a:avLst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Arc 41"/>
          <p:cNvSpPr/>
          <p:nvPr/>
        </p:nvSpPr>
        <p:spPr>
          <a:xfrm rot="20322686">
            <a:off x="8339458" y="5149497"/>
            <a:ext cx="629107" cy="476523"/>
          </a:xfrm>
          <a:prstGeom prst="arc">
            <a:avLst>
              <a:gd name="adj1" fmla="val 17455846"/>
              <a:gd name="adj2" fmla="val 20648402"/>
            </a:avLst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TextBox 42"/>
          <p:cNvSpPr txBox="1"/>
          <p:nvPr/>
        </p:nvSpPr>
        <p:spPr>
          <a:xfrm>
            <a:off x="9342536" y="3478197"/>
            <a:ext cx="1816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β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8692989" y="4816249"/>
            <a:ext cx="1816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β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9082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050" grpId="0" animBg="1"/>
      <p:bldP spid="38" grpId="0" animBg="1"/>
      <p:bldP spid="2052" grpId="0"/>
      <p:bldP spid="40" grpId="0"/>
      <p:bldP spid="41" grpId="0" animBg="1"/>
      <p:bldP spid="42" grpId="0" animBg="1"/>
      <p:bldP spid="43" grpId="0"/>
      <p:bldP spid="4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Try this!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17C22EC0-BF33-48B5-B380-C732A84CDB1F}"/>
              </a:ext>
            </a:extLst>
          </p:cNvPr>
          <p:cNvSpPr txBox="1"/>
          <p:nvPr/>
        </p:nvSpPr>
        <p:spPr>
          <a:xfrm>
            <a:off x="300250" y="1307442"/>
            <a:ext cx="1084619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Explain why the circle theorem you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learnt in lesson 2 is a special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case of the theorem you have proved in this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lesson. </a:t>
            </a:r>
            <a:r>
              <a:rPr lang="en-GB" dirty="0" smtClean="0"/>
              <a:t> </a:t>
            </a:r>
            <a:endParaRPr lang="en-GB" dirty="0"/>
          </a:p>
        </p:txBody>
      </p:sp>
      <p:grpSp>
        <p:nvGrpSpPr>
          <p:cNvPr id="4" name="Group 3"/>
          <p:cNvGrpSpPr/>
          <p:nvPr/>
        </p:nvGrpSpPr>
        <p:grpSpPr>
          <a:xfrm>
            <a:off x="544880" y="3172503"/>
            <a:ext cx="3624390" cy="3092408"/>
            <a:chOff x="8349062" y="2818399"/>
            <a:chExt cx="2368474" cy="1906001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xmlns="" id="{A18D2960-94A5-4004-A335-A2833FD0C6CE}"/>
                </a:ext>
              </a:extLst>
            </p:cNvPr>
            <p:cNvSpPr txBox="1"/>
            <p:nvPr/>
          </p:nvSpPr>
          <p:spPr>
            <a:xfrm>
              <a:off x="8349062" y="3661556"/>
              <a:ext cx="374047" cy="1896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b="1" i="1" dirty="0"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xmlns="" id="{57A536C0-3C25-4351-A9E0-EAD2909AF97B}"/>
                </a:ext>
              </a:extLst>
            </p:cNvPr>
            <p:cNvSpPr txBox="1"/>
            <p:nvPr/>
          </p:nvSpPr>
          <p:spPr>
            <a:xfrm>
              <a:off x="8902323" y="2818399"/>
              <a:ext cx="374047" cy="1896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b="1" i="1" dirty="0">
                  <a:latin typeface="Arial" panose="020B0604020202020204" pitchFamily="34" charset="0"/>
                  <a:cs typeface="Arial" panose="020B0604020202020204" pitchFamily="34" charset="0"/>
                </a:rPr>
                <a:t>P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xmlns="" id="{E7B36F13-3DBC-44FB-89C3-85951A790902}"/>
                </a:ext>
              </a:extLst>
            </p:cNvPr>
            <p:cNvSpPr txBox="1"/>
            <p:nvPr/>
          </p:nvSpPr>
          <p:spPr>
            <a:xfrm>
              <a:off x="10343489" y="3603464"/>
              <a:ext cx="37404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8559656" y="2883616"/>
              <a:ext cx="1970857" cy="1840784"/>
              <a:chOff x="8559656" y="2883616"/>
              <a:chExt cx="1970857" cy="1840784"/>
            </a:xfrm>
          </p:grpSpPr>
          <p:sp>
            <p:nvSpPr>
              <p:cNvPr id="10" name="Oval 9"/>
              <p:cNvSpPr/>
              <p:nvPr/>
            </p:nvSpPr>
            <p:spPr>
              <a:xfrm>
                <a:off x="8559656" y="2883616"/>
                <a:ext cx="1970856" cy="1840784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1" name="Straight Connector 10"/>
              <p:cNvCxnSpPr>
                <a:stCxn id="10" idx="2"/>
              </p:cNvCxnSpPr>
              <p:nvPr/>
            </p:nvCxnSpPr>
            <p:spPr>
              <a:xfrm flipV="1">
                <a:off x="8559656" y="2966484"/>
                <a:ext cx="573711" cy="83752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>
                <a:endCxn id="10" idx="6"/>
              </p:cNvCxnSpPr>
              <p:nvPr/>
            </p:nvCxnSpPr>
            <p:spPr>
              <a:xfrm>
                <a:off x="9133367" y="2966484"/>
                <a:ext cx="1397146" cy="83752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>
                <a:stCxn id="10" idx="2"/>
                <a:endCxn id="10" idx="6"/>
              </p:cNvCxnSpPr>
              <p:nvPr/>
            </p:nvCxnSpPr>
            <p:spPr>
              <a:xfrm>
                <a:off x="8559656" y="3804008"/>
                <a:ext cx="197085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57A536C0-3C25-4351-A9E0-EAD2909AF97B}"/>
              </a:ext>
            </a:extLst>
          </p:cNvPr>
          <p:cNvSpPr txBox="1"/>
          <p:nvPr/>
        </p:nvSpPr>
        <p:spPr>
          <a:xfrm>
            <a:off x="3849641" y="4587197"/>
            <a:ext cx="5723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3" name="Rectangle 2"/>
          <p:cNvSpPr/>
          <p:nvPr/>
        </p:nvSpPr>
        <p:spPr>
          <a:xfrm rot="1658923">
            <a:off x="1691862" y="3433862"/>
            <a:ext cx="135284" cy="18029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1323363" y="6328095"/>
            <a:ext cx="29146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Angle </a:t>
            </a:r>
            <a:r>
              <a:rPr lang="en-GB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APB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= 90°</a:t>
            </a:r>
            <a:endParaRPr lang="en-GB" sz="240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6751320" y="2753860"/>
            <a:ext cx="3124200" cy="3480937"/>
            <a:chOff x="6477000" y="2235236"/>
            <a:chExt cx="3398520" cy="3624289"/>
          </a:xfrm>
        </p:grpSpPr>
        <p:sp>
          <p:nvSpPr>
            <p:cNvPr id="19" name="Oval 18"/>
            <p:cNvSpPr/>
            <p:nvPr/>
          </p:nvSpPr>
          <p:spPr>
            <a:xfrm>
              <a:off x="6477000" y="2606039"/>
              <a:ext cx="3398520" cy="3253486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Oval 19"/>
            <p:cNvSpPr/>
            <p:nvPr/>
          </p:nvSpPr>
          <p:spPr>
            <a:xfrm>
              <a:off x="8168640" y="4290060"/>
              <a:ext cx="36000" cy="36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1" name="Straight Connector 20"/>
            <p:cNvCxnSpPr>
              <a:stCxn id="19" idx="3"/>
              <a:endCxn id="20" idx="3"/>
            </p:cNvCxnSpPr>
            <p:nvPr/>
          </p:nvCxnSpPr>
          <p:spPr>
            <a:xfrm flipV="1">
              <a:off x="6974701" y="4320787"/>
              <a:ext cx="1199211" cy="106227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>
              <a:stCxn id="19" idx="5"/>
            </p:cNvCxnSpPr>
            <p:nvPr/>
          </p:nvCxnSpPr>
          <p:spPr>
            <a:xfrm flipH="1" flipV="1">
              <a:off x="8204640" y="4326060"/>
              <a:ext cx="1173179" cy="105700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stCxn id="19" idx="3"/>
              <a:endCxn id="19" idx="0"/>
            </p:cNvCxnSpPr>
            <p:nvPr/>
          </p:nvCxnSpPr>
          <p:spPr>
            <a:xfrm flipV="1">
              <a:off x="6974701" y="2606039"/>
              <a:ext cx="1201559" cy="277702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>
              <a:stCxn id="19" idx="5"/>
              <a:endCxn id="19" idx="0"/>
            </p:cNvCxnSpPr>
            <p:nvPr/>
          </p:nvCxnSpPr>
          <p:spPr>
            <a:xfrm flipH="1" flipV="1">
              <a:off x="8176260" y="2606039"/>
              <a:ext cx="1201559" cy="277702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6751320" y="5455919"/>
              <a:ext cx="314822" cy="320452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1400" b="1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  <a:endParaRPr lang="en-GB" sz="1400" b="1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9291182" y="5502979"/>
              <a:ext cx="314822" cy="320452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1400" b="1" i="1" dirty="0"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8047229" y="2235236"/>
              <a:ext cx="314822" cy="320452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1400" b="1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endParaRPr lang="en-GB" sz="1400" b="1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8031741" y="4033556"/>
              <a:ext cx="314822" cy="320452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1400" b="1" i="1" dirty="0">
                  <a:latin typeface="Arial" panose="020B0604020202020204" pitchFamily="34" charset="0"/>
                  <a:cs typeface="Arial" panose="020B0604020202020204" pitchFamily="34" charset="0"/>
                </a:rPr>
                <a:t>O</a:t>
              </a:r>
            </a:p>
          </p:txBody>
        </p:sp>
      </p:grpSp>
      <p:sp>
        <p:nvSpPr>
          <p:cNvPr id="29" name="Rectangle 28"/>
          <p:cNvSpPr/>
          <p:nvPr/>
        </p:nvSpPr>
        <p:spPr>
          <a:xfrm>
            <a:off x="6701467" y="6396335"/>
            <a:ext cx="412805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Angle </a:t>
            </a:r>
            <a:r>
              <a:rPr lang="en-GB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COB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= 2 x  angle </a:t>
            </a:r>
            <a:r>
              <a:rPr lang="en-GB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CAB</a:t>
            </a:r>
            <a:endParaRPr lang="en-GB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665543" y="2292194"/>
            <a:ext cx="21437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Lesson 2</a:t>
            </a:r>
            <a:endParaRPr lang="en-GB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412344" y="2305213"/>
            <a:ext cx="21437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Lesson 3</a:t>
            </a:r>
            <a:endParaRPr lang="en-GB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2357043" y="4732819"/>
            <a:ext cx="72000" cy="72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TextBox 34"/>
          <p:cNvSpPr txBox="1"/>
          <p:nvPr/>
        </p:nvSpPr>
        <p:spPr>
          <a:xfrm>
            <a:off x="2248338" y="4891576"/>
            <a:ext cx="289410" cy="30777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GB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</a:p>
        </p:txBody>
      </p:sp>
    </p:spTree>
    <p:extLst>
      <p:ext uri="{BB962C8B-B14F-4D97-AF65-F5344CB8AC3E}">
        <p14:creationId xmlns:p14="http://schemas.microsoft.com/office/powerpoint/2010/main" val="2281465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0935113E-49B9-4E48-A04B-77EDCEDD1E0E}"/>
              </a:ext>
            </a:extLst>
          </p:cNvPr>
          <p:cNvSpPr txBox="1"/>
          <p:nvPr/>
        </p:nvSpPr>
        <p:spPr>
          <a:xfrm>
            <a:off x="504124" y="1436058"/>
            <a:ext cx="114922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Think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for a minute about how we can use the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theorem we learnt today to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help us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prove the angle in a semicircle is a right angle.</a:t>
            </a:r>
            <a:endParaRPr lang="en-GB" dirty="0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768BAECD-3D42-49FA-A4A4-C4E9BECDF495}"/>
              </a:ext>
            </a:extLst>
          </p:cNvPr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Angle in a semicircle 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4124" y="2647666"/>
            <a:ext cx="713993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The theorem we learnt today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tells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us that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the angle  at the centre is twice the angle at the circumference when the angles have the same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chord.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The angle at the centre is on a straight-line (the diameter). Therefore the angle at the centre is 180°.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In turn this means that the angle in a semicircle must be 90° as it will be half the angle at the centre.</a:t>
            </a:r>
          </a:p>
        </p:txBody>
      </p:sp>
      <p:sp>
        <p:nvSpPr>
          <p:cNvPr id="5" name="Oval 4"/>
          <p:cNvSpPr/>
          <p:nvPr/>
        </p:nvSpPr>
        <p:spPr>
          <a:xfrm>
            <a:off x="7970293" y="2825087"/>
            <a:ext cx="3425588" cy="3425588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Connector 7"/>
          <p:cNvCxnSpPr>
            <a:stCxn id="5" idx="2"/>
            <a:endCxn id="5" idx="6"/>
          </p:cNvCxnSpPr>
          <p:nvPr/>
        </p:nvCxnSpPr>
        <p:spPr>
          <a:xfrm>
            <a:off x="7970293" y="4537881"/>
            <a:ext cx="342558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5" idx="6"/>
          </p:cNvCxnSpPr>
          <p:nvPr/>
        </p:nvCxnSpPr>
        <p:spPr>
          <a:xfrm flipH="1" flipV="1">
            <a:off x="8666328" y="3166281"/>
            <a:ext cx="2729553" cy="13716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endCxn id="5" idx="2"/>
          </p:cNvCxnSpPr>
          <p:nvPr/>
        </p:nvCxnSpPr>
        <p:spPr>
          <a:xfrm flipH="1">
            <a:off x="7970293" y="3166281"/>
            <a:ext cx="696035" cy="13716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9649003" y="4517445"/>
            <a:ext cx="36000" cy="36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57A536C0-3C25-4351-A9E0-EAD2909AF97B}"/>
              </a:ext>
            </a:extLst>
          </p:cNvPr>
          <p:cNvSpPr txBox="1"/>
          <p:nvPr/>
        </p:nvSpPr>
        <p:spPr>
          <a:xfrm>
            <a:off x="8501591" y="2825087"/>
            <a:ext cx="5723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57A536C0-3C25-4351-A9E0-EAD2909AF97B}"/>
              </a:ext>
            </a:extLst>
          </p:cNvPr>
          <p:cNvSpPr txBox="1"/>
          <p:nvPr/>
        </p:nvSpPr>
        <p:spPr>
          <a:xfrm>
            <a:off x="7644058" y="4385908"/>
            <a:ext cx="5723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7A536C0-3C25-4351-A9E0-EAD2909AF97B}"/>
              </a:ext>
            </a:extLst>
          </p:cNvPr>
          <p:cNvSpPr txBox="1"/>
          <p:nvPr/>
        </p:nvSpPr>
        <p:spPr>
          <a:xfrm>
            <a:off x="11383047" y="4399556"/>
            <a:ext cx="5723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en-GB" sz="1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57A536C0-3C25-4351-A9E0-EAD2909AF97B}"/>
              </a:ext>
            </a:extLst>
          </p:cNvPr>
          <p:cNvSpPr txBox="1"/>
          <p:nvPr/>
        </p:nvSpPr>
        <p:spPr>
          <a:xfrm>
            <a:off x="9530935" y="4580741"/>
            <a:ext cx="5723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</a:p>
        </p:txBody>
      </p:sp>
      <p:sp>
        <p:nvSpPr>
          <p:cNvPr id="23" name="Arc 22"/>
          <p:cNvSpPr/>
          <p:nvPr/>
        </p:nvSpPr>
        <p:spPr>
          <a:xfrm rot="6130176">
            <a:off x="9431094" y="4377526"/>
            <a:ext cx="499318" cy="509355"/>
          </a:xfrm>
          <a:prstGeom prst="arc">
            <a:avLst>
              <a:gd name="adj1" fmla="val 14359510"/>
              <a:gd name="adj2" fmla="val 6108212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9448050" y="4848896"/>
            <a:ext cx="724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180</a:t>
            </a:r>
            <a:endParaRPr lang="en-GB" dirty="0"/>
          </a:p>
        </p:txBody>
      </p:sp>
      <p:sp>
        <p:nvSpPr>
          <p:cNvPr id="25" name="Rectangle 24"/>
          <p:cNvSpPr/>
          <p:nvPr/>
        </p:nvSpPr>
        <p:spPr>
          <a:xfrm>
            <a:off x="9828676" y="4848896"/>
            <a:ext cx="2776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°</a:t>
            </a:r>
            <a:endParaRPr lang="en-GB" dirty="0"/>
          </a:p>
        </p:txBody>
      </p:sp>
      <p:sp>
        <p:nvSpPr>
          <p:cNvPr id="32" name="Rectangle 31"/>
          <p:cNvSpPr/>
          <p:nvPr/>
        </p:nvSpPr>
        <p:spPr>
          <a:xfrm rot="1658923">
            <a:off x="8618393" y="3181051"/>
            <a:ext cx="135284" cy="18029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710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/>
      <p:bldP spid="25" grpId="0"/>
      <p:bldP spid="3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="" xmlns:a16="http://schemas.microsoft.com/office/drawing/2014/main" id="{A1271229-A3CD-4466-A07C-409AB6993964}"/>
              </a:ext>
            </a:extLst>
          </p:cNvPr>
          <p:cNvSpPr/>
          <p:nvPr/>
        </p:nvSpPr>
        <p:spPr>
          <a:xfrm>
            <a:off x="0" y="-57196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Try this!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7920952" y="1786114"/>
            <a:ext cx="4092371" cy="4409734"/>
            <a:chOff x="6477000" y="2235236"/>
            <a:chExt cx="3398520" cy="3624289"/>
          </a:xfrm>
        </p:grpSpPr>
        <p:sp>
          <p:nvSpPr>
            <p:cNvPr id="4" name="Oval 3"/>
            <p:cNvSpPr/>
            <p:nvPr/>
          </p:nvSpPr>
          <p:spPr>
            <a:xfrm>
              <a:off x="6477000" y="2606039"/>
              <a:ext cx="3398520" cy="3253486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Oval 4"/>
            <p:cNvSpPr/>
            <p:nvPr/>
          </p:nvSpPr>
          <p:spPr>
            <a:xfrm>
              <a:off x="8168640" y="4290060"/>
              <a:ext cx="36000" cy="36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" name="Straight Connector 5"/>
            <p:cNvCxnSpPr>
              <a:stCxn id="4" idx="3"/>
              <a:endCxn id="5" idx="3"/>
            </p:cNvCxnSpPr>
            <p:nvPr/>
          </p:nvCxnSpPr>
          <p:spPr>
            <a:xfrm flipV="1">
              <a:off x="6974701" y="4320787"/>
              <a:ext cx="1199211" cy="106227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>
              <a:stCxn id="4" idx="5"/>
            </p:cNvCxnSpPr>
            <p:nvPr/>
          </p:nvCxnSpPr>
          <p:spPr>
            <a:xfrm flipH="1" flipV="1">
              <a:off x="8204640" y="4326060"/>
              <a:ext cx="1173179" cy="105700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>
              <a:stCxn id="4" idx="3"/>
              <a:endCxn id="4" idx="0"/>
            </p:cNvCxnSpPr>
            <p:nvPr/>
          </p:nvCxnSpPr>
          <p:spPr>
            <a:xfrm flipV="1">
              <a:off x="6974701" y="2606039"/>
              <a:ext cx="1201559" cy="277702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>
              <a:stCxn id="4" idx="5"/>
              <a:endCxn id="4" idx="0"/>
            </p:cNvCxnSpPr>
            <p:nvPr/>
          </p:nvCxnSpPr>
          <p:spPr>
            <a:xfrm flipH="1" flipV="1">
              <a:off x="8176260" y="2606039"/>
              <a:ext cx="1201559" cy="277702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6751320" y="5455919"/>
              <a:ext cx="314822" cy="252957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1400" b="1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  <a:endParaRPr lang="en-GB" sz="1400" b="1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9291182" y="5502979"/>
              <a:ext cx="314822" cy="252957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1400" b="1" i="1" dirty="0"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8047229" y="2235236"/>
              <a:ext cx="314822" cy="252957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1400" b="1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endParaRPr lang="en-GB" sz="1400" b="1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8047229" y="4423672"/>
              <a:ext cx="314822" cy="252957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1400" b="1" i="1" dirty="0">
                  <a:latin typeface="Arial" panose="020B0604020202020204" pitchFamily="34" charset="0"/>
                  <a:cs typeface="Arial" panose="020B0604020202020204" pitchFamily="34" charset="0"/>
                </a:rPr>
                <a:t>O</a:t>
              </a:r>
            </a:p>
          </p:txBody>
        </p:sp>
      </p:grpSp>
      <p:sp>
        <p:nvSpPr>
          <p:cNvPr id="2" name="Arc 1"/>
          <p:cNvSpPr/>
          <p:nvPr/>
        </p:nvSpPr>
        <p:spPr>
          <a:xfrm rot="8052952">
            <a:off x="9526484" y="2254841"/>
            <a:ext cx="775237" cy="930166"/>
          </a:xfrm>
          <a:prstGeom prst="arc">
            <a:avLst>
              <a:gd name="adj1" fmla="val 15779563"/>
              <a:gd name="adj2" fmla="val 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Arc 15"/>
          <p:cNvSpPr/>
          <p:nvPr/>
        </p:nvSpPr>
        <p:spPr>
          <a:xfrm rot="15537428">
            <a:off x="9553476" y="3973536"/>
            <a:ext cx="861617" cy="930166"/>
          </a:xfrm>
          <a:prstGeom prst="arc">
            <a:avLst>
              <a:gd name="adj1" fmla="val 14975642"/>
              <a:gd name="adj2" fmla="val 7933602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9732091" y="3137466"/>
            <a:ext cx="7409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38</a:t>
            </a:r>
            <a:r>
              <a:rPr lang="en-GB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en-GB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9811763" y="3660796"/>
            <a:ext cx="7409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en-GB" i="1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47675" y="1590675"/>
            <a:ext cx="42005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Find the value of x.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26287" y="2191420"/>
            <a:ext cx="6667501" cy="830997"/>
          </a:xfrm>
          <a:prstGeom prst="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 angle at the centre is twice the angle at circumference. </a:t>
            </a:r>
            <a:endParaRPr lang="en-GB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26287" y="3135131"/>
            <a:ext cx="3333750" cy="387798"/>
          </a:xfrm>
          <a:prstGeom prst="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Angle COB = 76° </a:t>
            </a:r>
            <a:endParaRPr lang="en-GB" sz="2400" b="1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26287" y="3635643"/>
            <a:ext cx="2631702" cy="387798"/>
          </a:xfrm>
          <a:prstGeom prst="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x = 360° – 76°  </a:t>
            </a:r>
            <a:endParaRPr lang="en-GB" sz="2400" b="1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26287" y="4136156"/>
            <a:ext cx="1529044" cy="387798"/>
          </a:xfrm>
          <a:prstGeom prst="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x = 284°  </a:t>
            </a:r>
            <a:endParaRPr lang="en-GB" sz="2400" b="1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0301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2" grpId="0" animBg="1"/>
      <p:bldP spid="23" grpId="0" animBg="1"/>
      <p:bldP spid="2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="" xmlns:a16="http://schemas.microsoft.com/office/drawing/2014/main" id="{A1271229-A3CD-4466-A07C-409AB6993964}"/>
              </a:ext>
            </a:extLst>
          </p:cNvPr>
          <p:cNvSpPr/>
          <p:nvPr/>
        </p:nvSpPr>
        <p:spPr>
          <a:xfrm>
            <a:off x="0" y="-57196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Try this!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5969" y="1381095"/>
            <a:ext cx="58500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Find the value of x.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7920952" y="1277471"/>
            <a:ext cx="4092371" cy="4918376"/>
            <a:chOff x="6477000" y="1817191"/>
            <a:chExt cx="3398520" cy="4042334"/>
          </a:xfrm>
        </p:grpSpPr>
        <p:sp>
          <p:nvSpPr>
            <p:cNvPr id="6" name="Oval 5"/>
            <p:cNvSpPr/>
            <p:nvPr/>
          </p:nvSpPr>
          <p:spPr>
            <a:xfrm>
              <a:off x="6477000" y="2606039"/>
              <a:ext cx="3398520" cy="3253486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8168640" y="4290060"/>
              <a:ext cx="36000" cy="36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8" name="Straight Connector 7"/>
            <p:cNvCxnSpPr>
              <a:stCxn id="6" idx="3"/>
              <a:endCxn id="7" idx="3"/>
            </p:cNvCxnSpPr>
            <p:nvPr/>
          </p:nvCxnSpPr>
          <p:spPr>
            <a:xfrm flipV="1">
              <a:off x="6974701" y="4320787"/>
              <a:ext cx="1199211" cy="106227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>
              <a:stCxn id="6" idx="5"/>
            </p:cNvCxnSpPr>
            <p:nvPr/>
          </p:nvCxnSpPr>
          <p:spPr>
            <a:xfrm flipH="1" flipV="1">
              <a:off x="8204640" y="4326060"/>
              <a:ext cx="1173179" cy="105700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>
              <a:stCxn id="6" idx="3"/>
            </p:cNvCxnSpPr>
            <p:nvPr/>
          </p:nvCxnSpPr>
          <p:spPr>
            <a:xfrm flipV="1">
              <a:off x="6974702" y="1817191"/>
              <a:ext cx="1534191" cy="356587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>
              <a:stCxn id="6" idx="5"/>
              <a:endCxn id="6" idx="0"/>
            </p:cNvCxnSpPr>
            <p:nvPr/>
          </p:nvCxnSpPr>
          <p:spPr>
            <a:xfrm flipH="1" flipV="1">
              <a:off x="8176260" y="2606039"/>
              <a:ext cx="1201559" cy="277702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6751320" y="5455919"/>
              <a:ext cx="314822" cy="252957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1400" b="1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  <a:endParaRPr lang="en-GB" sz="1400" b="1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9291182" y="5502979"/>
              <a:ext cx="314822" cy="252957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1400" b="1" i="1" dirty="0"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8047229" y="2235236"/>
              <a:ext cx="314822" cy="252957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1400" b="1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endParaRPr lang="en-GB" sz="1400" b="1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8047229" y="4423672"/>
              <a:ext cx="314822" cy="252957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1400" b="1" i="1" dirty="0">
                  <a:latin typeface="Arial" panose="020B0604020202020204" pitchFamily="34" charset="0"/>
                  <a:cs typeface="Arial" panose="020B0604020202020204" pitchFamily="34" charset="0"/>
                </a:rPr>
                <a:t>O</a:t>
              </a:r>
            </a:p>
          </p:txBody>
        </p:sp>
      </p:grpSp>
      <p:sp>
        <p:nvSpPr>
          <p:cNvPr id="17" name="Arc 16"/>
          <p:cNvSpPr/>
          <p:nvPr/>
        </p:nvSpPr>
        <p:spPr>
          <a:xfrm rot="4224916">
            <a:off x="9553476" y="3973536"/>
            <a:ext cx="861617" cy="930166"/>
          </a:xfrm>
          <a:prstGeom prst="arc">
            <a:avLst>
              <a:gd name="adj1" fmla="val 19316937"/>
              <a:gd name="adj2" fmla="val 4591573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/>
          <p:cNvSpPr txBox="1"/>
          <p:nvPr/>
        </p:nvSpPr>
        <p:spPr>
          <a:xfrm>
            <a:off x="9825889" y="4840009"/>
            <a:ext cx="7409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en-GB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Arc 21"/>
          <p:cNvSpPr/>
          <p:nvPr/>
        </p:nvSpPr>
        <p:spPr>
          <a:xfrm rot="21317480">
            <a:off x="9538600" y="1742422"/>
            <a:ext cx="861617" cy="930166"/>
          </a:xfrm>
          <a:prstGeom prst="arc">
            <a:avLst>
              <a:gd name="adj1" fmla="val 17978297"/>
              <a:gd name="adj2" fmla="val 4591573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10427297" y="2053616"/>
            <a:ext cx="791573" cy="30777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140</a:t>
            </a:r>
            <a:r>
              <a:rPr lang="en-GB" sz="14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en-GB" sz="140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45969" y="1973595"/>
            <a:ext cx="4594972" cy="387798"/>
          </a:xfrm>
          <a:prstGeom prst="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Angl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CAB = 180°</a:t>
            </a:r>
            <a:r>
              <a:rPr lang="en-GB" sz="24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140° </a:t>
            </a:r>
            <a:endParaRPr lang="en-GB" sz="2400" b="1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45969" y="2512485"/>
            <a:ext cx="4594972" cy="387798"/>
          </a:xfrm>
          <a:prstGeom prst="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Angl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CAB = 40° </a:t>
            </a:r>
            <a:endParaRPr lang="en-GB" sz="2400" b="1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45969" y="3967244"/>
            <a:ext cx="4594972" cy="387798"/>
          </a:xfrm>
          <a:prstGeom prst="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x = 80° </a:t>
            </a:r>
            <a:endParaRPr lang="en-GB" sz="2400" b="1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45969" y="3021966"/>
            <a:ext cx="6667501" cy="830997"/>
          </a:xfrm>
          <a:prstGeom prst="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 angle at the centre is twice the angle at circumference. </a:t>
            </a:r>
            <a:endParaRPr lang="en-GB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2306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6" grpId="0" animBg="1"/>
      <p:bldP spid="27" grpId="0" animBg="1"/>
      <p:bldP spid="2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2207</TotalTime>
  <Words>513</Words>
  <Application>Microsoft Office PowerPoint</Application>
  <PresentationFormat>Custom</PresentationFormat>
  <Paragraphs>110</Paragraphs>
  <Slides>9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went wrong?</dc:title>
  <dc:creator>Lois Lindemann</dc:creator>
  <cp:lastModifiedBy>Sepideh Modgham</cp:lastModifiedBy>
  <cp:revision>168</cp:revision>
  <cp:lastPrinted>2019-05-23T17:21:48Z</cp:lastPrinted>
  <dcterms:created xsi:type="dcterms:W3CDTF">2018-01-14T21:11:47Z</dcterms:created>
  <dcterms:modified xsi:type="dcterms:W3CDTF">2019-07-30T11:32:26Z</dcterms:modified>
</cp:coreProperties>
</file>