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2" r:id="rId2"/>
    <p:sldId id="271" r:id="rId3"/>
    <p:sldId id="293" r:id="rId4"/>
    <p:sldId id="294" r:id="rId5"/>
    <p:sldId id="295" r:id="rId6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EA5B0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162" autoAdjust="0"/>
    <p:restoredTop sz="94660"/>
  </p:normalViewPr>
  <p:slideViewPr>
    <p:cSldViewPr snapToGrid="0">
      <p:cViewPr varScale="1">
        <p:scale>
          <a:sx n="71" d="100"/>
          <a:sy n="71" d="100"/>
        </p:scale>
        <p:origin x="84" y="91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7E56F-BCD7-4F35-B39B-9229503244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B5858C-C0E9-44BE-A16A-04F42C5B6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E67C9-BD9A-4B95-8746-530BFB572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0372E1-0684-4E45-ACE9-093F28D5B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73BD3-1144-460B-BC81-9618B67CE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49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8E842-E735-40C6-BBFF-1429937E0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C1A4E-F197-4FD9-A3FA-836372F9D3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DEB460-8303-4FDE-97C6-223A59BC8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0A111-4796-4ABB-AEFF-6015F774A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BC8771-1D8D-464D-8A13-927AC7077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354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4EE0F7-A3B5-4075-BCA4-56084734C1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ED57F6-6055-40D2-A000-2D6AF953F5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E87CD-C7FE-480F-8495-91226FC36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96A2AD-55BA-4CE5-B429-9B1B3521F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D60E5D-A174-4EA6-B181-FADE943F2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228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01111-A629-4909-9716-A0B12236E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65F36-7B94-4EF1-A5FC-B875EC99E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A1C335-4435-4409-97E1-A230C943B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F7D29-E90E-4CC7-A227-B9BA61729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B22C0C-4056-45EE-A9C9-E43EF425A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240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7B82F-F40A-4943-9222-C4ECCE78D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C2D0AA-CDB0-4E28-B90C-3164FFD4C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6B2FA1-DB88-4D4A-8FD9-D5295F299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29A77-54CA-4EEB-8A8B-6858F045D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09545-19EF-4C94-84A2-7C935B39B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63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AC6DC-E71C-4EC5-85ED-F6F430FDA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EFAAC-930B-461B-AE43-1631B3C443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658036-75BA-4E8B-8529-5FD6488B21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639245-23F2-4690-A1A7-4AEE113AC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B07FD-14CD-467E-9A35-FE7C5EF6D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DC120F-220B-4CD4-B0B7-BE263E5B7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43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CBED4-7412-4664-AE2C-E14F31ED5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348BDA-3744-4426-9FDB-73412014B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7B898A-76E6-42F0-A8D2-24FB0D8A20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49089E-697A-4653-ABC3-EB03C0ECB5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C0D650-CE78-4193-8B4A-D48EC20517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63E603-A126-4D64-90CB-9BE7346B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53ED42-7F0C-4A93-9ABA-B9DBBA3D6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F1F34F-C338-435A-A0D1-B520ABB06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85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C07EE-A18C-4C03-9128-BED204F93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0C9CD4-101E-42E3-B20B-75FAFCA83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56468C-2B85-4E23-8CD7-6230BAFF7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9B6F7F-272A-452D-8AF8-BA9849546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230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CBB2FA-AA82-4F15-B123-112615A71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70FCCA-91FE-4515-A55A-555805BE2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FE11DC-AA8D-4B43-B16E-8E11BC5F5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98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C3206-257D-4762-B461-A249DF0C7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F68F3-A027-4A07-BCD4-498C1854D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46CCAC-6329-469B-9EF8-11D768DC6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FB1E4C-292B-4771-BE1F-E686345BC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74EF1-1DA0-44CA-8922-1F6EED3DB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D63785-4E7B-4FB7-B713-15AA7DBB0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878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DC9B4-A119-4EF3-A357-E2B5B4870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B32B8C-5BF2-45C6-94B5-A43B074B9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1221A9-026A-4B0B-9162-19EF94EDDF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4BE4ED-D3FA-4039-9E87-7B1DCE5B4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7C41FD-2855-4EF6-B2F3-6A1F38716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F3C4DB-832D-473E-9D0D-23F052671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1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19BB72-2692-4EA6-9A86-26EB3AEA7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2CCC62-3F5F-4069-B9D2-4524C5EC9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AB464-9A22-4D72-A4C8-256D02D2FF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40A85-F303-4191-B330-2A7738FF4DCF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17D82-6EA5-425D-AAA8-BEB400DF1C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5EC323-3F88-4C58-8F2B-BA578884F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87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58906" y="1909481"/>
            <a:ext cx="785308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Teaching</a:t>
            </a:r>
            <a:r>
              <a:rPr lang="en-GB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Pack – Straight line graphs</a:t>
            </a:r>
          </a:p>
          <a:p>
            <a:r>
              <a:rPr lang="en-GB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Lesson 2: Drawing linear graphs from equations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b="1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Cambridge </a:t>
            </a:r>
            <a:r>
              <a:rPr lang="en-GB" sz="2600" b="1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IGCSE™</a:t>
            </a:r>
            <a:endParaRPr lang="en-GB" sz="2600" b="1" baseline="30000" dirty="0" smtClean="0">
              <a:solidFill>
                <a:srgbClr val="EA5B0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Mathematics 0580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906" y="6239435"/>
            <a:ext cx="4128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Version 1.0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474" y="3033287"/>
            <a:ext cx="3659262" cy="2744862"/>
          </a:xfrm>
          <a:prstGeom prst="rect">
            <a:avLst/>
          </a:prstGeom>
        </p:spPr>
      </p:pic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44052" y="6210760"/>
            <a:ext cx="4114800" cy="365125"/>
          </a:xfrm>
        </p:spPr>
        <p:txBody>
          <a:bodyPr/>
          <a:lstStyle/>
          <a:p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Copyright © UCLES 2018</a:t>
            </a:r>
          </a:p>
        </p:txBody>
      </p:sp>
    </p:spTree>
    <p:extLst>
      <p:ext uri="{BB962C8B-B14F-4D97-AF65-F5344CB8AC3E}">
        <p14:creationId xmlns:p14="http://schemas.microsoft.com/office/powerpoint/2010/main" val="831312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0">
            <a:extLst>
              <a:ext uri="{FF2B5EF4-FFF2-40B4-BE49-F238E27FC236}">
                <a16:creationId xmlns:a16="http://schemas.microsoft.com/office/drawing/2014/main" id="{F4CAE425-6B59-465A-8990-0EDB8594E8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5152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Draw graphs for these equations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: Rounded Corners 20">
            <a:extLst>
              <a:ext uri="{FF2B5EF4-FFF2-40B4-BE49-F238E27FC236}">
                <a16:creationId xmlns:a16="http://schemas.microsoft.com/office/drawing/2014/main" id="{450FD217-EB4C-4CE1-A47D-D39834824C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9175" y="1921249"/>
            <a:ext cx="2696303" cy="59543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6350">
            <a:solidFill>
              <a:schemeClr val="accent2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− 4</a:t>
            </a:r>
            <a:endParaRPr lang="en-US" alt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450FD217-EB4C-4CE1-A47D-D39834824C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9175" y="1921249"/>
            <a:ext cx="2696303" cy="59543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6350">
            <a:solidFill>
              <a:schemeClr val="accent2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− 4</a:t>
            </a:r>
            <a:endParaRPr lang="en-US" alt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: Rounded Corners 19">
            <a:extLst>
              <a:ext uri="{FF2B5EF4-FFF2-40B4-BE49-F238E27FC236}">
                <a16:creationId xmlns:a16="http://schemas.microsoft.com/office/drawing/2014/main" id="{6FFE8652-689D-4D45-9E02-34A1991D94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9175" y="5011542"/>
            <a:ext cx="2696303" cy="566459"/>
          </a:xfrm>
          <a:prstGeom prst="roundRect">
            <a:avLst>
              <a:gd name="adj" fmla="val 16667"/>
            </a:avLst>
          </a:prstGeom>
          <a:solidFill>
            <a:schemeClr val="accent4">
              <a:lumMod val="75000"/>
            </a:schemeClr>
          </a:solidFill>
          <a:ln w="6350">
            <a:solidFill>
              <a:schemeClr val="accent4">
                <a:lumMod val="7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− 2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− 3</a:t>
            </a:r>
            <a:endParaRPr lang="en-US" alt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: Rounded Corners 17">
            <a:extLst>
              <a:ext uri="{FF2B5EF4-FFF2-40B4-BE49-F238E27FC236}">
                <a16:creationId xmlns:a16="http://schemas.microsoft.com/office/drawing/2014/main" id="{FC9D3287-4D64-4CAD-A66D-D0E8F94C37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9175" y="3434527"/>
            <a:ext cx="2696303" cy="587181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6350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2</a:t>
            </a:r>
            <a:r>
              <a:rPr kumimoji="0" lang="en-US" altLang="en-US" sz="28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+ 3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736610" y="1210235"/>
            <a:ext cx="5126355" cy="5403977"/>
            <a:chOff x="5736610" y="1210235"/>
            <a:chExt cx="5126355" cy="5403977"/>
          </a:xfrm>
        </p:grpSpPr>
        <p:grpSp>
          <p:nvGrpSpPr>
            <p:cNvPr id="7" name="Group 6"/>
            <p:cNvGrpSpPr/>
            <p:nvPr/>
          </p:nvGrpSpPr>
          <p:grpSpPr>
            <a:xfrm>
              <a:off x="5736610" y="1312597"/>
              <a:ext cx="5126355" cy="5301615"/>
              <a:chOff x="5736610" y="1312597"/>
              <a:chExt cx="5126355" cy="5301615"/>
            </a:xfrm>
          </p:grpSpPr>
          <p:pic>
            <p:nvPicPr>
              <p:cNvPr id="19" name="Picture 18">
                <a:extLst>
                  <a:ext uri="{FF2B5EF4-FFF2-40B4-BE49-F238E27FC236}">
                    <a16:creationId xmlns:a16="http://schemas.microsoft.com/office/drawing/2014/main" id="{E1631717-7B27-4571-9DEF-26F8D68FFA9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5736610" y="1312597"/>
                <a:ext cx="5126355" cy="5301615"/>
              </a:xfrm>
              <a:prstGeom prst="rect">
                <a:avLst/>
              </a:prstGeom>
            </p:spPr>
          </p:pic>
          <p:sp>
            <p:nvSpPr>
              <p:cNvPr id="6" name="Rectangle 5"/>
              <p:cNvSpPr/>
              <p:nvPr/>
            </p:nvSpPr>
            <p:spPr>
              <a:xfrm>
                <a:off x="6212541" y="1312597"/>
                <a:ext cx="1748118" cy="422074"/>
              </a:xfrm>
              <a:prstGeom prst="rect">
                <a:avLst/>
              </a:prstGeom>
              <a:solidFill>
                <a:srgbClr val="0033CC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0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en-GB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−2</a:t>
                </a:r>
                <a:r>
                  <a:rPr lang="en-GB" sz="20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− 3</a:t>
                </a:r>
                <a:endParaRPr lang="en-GB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9000564" y="1364705"/>
                <a:ext cx="1748118" cy="422074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0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en-GB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2</a:t>
                </a:r>
                <a:r>
                  <a:rPr lang="en-GB" sz="20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+ 3</a:t>
                </a:r>
                <a:endParaRPr lang="en-GB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9000564" y="5786707"/>
                <a:ext cx="1748118" cy="422074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0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en-GB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GB" sz="20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−</a:t>
                </a:r>
                <a:r>
                  <a:rPr lang="en-GB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4</a:t>
                </a:r>
                <a:endParaRPr lang="en-GB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" name="TextBox 12"/>
            <p:cNvSpPr txBox="1"/>
            <p:nvPr/>
          </p:nvSpPr>
          <p:spPr>
            <a:xfrm>
              <a:off x="10567707" y="3993398"/>
              <a:ext cx="1809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933765" y="1210235"/>
              <a:ext cx="1905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flipH="1" flipV="1">
              <a:off x="10783342" y="4257956"/>
              <a:ext cx="68438" cy="77381"/>
            </a:xfrm>
            <a:prstGeom prst="line">
              <a:avLst/>
            </a:prstGeom>
            <a:ln w="127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10783342" y="4335337"/>
              <a:ext cx="68437" cy="94069"/>
            </a:xfrm>
            <a:prstGeom prst="line">
              <a:avLst/>
            </a:prstGeom>
            <a:ln w="127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91334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/>
          <p:cNvGrpSpPr/>
          <p:nvPr/>
        </p:nvGrpSpPr>
        <p:grpSpPr>
          <a:xfrm>
            <a:off x="5736610" y="1312597"/>
            <a:ext cx="5126355" cy="5301615"/>
            <a:chOff x="5736610" y="1312597"/>
            <a:chExt cx="5126355" cy="5301615"/>
          </a:xfrm>
        </p:grpSpPr>
        <p:pic>
          <p:nvPicPr>
            <p:cNvPr id="51" name="Picture 50">
              <a:extLst>
                <a:ext uri="{FF2B5EF4-FFF2-40B4-BE49-F238E27FC236}">
                  <a16:creationId xmlns:a16="http://schemas.microsoft.com/office/drawing/2014/main" id="{E1631717-7B27-4571-9DEF-26F8D68FFA9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736610" y="1312597"/>
              <a:ext cx="5126355" cy="5301615"/>
            </a:xfrm>
            <a:prstGeom prst="rect">
              <a:avLst/>
            </a:prstGeom>
          </p:spPr>
        </p:pic>
        <p:sp>
          <p:nvSpPr>
            <p:cNvPr id="52" name="Rectangle 51"/>
            <p:cNvSpPr/>
            <p:nvPr/>
          </p:nvSpPr>
          <p:spPr>
            <a:xfrm>
              <a:off x="6212541" y="1312597"/>
              <a:ext cx="1748118" cy="422074"/>
            </a:xfrm>
            <a:prstGeom prst="rect">
              <a:avLst/>
            </a:prstGeom>
            <a:solidFill>
              <a:srgbClr val="0033CC"/>
            </a:solidFill>
            <a:ln>
              <a:solidFill>
                <a:srgbClr val="00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= −2</a:t>
              </a:r>
              <a:r>
                <a:rPr lang="en-GB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− 3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9000564" y="1364705"/>
              <a:ext cx="1748118" cy="422074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= 2</a:t>
              </a:r>
              <a:r>
                <a:rPr lang="en-GB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+ 3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9000564" y="5786707"/>
              <a:ext cx="1748118" cy="42207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en-GB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2000" dirty="0">
                  <a:latin typeface="Arial" panose="020B0604020202020204" pitchFamily="34" charset="0"/>
                  <a:cs typeface="Arial" panose="020B0604020202020204" pitchFamily="34" charset="0"/>
                </a:rPr>
                <a:t>−</a:t>
              </a:r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4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Rectangle: Rounded Corners 20">
            <a:extLst>
              <a:ext uri="{FF2B5EF4-FFF2-40B4-BE49-F238E27FC236}">
                <a16:creationId xmlns:a16="http://schemas.microsoft.com/office/drawing/2014/main" id="{450FD217-EB4C-4CE1-A47D-D39834824C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9175" y="1921249"/>
            <a:ext cx="2696303" cy="59543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6350">
            <a:solidFill>
              <a:schemeClr val="accent2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− 4</a:t>
            </a:r>
            <a:endParaRPr lang="en-US" alt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20">
            <a:extLst>
              <a:ext uri="{FF2B5EF4-FFF2-40B4-BE49-F238E27FC236}">
                <a16:creationId xmlns:a16="http://schemas.microsoft.com/office/drawing/2014/main" id="{F4CAE425-6B59-465A-8990-0EDB8594E8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5152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Find the </a:t>
            </a:r>
            <a:r>
              <a:rPr lang="en-GB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gradient 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of each line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: Rounded Corners 20">
            <a:extLst>
              <a:ext uri="{FF2B5EF4-FFF2-40B4-BE49-F238E27FC236}">
                <a16:creationId xmlns:a16="http://schemas.microsoft.com/office/drawing/2014/main" id="{450FD217-EB4C-4CE1-A47D-D39834824C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9175" y="2560631"/>
            <a:ext cx="2696303" cy="384275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accent2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gradient = 1</a:t>
            </a: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>
            <a:off x="9386047" y="5416637"/>
            <a:ext cx="551329" cy="0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9937376" y="4850178"/>
            <a:ext cx="0" cy="566459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8299787" y="2698980"/>
            <a:ext cx="534931" cy="0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8834718" y="1613647"/>
            <a:ext cx="0" cy="1085333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6642847" y="2685533"/>
            <a:ext cx="605118" cy="0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207624" y="2685533"/>
            <a:ext cx="0" cy="1106538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: Rounded Corners 20">
            <a:extLst>
              <a:ext uri="{FF2B5EF4-FFF2-40B4-BE49-F238E27FC236}">
                <a16:creationId xmlns:a16="http://schemas.microsoft.com/office/drawing/2014/main" id="{450FD217-EB4C-4CE1-A47D-D39834824C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9175" y="1921249"/>
            <a:ext cx="2696303" cy="59543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6350">
            <a:solidFill>
              <a:schemeClr val="accent2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− 4</a:t>
            </a:r>
            <a:endParaRPr lang="en-US" alt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ectangle: Rounded Corners 19">
            <a:extLst>
              <a:ext uri="{FF2B5EF4-FFF2-40B4-BE49-F238E27FC236}">
                <a16:creationId xmlns:a16="http://schemas.microsoft.com/office/drawing/2014/main" id="{6FFE8652-689D-4D45-9E02-34A1991D94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9175" y="5011542"/>
            <a:ext cx="2696303" cy="566459"/>
          </a:xfrm>
          <a:prstGeom prst="roundRect">
            <a:avLst>
              <a:gd name="adj" fmla="val 16667"/>
            </a:avLst>
          </a:prstGeom>
          <a:solidFill>
            <a:schemeClr val="accent4">
              <a:lumMod val="75000"/>
            </a:schemeClr>
          </a:solidFill>
          <a:ln w="6350">
            <a:solidFill>
              <a:schemeClr val="accent4">
                <a:lumMod val="7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− 2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− 3</a:t>
            </a:r>
            <a:endParaRPr lang="en-US" alt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Rectangle: Rounded Corners 20">
            <a:extLst>
              <a:ext uri="{FF2B5EF4-FFF2-40B4-BE49-F238E27FC236}">
                <a16:creationId xmlns:a16="http://schemas.microsoft.com/office/drawing/2014/main" id="{450FD217-EB4C-4CE1-A47D-D39834824C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8060" y="4073625"/>
            <a:ext cx="2696303" cy="403854"/>
          </a:xfrm>
          <a:prstGeom prst="roundRect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 w="6350">
            <a:solidFill>
              <a:schemeClr val="accent6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gradient = 2</a:t>
            </a: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Rectangle: Rounded Corners 20">
            <a:extLst>
              <a:ext uri="{FF2B5EF4-FFF2-40B4-BE49-F238E27FC236}">
                <a16:creationId xmlns:a16="http://schemas.microsoft.com/office/drawing/2014/main" id="{450FD217-EB4C-4CE1-A47D-D39834824C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9174" y="5634963"/>
            <a:ext cx="2696303" cy="382972"/>
          </a:xfrm>
          <a:prstGeom prst="roundRect">
            <a:avLst>
              <a:gd name="adj" fmla="val 16667"/>
            </a:avLst>
          </a:prstGeom>
          <a:solidFill>
            <a:schemeClr val="accent4">
              <a:lumMod val="40000"/>
              <a:lumOff val="60000"/>
            </a:schemeClr>
          </a:solidFill>
          <a:ln w="6350">
            <a:solidFill>
              <a:schemeClr val="accent4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gradient = −2</a:t>
            </a: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Rectangle: Rounded Corners 17">
            <a:extLst>
              <a:ext uri="{FF2B5EF4-FFF2-40B4-BE49-F238E27FC236}">
                <a16:creationId xmlns:a16="http://schemas.microsoft.com/office/drawing/2014/main" id="{FC9D3287-4D64-4CAD-A66D-D0E8F94C37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9175" y="3434527"/>
            <a:ext cx="2696303" cy="587181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6350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2</a:t>
            </a:r>
            <a:r>
              <a:rPr kumimoji="0" lang="en-US" altLang="en-US" sz="28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+ 3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0567707" y="3993398"/>
            <a:ext cx="180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933765" y="1210235"/>
            <a:ext cx="190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 flipV="1">
            <a:off x="10783342" y="4257956"/>
            <a:ext cx="68438" cy="77381"/>
          </a:xfrm>
          <a:prstGeom prst="line">
            <a:avLst/>
          </a:prstGeom>
          <a:ln w="12700">
            <a:solidFill>
              <a:srgbClr val="5757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10783342" y="4335337"/>
            <a:ext cx="68437" cy="94069"/>
          </a:xfrm>
          <a:prstGeom prst="line">
            <a:avLst/>
          </a:prstGeom>
          <a:ln w="12700">
            <a:solidFill>
              <a:srgbClr val="5757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9845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44" grpId="0" animBg="1"/>
      <p:bldP spid="4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 29"/>
          <p:cNvGrpSpPr/>
          <p:nvPr/>
        </p:nvGrpSpPr>
        <p:grpSpPr>
          <a:xfrm>
            <a:off x="5736610" y="1312597"/>
            <a:ext cx="5126355" cy="5301615"/>
            <a:chOff x="5736610" y="1312597"/>
            <a:chExt cx="5126355" cy="5301615"/>
          </a:xfrm>
        </p:grpSpPr>
        <p:pic>
          <p:nvPicPr>
            <p:cNvPr id="31" name="Picture 30">
              <a:extLst>
                <a:ext uri="{FF2B5EF4-FFF2-40B4-BE49-F238E27FC236}">
                  <a16:creationId xmlns:a16="http://schemas.microsoft.com/office/drawing/2014/main" id="{E1631717-7B27-4571-9DEF-26F8D68FFA9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736610" y="1312597"/>
              <a:ext cx="5126355" cy="5301615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>
            <a:xfrm>
              <a:off x="6212541" y="1312597"/>
              <a:ext cx="1748118" cy="422074"/>
            </a:xfrm>
            <a:prstGeom prst="rect">
              <a:avLst/>
            </a:prstGeom>
            <a:solidFill>
              <a:srgbClr val="0033CC"/>
            </a:solidFill>
            <a:ln>
              <a:solidFill>
                <a:srgbClr val="00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= −2</a:t>
              </a:r>
              <a:r>
                <a:rPr lang="en-GB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− 3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9000564" y="1364705"/>
              <a:ext cx="1748118" cy="422074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= 2</a:t>
              </a:r>
              <a:r>
                <a:rPr lang="en-GB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+ 3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9000564" y="5786707"/>
              <a:ext cx="1748118" cy="42207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en-GB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2000" dirty="0">
                  <a:latin typeface="Arial" panose="020B0604020202020204" pitchFamily="34" charset="0"/>
                  <a:cs typeface="Arial" panose="020B0604020202020204" pitchFamily="34" charset="0"/>
                </a:rPr>
                <a:t>−</a:t>
              </a:r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4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Rectangle: Rounded Corners 20">
            <a:extLst>
              <a:ext uri="{FF2B5EF4-FFF2-40B4-BE49-F238E27FC236}">
                <a16:creationId xmlns:a16="http://schemas.microsoft.com/office/drawing/2014/main" id="{450FD217-EB4C-4CE1-A47D-D39834824C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9175" y="1921249"/>
            <a:ext cx="2696303" cy="59543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6350">
            <a:solidFill>
              <a:schemeClr val="accent2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− 4</a:t>
            </a:r>
            <a:endParaRPr lang="en-US" alt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: Rounded Corners 19">
            <a:extLst>
              <a:ext uri="{FF2B5EF4-FFF2-40B4-BE49-F238E27FC236}">
                <a16:creationId xmlns:a16="http://schemas.microsoft.com/office/drawing/2014/main" id="{6FFE8652-689D-4D45-9E02-34A1991D94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9175" y="5011542"/>
            <a:ext cx="2696303" cy="566459"/>
          </a:xfrm>
          <a:prstGeom prst="roundRect">
            <a:avLst>
              <a:gd name="adj" fmla="val 16667"/>
            </a:avLst>
          </a:prstGeom>
          <a:solidFill>
            <a:schemeClr val="accent4">
              <a:lumMod val="75000"/>
            </a:schemeClr>
          </a:solidFill>
          <a:ln w="6350">
            <a:solidFill>
              <a:schemeClr val="accent4">
                <a:lumMod val="7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− 2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− 3</a:t>
            </a:r>
            <a:endParaRPr lang="en-US" alt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: Rounded Corners 17">
            <a:extLst>
              <a:ext uri="{FF2B5EF4-FFF2-40B4-BE49-F238E27FC236}">
                <a16:creationId xmlns:a16="http://schemas.microsoft.com/office/drawing/2014/main" id="{FC9D3287-4D64-4CAD-A66D-D0E8F94C37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9175" y="3434527"/>
            <a:ext cx="2696303" cy="587181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6350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2</a:t>
            </a:r>
            <a:r>
              <a:rPr kumimoji="0" lang="en-US" altLang="en-US" sz="28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+ 3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ectangle 20">
            <a:extLst>
              <a:ext uri="{FF2B5EF4-FFF2-40B4-BE49-F238E27FC236}">
                <a16:creationId xmlns:a16="http://schemas.microsoft.com/office/drawing/2014/main" id="{F4CAE425-6B59-465A-8990-0EDB8594E8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38761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Find the </a:t>
            </a:r>
            <a:r>
              <a:rPr lang="en-GB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-intercept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of each line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: Rounded Corners 20">
            <a:extLst>
              <a:ext uri="{FF2B5EF4-FFF2-40B4-BE49-F238E27FC236}">
                <a16:creationId xmlns:a16="http://schemas.microsoft.com/office/drawing/2014/main" id="{450FD217-EB4C-4CE1-A47D-D39834824C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9175" y="2560631"/>
            <a:ext cx="2696303" cy="384275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accent2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gradient = 1</a:t>
            </a: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: Rounded Corners 20">
            <a:extLst>
              <a:ext uri="{FF2B5EF4-FFF2-40B4-BE49-F238E27FC236}">
                <a16:creationId xmlns:a16="http://schemas.microsoft.com/office/drawing/2014/main" id="{450FD217-EB4C-4CE1-A47D-D39834824C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8060" y="4073625"/>
            <a:ext cx="2696303" cy="403854"/>
          </a:xfrm>
          <a:prstGeom prst="roundRect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 w="6350">
            <a:solidFill>
              <a:schemeClr val="accent6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gradient = 2</a:t>
            </a: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: Rounded Corners 20">
            <a:extLst>
              <a:ext uri="{FF2B5EF4-FFF2-40B4-BE49-F238E27FC236}">
                <a16:creationId xmlns:a16="http://schemas.microsoft.com/office/drawing/2014/main" id="{450FD217-EB4C-4CE1-A47D-D39834824C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9174" y="5634963"/>
            <a:ext cx="2696303" cy="382972"/>
          </a:xfrm>
          <a:prstGeom prst="roundRect">
            <a:avLst>
              <a:gd name="adj" fmla="val 16667"/>
            </a:avLst>
          </a:prstGeom>
          <a:solidFill>
            <a:schemeClr val="accent4">
              <a:lumMod val="40000"/>
              <a:lumOff val="60000"/>
            </a:schemeClr>
          </a:solidFill>
          <a:ln w="6350">
            <a:solidFill>
              <a:schemeClr val="accent4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gradient = −2</a:t>
            </a: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Multiplication Sign 5">
            <a:extLst>
              <a:ext uri="{FF2B5EF4-FFF2-40B4-BE49-F238E27FC236}">
                <a16:creationId xmlns:a16="http://schemas.microsoft.com/office/drawing/2014/main" id="{7F38CAD4-5643-4D5E-B10F-181A974F614B}"/>
              </a:ext>
            </a:extLst>
          </p:cNvPr>
          <p:cNvSpPr/>
          <p:nvPr/>
        </p:nvSpPr>
        <p:spPr>
          <a:xfrm>
            <a:off x="8022402" y="6212820"/>
            <a:ext cx="534476" cy="589724"/>
          </a:xfrm>
          <a:prstGeom prst="mathMultiply">
            <a:avLst>
              <a:gd name="adj1" fmla="val 8372"/>
            </a:avLst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Multiplication Sign 20">
            <a:extLst>
              <a:ext uri="{FF2B5EF4-FFF2-40B4-BE49-F238E27FC236}">
                <a16:creationId xmlns:a16="http://schemas.microsoft.com/office/drawing/2014/main" id="{8BC76F01-E679-4B1E-AC3E-28AD8C045E6E}"/>
              </a:ext>
            </a:extLst>
          </p:cNvPr>
          <p:cNvSpPr/>
          <p:nvPr/>
        </p:nvSpPr>
        <p:spPr>
          <a:xfrm>
            <a:off x="8007778" y="2389780"/>
            <a:ext cx="534476" cy="589724"/>
          </a:xfrm>
          <a:prstGeom prst="mathMultiply">
            <a:avLst>
              <a:gd name="adj1" fmla="val 8372"/>
            </a:avLst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4" name="Multiplication Sign 22">
            <a:extLst>
              <a:ext uri="{FF2B5EF4-FFF2-40B4-BE49-F238E27FC236}">
                <a16:creationId xmlns:a16="http://schemas.microsoft.com/office/drawing/2014/main" id="{E2D65DF5-BA6B-4563-863C-6C245C73EAC5}"/>
              </a:ext>
            </a:extLst>
          </p:cNvPr>
          <p:cNvSpPr/>
          <p:nvPr/>
        </p:nvSpPr>
        <p:spPr>
          <a:xfrm>
            <a:off x="8022402" y="5682732"/>
            <a:ext cx="534476" cy="589724"/>
          </a:xfrm>
          <a:prstGeom prst="mathMultiply">
            <a:avLst>
              <a:gd name="adj1" fmla="val 8372"/>
            </a:avLst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: Rounded Corners 20">
            <a:extLst>
              <a:ext uri="{FF2B5EF4-FFF2-40B4-BE49-F238E27FC236}">
                <a16:creationId xmlns:a16="http://schemas.microsoft.com/office/drawing/2014/main" id="{450FD217-EB4C-4CE1-A47D-D39834824C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8060" y="2983942"/>
            <a:ext cx="2696303" cy="384275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accent2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US" altLang="en-US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-intercept = (0, −4)</a:t>
            </a: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: Rounded Corners 20">
            <a:extLst>
              <a:ext uri="{FF2B5EF4-FFF2-40B4-BE49-F238E27FC236}">
                <a16:creationId xmlns:a16="http://schemas.microsoft.com/office/drawing/2014/main" id="{450FD217-EB4C-4CE1-A47D-D39834824C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8060" y="4529396"/>
            <a:ext cx="2696303" cy="403854"/>
          </a:xfrm>
          <a:prstGeom prst="roundRect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 w="6350">
            <a:solidFill>
              <a:schemeClr val="accent6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US" altLang="en-US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-intercept = (0, 3)</a:t>
            </a: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: Rounded Corners 20">
            <a:extLst>
              <a:ext uri="{FF2B5EF4-FFF2-40B4-BE49-F238E27FC236}">
                <a16:creationId xmlns:a16="http://schemas.microsoft.com/office/drawing/2014/main" id="{450FD217-EB4C-4CE1-A47D-D39834824C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8060" y="6081168"/>
            <a:ext cx="2696303" cy="382972"/>
          </a:xfrm>
          <a:prstGeom prst="roundRect">
            <a:avLst>
              <a:gd name="adj" fmla="val 16667"/>
            </a:avLst>
          </a:prstGeom>
          <a:solidFill>
            <a:schemeClr val="accent4">
              <a:lumMod val="40000"/>
              <a:lumOff val="60000"/>
            </a:schemeClr>
          </a:solidFill>
          <a:ln w="6350">
            <a:solidFill>
              <a:schemeClr val="accent4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US" altLang="en-US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-intercept = (0, −3)</a:t>
            </a: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567707" y="3993398"/>
            <a:ext cx="180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933765" y="1210235"/>
            <a:ext cx="190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 flipH="1" flipV="1">
            <a:off x="10783342" y="4257956"/>
            <a:ext cx="68438" cy="77381"/>
          </a:xfrm>
          <a:prstGeom prst="line">
            <a:avLst/>
          </a:prstGeom>
          <a:ln w="12700">
            <a:solidFill>
              <a:srgbClr val="5757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10783342" y="4335337"/>
            <a:ext cx="68437" cy="94069"/>
          </a:xfrm>
          <a:prstGeom prst="line">
            <a:avLst/>
          </a:prstGeom>
          <a:ln w="12700">
            <a:solidFill>
              <a:srgbClr val="5757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8588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6" grpId="0" animBg="1"/>
      <p:bldP spid="27" grpId="0" animBg="1"/>
      <p:bldP spid="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0">
            <a:extLst>
              <a:ext uri="{FF2B5EF4-FFF2-40B4-BE49-F238E27FC236}">
                <a16:creationId xmlns:a16="http://schemas.microsoft.com/office/drawing/2014/main" id="{F4CAE425-6B59-465A-8990-0EDB8594E8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5152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You are now going to investigate further…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: Rounded Corners 20">
            <a:extLst>
              <a:ext uri="{FF2B5EF4-FFF2-40B4-BE49-F238E27FC236}">
                <a16:creationId xmlns:a16="http://schemas.microsoft.com/office/drawing/2014/main" id="{450FD217-EB4C-4CE1-A47D-D39834824C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9175" y="1921249"/>
            <a:ext cx="2696303" cy="59543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6350">
            <a:solidFill>
              <a:schemeClr val="accent2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− 4</a:t>
            </a:r>
            <a:endParaRPr lang="en-US" alt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: Rounded Corners 20">
            <a:extLst>
              <a:ext uri="{FF2B5EF4-FFF2-40B4-BE49-F238E27FC236}">
                <a16:creationId xmlns:a16="http://schemas.microsoft.com/office/drawing/2014/main" id="{450FD217-EB4C-4CE1-A47D-D39834824C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9175" y="1921249"/>
            <a:ext cx="2696303" cy="59543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6350">
            <a:solidFill>
              <a:schemeClr val="accent2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− 4</a:t>
            </a:r>
            <a:endParaRPr lang="en-US" alt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: Rounded Corners 19">
            <a:extLst>
              <a:ext uri="{FF2B5EF4-FFF2-40B4-BE49-F238E27FC236}">
                <a16:creationId xmlns:a16="http://schemas.microsoft.com/office/drawing/2014/main" id="{6FFE8652-689D-4D45-9E02-34A1991D94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9175" y="5011542"/>
            <a:ext cx="2696303" cy="566459"/>
          </a:xfrm>
          <a:prstGeom prst="roundRect">
            <a:avLst>
              <a:gd name="adj" fmla="val 16667"/>
            </a:avLst>
          </a:prstGeom>
          <a:solidFill>
            <a:schemeClr val="accent4">
              <a:lumMod val="75000"/>
            </a:schemeClr>
          </a:solidFill>
          <a:ln w="6350">
            <a:solidFill>
              <a:schemeClr val="accent4">
                <a:lumMod val="7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− 2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− 3</a:t>
            </a:r>
            <a:endParaRPr lang="en-US" alt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: Rounded Corners 17">
            <a:extLst>
              <a:ext uri="{FF2B5EF4-FFF2-40B4-BE49-F238E27FC236}">
                <a16:creationId xmlns:a16="http://schemas.microsoft.com/office/drawing/2014/main" id="{FC9D3287-4D64-4CAD-A66D-D0E8F94C37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9175" y="3434527"/>
            <a:ext cx="2696303" cy="587181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6350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2</a:t>
            </a:r>
            <a:r>
              <a:rPr kumimoji="0" lang="en-US" altLang="en-US" sz="28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+ 3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5736610" y="1312597"/>
            <a:ext cx="5126355" cy="5301615"/>
            <a:chOff x="5736610" y="1312597"/>
            <a:chExt cx="5126355" cy="5301615"/>
          </a:xfrm>
        </p:grpSpPr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E1631717-7B27-4571-9DEF-26F8D68FFA9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736610" y="1312597"/>
              <a:ext cx="5126355" cy="5301615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6212541" y="1312597"/>
              <a:ext cx="1748118" cy="422074"/>
            </a:xfrm>
            <a:prstGeom prst="rect">
              <a:avLst/>
            </a:prstGeom>
            <a:solidFill>
              <a:srgbClr val="0033CC"/>
            </a:solidFill>
            <a:ln>
              <a:solidFill>
                <a:srgbClr val="00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= −2</a:t>
              </a:r>
              <a:r>
                <a:rPr lang="en-GB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− 3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9000564" y="1364705"/>
              <a:ext cx="1748118" cy="422074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= 2</a:t>
              </a:r>
              <a:r>
                <a:rPr lang="en-GB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+ 3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000564" y="5786707"/>
              <a:ext cx="1748118" cy="42207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en-GB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2000" dirty="0">
                  <a:latin typeface="Arial" panose="020B0604020202020204" pitchFamily="34" charset="0"/>
                  <a:cs typeface="Arial" panose="020B0604020202020204" pitchFamily="34" charset="0"/>
                </a:rPr>
                <a:t>−</a:t>
              </a:r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4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10567707" y="3993398"/>
            <a:ext cx="180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933765" y="1210235"/>
            <a:ext cx="190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 flipH="1" flipV="1">
            <a:off x="10783342" y="4257956"/>
            <a:ext cx="68438" cy="77381"/>
          </a:xfrm>
          <a:prstGeom prst="line">
            <a:avLst/>
          </a:prstGeom>
          <a:ln w="12700">
            <a:solidFill>
              <a:srgbClr val="5757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10783342" y="4335337"/>
            <a:ext cx="68437" cy="94069"/>
          </a:xfrm>
          <a:prstGeom prst="line">
            <a:avLst/>
          </a:prstGeom>
          <a:ln w="12700">
            <a:solidFill>
              <a:srgbClr val="5757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975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562</TotalTime>
  <Words>264</Words>
  <Application>Microsoft Office PowerPoint</Application>
  <PresentationFormat>Widescreen</PresentationFormat>
  <Paragraphs>55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went wrong?</dc:title>
  <dc:creator>Lois Lindemann</dc:creator>
  <cp:lastModifiedBy>Liz Duncombe</cp:lastModifiedBy>
  <cp:revision>52</cp:revision>
  <cp:lastPrinted>2018-01-14T21:28:16Z</cp:lastPrinted>
  <dcterms:created xsi:type="dcterms:W3CDTF">2018-01-14T21:11:47Z</dcterms:created>
  <dcterms:modified xsi:type="dcterms:W3CDTF">2019-07-18T14:03:25Z</dcterms:modified>
</cp:coreProperties>
</file>