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92" r:id="rId2"/>
    <p:sldId id="271" r:id="rId3"/>
    <p:sldId id="293" r:id="rId4"/>
    <p:sldId id="294" r:id="rId5"/>
    <p:sldId id="295" r:id="rId6"/>
  </p:sldIdLst>
  <p:sldSz cx="12192000" cy="6858000"/>
  <p:notesSz cx="6888163" cy="10018713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3CC"/>
    <a:srgbClr val="EA5B0C"/>
    <a:srgbClr val="0066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3162" autoAdjust="0"/>
    <p:restoredTop sz="94660"/>
  </p:normalViewPr>
  <p:slideViewPr>
    <p:cSldViewPr snapToGrid="0">
      <p:cViewPr varScale="1">
        <p:scale>
          <a:sx n="71" d="100"/>
          <a:sy n="71" d="100"/>
        </p:scale>
        <p:origin x="84" y="918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microsoft.com/office/2015/10/relationships/revisionInfo" Target="revisionInfo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57E56F-BCD7-4F35-B39B-92295032441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EB5858C-C0E9-44BE-A16A-04F42C5B679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7EE67C9-BD9A-4B95-8746-530BFB572E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440A85-F303-4191-B330-2A7738FF4DCF}" type="datetimeFigureOut">
              <a:rPr lang="en-GB" smtClean="0"/>
              <a:t>18/07/2019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0372E1-0684-4E45-ACE9-093F28D5B2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B273BD3-1144-460B-BC81-9618B67CE6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DD786A-44E6-45CF-AF39-B21F2A3013E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09493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B8E842-E735-40C6-BBFF-1429937E06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0AC1A4E-F197-4FD9-A3FA-836372F9D34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9DEB460-8303-4FDE-97C6-223A59BC8F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440A85-F303-4191-B330-2A7738FF4DCF}" type="datetimeFigureOut">
              <a:rPr lang="en-GB" smtClean="0"/>
              <a:t>18/07/2019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480A111-4796-4ABB-AEFF-6015F774A7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0BC8771-1D8D-464D-8A13-927AC70774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DD786A-44E6-45CF-AF39-B21F2A3013E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423544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F4EE0F7-A3B5-4075-BCA4-56084734C1F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AED57F6-6055-40D2-A000-2D6AF953F54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F2E87CD-C7FE-480F-8495-91226FC363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440A85-F303-4191-B330-2A7738FF4DCF}" type="datetimeFigureOut">
              <a:rPr lang="en-GB" smtClean="0"/>
              <a:t>18/07/2019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596A2AD-55BA-4CE5-B429-9B1B3521F7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6D60E5D-A174-4EA6-B181-FADE943F23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DD786A-44E6-45CF-AF39-B21F2A3013E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522280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601111-A629-4909-9716-A0B12236E6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4465F36-7B94-4EF1-A5FC-B875EC99E96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9A1C335-4435-4409-97E1-A230C943BD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440A85-F303-4191-B330-2A7738FF4DCF}" type="datetimeFigureOut">
              <a:rPr lang="en-GB" smtClean="0"/>
              <a:t>18/07/2019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C4F7D29-E90E-4CC7-A227-B9BA61729D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1B22C0C-4056-45EE-A9C9-E43EF425A0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DD786A-44E6-45CF-AF39-B21F2A3013E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462407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B7B82F-F40A-4943-9222-C4ECCE78D4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5C2D0AA-CDB0-4E28-B90C-3164FFD4C37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C6B2FA1-DB88-4D4A-8FD9-D5295F2994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440A85-F303-4191-B330-2A7738FF4DCF}" type="datetimeFigureOut">
              <a:rPr lang="en-GB" smtClean="0"/>
              <a:t>18/07/2019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E529A77-54CA-4EEB-8A8B-6858F045DC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AB09545-19EF-4C94-84A2-7C935B39BF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DD786A-44E6-45CF-AF39-B21F2A3013E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696375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3AC6DC-E71C-4EC5-85ED-F6F430FDA0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6FEFAAC-930B-461B-AE43-1631B3C4432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8658036-75BA-4E8B-8529-5FD6488B217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4639245-23F2-4690-A1A7-4AEE113AC9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440A85-F303-4191-B330-2A7738FF4DCF}" type="datetimeFigureOut">
              <a:rPr lang="en-GB" smtClean="0"/>
              <a:t>18/07/2019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2BB07FD-14CD-467E-9A35-FE7C5EF6D9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7DC120F-220B-4CD4-B0B7-BE263E5B7C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DD786A-44E6-45CF-AF39-B21F2A3013E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45430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BCBED4-7412-4664-AE2C-E14F31ED56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A348BDA-3744-4426-9FDB-73412014BB8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F7B898A-76E6-42F0-A8D2-24FB0D8A20E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A49089E-697A-4653-ABC3-EB03C0ECB50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7C0D650-CE78-4193-8B4A-D48EC20517D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F63E603-A126-4D64-90CB-9BE7346BF5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440A85-F303-4191-B330-2A7738FF4DCF}" type="datetimeFigureOut">
              <a:rPr lang="en-GB" smtClean="0"/>
              <a:t>18/07/2019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E653ED42-7F0C-4A93-9ABA-B9DBBA3D6D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6F1F34F-C338-435A-A0D1-B520ABB06F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DD786A-44E6-45CF-AF39-B21F2A3013E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828568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6C07EE-A18C-4C03-9128-BED204F931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E0C9CD4-101E-42E3-B20B-75FAFCA83C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440A85-F303-4191-B330-2A7738FF4DCF}" type="datetimeFigureOut">
              <a:rPr lang="en-GB" smtClean="0"/>
              <a:t>18/07/2019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D56468C-2B85-4E23-8CD7-6230BAFF78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B9B6F7F-272A-452D-8AF8-BA98495467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DD786A-44E6-45CF-AF39-B21F2A3013E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082309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CCBB2FA-AA82-4F15-B123-112615A718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440A85-F303-4191-B330-2A7738FF4DCF}" type="datetimeFigureOut">
              <a:rPr lang="en-GB" smtClean="0"/>
              <a:t>18/07/2019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C70FCCA-91FE-4515-A55A-555805BE25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CFE11DC-AA8D-4B43-B16E-8E11BC5F5D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DD786A-44E6-45CF-AF39-B21F2A3013E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49982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1C3206-257D-4762-B461-A249DF0C70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F8F68F3-A027-4A07-BCD4-498C1854D6F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646CCAC-6329-469B-9EF8-11D768DC6D9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3FB1E4C-292B-4771-BE1F-E686345BC9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440A85-F303-4191-B330-2A7738FF4DCF}" type="datetimeFigureOut">
              <a:rPr lang="en-GB" smtClean="0"/>
              <a:t>18/07/2019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BC74EF1-1DA0-44CA-8922-1F6EED3DBA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8D63785-4E7B-4FB7-B713-15AA7DBB0A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DD786A-44E6-45CF-AF39-B21F2A3013E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188784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4DC9B4-A119-4EF3-A357-E2B5B4870E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9B32B8C-5BF2-45C6-94B5-A43B074B977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E1221A9-026A-4B0B-9162-19EF94EDDFF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C4BE4ED-D3FA-4039-9E87-7B1DCE5B47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440A85-F303-4191-B330-2A7738FF4DCF}" type="datetimeFigureOut">
              <a:rPr lang="en-GB" smtClean="0"/>
              <a:t>18/07/2019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F7C41FD-2855-4EF6-B2F3-6A1F387164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1F3C4DB-832D-473E-9D0D-23F0526713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DD786A-44E6-45CF-AF39-B21F2A3013E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51164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B19BB72-2692-4EA6-9A86-26EB3AEA77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52CCC62-3F5F-4069-B9D2-4524C5EC9D0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8BAB464-9A22-4D72-A4C8-256D02D2FF1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B440A85-F303-4191-B330-2A7738FF4DCF}" type="datetimeFigureOut">
              <a:rPr lang="en-GB" smtClean="0"/>
              <a:t>18/07/2019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0E17D82-6EA5-425D-AAA8-BEB400DF1C0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15EC323-3F88-4C58-8F2B-BA578884FD1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4DD786A-44E6-45CF-AF39-B21F2A3013E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378767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658906" y="1909481"/>
            <a:ext cx="785308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Teaching</a:t>
            </a:r>
            <a:r>
              <a:rPr lang="en-GB" sz="2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Pack – Straight line graphs</a:t>
            </a:r>
          </a:p>
          <a:p>
            <a:r>
              <a:rPr lang="en-GB" sz="2600" dirty="0" smtClean="0">
                <a:latin typeface="Arial" panose="020B0604020202020204" pitchFamily="34" charset="0"/>
                <a:cs typeface="Arial" panose="020B0604020202020204" pitchFamily="34" charset="0"/>
              </a:rPr>
              <a:t>Lesson 2: Drawing linear graphs from equations</a:t>
            </a:r>
          </a:p>
          <a:p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sz="2600" b="1" smtClean="0">
                <a:solidFill>
                  <a:srgbClr val="EA5B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Cambridge </a:t>
            </a:r>
            <a:r>
              <a:rPr lang="en-GB" sz="2600" b="1">
                <a:solidFill>
                  <a:srgbClr val="EA5B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IGCSE™</a:t>
            </a:r>
            <a:endParaRPr lang="en-GB" sz="2600" b="1" baseline="30000" dirty="0" smtClean="0">
              <a:solidFill>
                <a:srgbClr val="EA5B0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sz="2600" dirty="0" smtClean="0">
                <a:solidFill>
                  <a:srgbClr val="EA5B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Mathematics 0580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5439" y="451912"/>
            <a:ext cx="4046220" cy="650471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906" y="6239435"/>
            <a:ext cx="412824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Version 1.0</a:t>
            </a:r>
            <a:endParaRPr lang="en-GB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5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71511" y="6168533"/>
            <a:ext cx="1292225" cy="44958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04474" y="3033287"/>
            <a:ext cx="3659262" cy="2744862"/>
          </a:xfrm>
          <a:prstGeom prst="rect">
            <a:avLst/>
          </a:prstGeom>
        </p:spPr>
      </p:pic>
      <p:sp>
        <p:nvSpPr>
          <p:cNvPr id="8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044052" y="6210760"/>
            <a:ext cx="4114800" cy="365125"/>
          </a:xfrm>
        </p:spPr>
        <p:txBody>
          <a:bodyPr/>
          <a:lstStyle/>
          <a:p>
            <a:r>
              <a:rPr lang="en-GB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Copyright © UCLES 2018</a:t>
            </a:r>
          </a:p>
        </p:txBody>
      </p:sp>
    </p:spTree>
    <p:extLst>
      <p:ext uri="{BB962C8B-B14F-4D97-AF65-F5344CB8AC3E}">
        <p14:creationId xmlns:p14="http://schemas.microsoft.com/office/powerpoint/2010/main" val="8313129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20">
            <a:extLst>
              <a:ext uri="{FF2B5EF4-FFF2-40B4-BE49-F238E27FC236}">
                <a16:creationId xmlns:a16="http://schemas.microsoft.com/office/drawing/2014/main" id="{F4CAE425-6B59-465A-8990-0EDB8594E8E5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7515225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12192000" cy="1210235"/>
          </a:xfrm>
          <a:prstGeom prst="rect">
            <a:avLst/>
          </a:prstGeom>
          <a:solidFill>
            <a:srgbClr val="EA5B0C"/>
          </a:solidFill>
          <a:ln>
            <a:solidFill>
              <a:srgbClr val="EA5B0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63538"/>
            <a:r>
              <a:rPr lang="en-GB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Draw graphs for these equations</a:t>
            </a:r>
            <a:endParaRPr lang="en-GB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Rectangle: Rounded Corners 20">
            <a:extLst>
              <a:ext uri="{FF2B5EF4-FFF2-40B4-BE49-F238E27FC236}">
                <a16:creationId xmlns:a16="http://schemas.microsoft.com/office/drawing/2014/main" id="{450FD217-EB4C-4CE1-A47D-D39834824C2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79175" y="1921249"/>
            <a:ext cx="2696303" cy="595430"/>
          </a:xfrm>
          <a:prstGeom prst="roundRect">
            <a:avLst>
              <a:gd name="adj" fmla="val 16667"/>
            </a:avLst>
          </a:prstGeom>
          <a:solidFill>
            <a:schemeClr val="accent2"/>
          </a:solidFill>
          <a:ln w="6350">
            <a:solidFill>
              <a:schemeClr val="accent2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800" i="1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y</a:t>
            </a:r>
            <a:r>
              <a:rPr lang="en-US" altLang="en-US" sz="2800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= </a:t>
            </a:r>
            <a:r>
              <a:rPr lang="en-US" altLang="en-US" sz="2800" i="1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x</a:t>
            </a:r>
            <a:r>
              <a:rPr lang="en-US" altLang="en-US" sz="2800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− 4</a:t>
            </a:r>
            <a:endParaRPr lang="en-US" altLang="en-US" sz="28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450FD217-EB4C-4CE1-A47D-D39834824C2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79175" y="1921249"/>
            <a:ext cx="2696303" cy="595430"/>
          </a:xfrm>
          <a:prstGeom prst="roundRect">
            <a:avLst>
              <a:gd name="adj" fmla="val 16667"/>
            </a:avLst>
          </a:prstGeom>
          <a:solidFill>
            <a:schemeClr val="accent2"/>
          </a:solidFill>
          <a:ln w="6350">
            <a:solidFill>
              <a:schemeClr val="accent2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800" i="1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y</a:t>
            </a:r>
            <a:r>
              <a:rPr lang="en-US" altLang="en-US" sz="2800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= </a:t>
            </a:r>
            <a:r>
              <a:rPr lang="en-US" altLang="en-US" sz="2800" i="1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x</a:t>
            </a:r>
            <a:r>
              <a:rPr lang="en-US" altLang="en-US" sz="2800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− 4</a:t>
            </a:r>
            <a:endParaRPr lang="en-US" altLang="en-US" sz="28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Rectangle: Rounded Corners 19">
            <a:extLst>
              <a:ext uri="{FF2B5EF4-FFF2-40B4-BE49-F238E27FC236}">
                <a16:creationId xmlns:a16="http://schemas.microsoft.com/office/drawing/2014/main" id="{6FFE8652-689D-4D45-9E02-34A1991D948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79175" y="5011542"/>
            <a:ext cx="2696303" cy="566459"/>
          </a:xfrm>
          <a:prstGeom prst="roundRect">
            <a:avLst>
              <a:gd name="adj" fmla="val 16667"/>
            </a:avLst>
          </a:prstGeom>
          <a:solidFill>
            <a:schemeClr val="accent4">
              <a:lumMod val="75000"/>
            </a:schemeClr>
          </a:solidFill>
          <a:ln w="6350">
            <a:solidFill>
              <a:schemeClr val="accent4">
                <a:lumMod val="75000"/>
              </a:schemeClr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800" i="1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y</a:t>
            </a:r>
            <a:r>
              <a:rPr lang="en-US" altLang="en-US" sz="2800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= − 2</a:t>
            </a:r>
            <a:r>
              <a:rPr lang="en-US" altLang="en-US" sz="2800" i="1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x</a:t>
            </a:r>
            <a:r>
              <a:rPr lang="en-US" altLang="en-US" sz="2800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− 3</a:t>
            </a:r>
            <a:endParaRPr lang="en-US" altLang="en-US" sz="28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Rectangle: Rounded Corners 17">
            <a:extLst>
              <a:ext uri="{FF2B5EF4-FFF2-40B4-BE49-F238E27FC236}">
                <a16:creationId xmlns:a16="http://schemas.microsoft.com/office/drawing/2014/main" id="{FC9D3287-4D64-4CAD-A66D-D0E8F94C376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79175" y="3434527"/>
            <a:ext cx="2696303" cy="587181"/>
          </a:xfrm>
          <a:prstGeom prst="roundRect">
            <a:avLst>
              <a:gd name="adj" fmla="val 16667"/>
            </a:avLst>
          </a:prstGeom>
          <a:solidFill>
            <a:srgbClr val="FF0000"/>
          </a:solidFill>
          <a:ln w="6350">
            <a:solidFill>
              <a:srgbClr val="FF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800" b="0" i="1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y</a:t>
            </a:r>
            <a:r>
              <a:rPr kumimoji="0" lang="en-US" altLang="en-US" sz="28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= 2</a:t>
            </a:r>
            <a:r>
              <a:rPr kumimoji="0" lang="en-US" altLang="en-US" sz="2800" b="0" i="1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x</a:t>
            </a:r>
            <a:r>
              <a:rPr kumimoji="0" lang="en-US" altLang="en-US" sz="28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+ 3 </a:t>
            </a:r>
            <a:endParaRPr kumimoji="0" lang="en-US" altLang="en-US" sz="2800" b="0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Arial" panose="020B0604020202020204" pitchFamily="34" charset="0"/>
            </a:endParaRPr>
          </a:p>
        </p:txBody>
      </p:sp>
      <p:grpSp>
        <p:nvGrpSpPr>
          <p:cNvPr id="2" name="Group 1"/>
          <p:cNvGrpSpPr/>
          <p:nvPr/>
        </p:nvGrpSpPr>
        <p:grpSpPr>
          <a:xfrm>
            <a:off x="5736610" y="1210235"/>
            <a:ext cx="5126355" cy="5403977"/>
            <a:chOff x="5736610" y="1210235"/>
            <a:chExt cx="5126355" cy="5403977"/>
          </a:xfrm>
        </p:grpSpPr>
        <p:grpSp>
          <p:nvGrpSpPr>
            <p:cNvPr id="7" name="Group 6"/>
            <p:cNvGrpSpPr/>
            <p:nvPr/>
          </p:nvGrpSpPr>
          <p:grpSpPr>
            <a:xfrm>
              <a:off x="5736610" y="1312597"/>
              <a:ext cx="5126355" cy="5301615"/>
              <a:chOff x="5736610" y="1312597"/>
              <a:chExt cx="5126355" cy="5301615"/>
            </a:xfrm>
          </p:grpSpPr>
          <p:pic>
            <p:nvPicPr>
              <p:cNvPr id="19" name="Picture 18">
                <a:extLst>
                  <a:ext uri="{FF2B5EF4-FFF2-40B4-BE49-F238E27FC236}">
                    <a16:creationId xmlns:a16="http://schemas.microsoft.com/office/drawing/2014/main" id="{E1631717-7B27-4571-9DEF-26F8D68FFA9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/>
              <a:stretch>
                <a:fillRect/>
              </a:stretch>
            </p:blipFill>
            <p:spPr>
              <a:xfrm>
                <a:off x="5736610" y="1312597"/>
                <a:ext cx="5126355" cy="5301615"/>
              </a:xfrm>
              <a:prstGeom prst="rect">
                <a:avLst/>
              </a:prstGeom>
            </p:spPr>
          </p:pic>
          <p:sp>
            <p:nvSpPr>
              <p:cNvPr id="6" name="Rectangle 5"/>
              <p:cNvSpPr/>
              <p:nvPr/>
            </p:nvSpPr>
            <p:spPr>
              <a:xfrm>
                <a:off x="6212541" y="1312597"/>
                <a:ext cx="1748118" cy="422074"/>
              </a:xfrm>
              <a:prstGeom prst="rect">
                <a:avLst/>
              </a:prstGeom>
              <a:solidFill>
                <a:srgbClr val="0033CC"/>
              </a:solidFill>
              <a:ln>
                <a:solidFill>
                  <a:srgbClr val="0033CC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GB" sz="2000" i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y</a:t>
                </a:r>
                <a:r>
                  <a:rPr lang="en-GB" sz="2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= −2</a:t>
                </a:r>
                <a:r>
                  <a:rPr lang="en-GB" sz="2000" i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x</a:t>
                </a:r>
                <a:r>
                  <a:rPr lang="en-GB" sz="2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− 3</a:t>
                </a:r>
                <a:endParaRPr lang="en-GB" sz="2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" name="Rectangle 30"/>
              <p:cNvSpPr/>
              <p:nvPr/>
            </p:nvSpPr>
            <p:spPr>
              <a:xfrm>
                <a:off x="9000564" y="1364705"/>
                <a:ext cx="1748118" cy="422074"/>
              </a:xfrm>
              <a:prstGeom prst="rect">
                <a:avLst/>
              </a:prstGeom>
              <a:solidFill>
                <a:srgbClr val="FF0000"/>
              </a:solidFill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GB" sz="2000" i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y</a:t>
                </a:r>
                <a:r>
                  <a:rPr lang="en-GB" sz="2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= 2</a:t>
                </a:r>
                <a:r>
                  <a:rPr lang="en-GB" sz="2000" i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x</a:t>
                </a:r>
                <a:r>
                  <a:rPr lang="en-GB" sz="2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+ 3</a:t>
                </a:r>
                <a:endParaRPr lang="en-GB" sz="2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" name="Rectangle 31"/>
              <p:cNvSpPr/>
              <p:nvPr/>
            </p:nvSpPr>
            <p:spPr>
              <a:xfrm>
                <a:off x="9000564" y="5786707"/>
                <a:ext cx="1748118" cy="422074"/>
              </a:xfrm>
              <a:prstGeom prst="rect">
                <a:avLst/>
              </a:prstGeom>
              <a:solidFill>
                <a:schemeClr val="accent2">
                  <a:lumMod val="75000"/>
                </a:schemeClr>
              </a:solidFill>
              <a:ln>
                <a:solidFill>
                  <a:schemeClr val="accent2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GB" sz="2000" i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y</a:t>
                </a:r>
                <a:r>
                  <a:rPr lang="en-GB" sz="2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= </a:t>
                </a:r>
                <a:r>
                  <a:rPr lang="en-GB" sz="2000" i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x</a:t>
                </a:r>
                <a:r>
                  <a:rPr lang="en-GB" sz="2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GB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−</a:t>
                </a:r>
                <a:r>
                  <a:rPr lang="en-GB" sz="2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4</a:t>
                </a:r>
                <a:endParaRPr lang="en-GB" sz="2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13" name="TextBox 12"/>
            <p:cNvSpPr txBox="1"/>
            <p:nvPr/>
          </p:nvSpPr>
          <p:spPr>
            <a:xfrm>
              <a:off x="10567707" y="3993398"/>
              <a:ext cx="18097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i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x</a:t>
              </a:r>
              <a:endParaRPr lang="en-GB" i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7933765" y="1210235"/>
              <a:ext cx="1905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i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y</a:t>
              </a:r>
              <a:endParaRPr lang="en-GB" i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16" name="Straight Connector 15"/>
            <p:cNvCxnSpPr/>
            <p:nvPr/>
          </p:nvCxnSpPr>
          <p:spPr>
            <a:xfrm flipH="1" flipV="1">
              <a:off x="10783342" y="4257956"/>
              <a:ext cx="68438" cy="77381"/>
            </a:xfrm>
            <a:prstGeom prst="line">
              <a:avLst/>
            </a:prstGeom>
            <a:ln w="12700">
              <a:solidFill>
                <a:srgbClr val="57575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/>
            <p:cNvCxnSpPr/>
            <p:nvPr/>
          </p:nvCxnSpPr>
          <p:spPr>
            <a:xfrm flipH="1">
              <a:off x="10783342" y="4335337"/>
              <a:ext cx="68437" cy="94069"/>
            </a:xfrm>
            <a:prstGeom prst="line">
              <a:avLst/>
            </a:prstGeom>
            <a:ln w="12700">
              <a:solidFill>
                <a:srgbClr val="57575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6913347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0" name="Group 49"/>
          <p:cNvGrpSpPr/>
          <p:nvPr/>
        </p:nvGrpSpPr>
        <p:grpSpPr>
          <a:xfrm>
            <a:off x="5736610" y="1312597"/>
            <a:ext cx="5126355" cy="5301615"/>
            <a:chOff x="5736610" y="1312597"/>
            <a:chExt cx="5126355" cy="5301615"/>
          </a:xfrm>
        </p:grpSpPr>
        <p:pic>
          <p:nvPicPr>
            <p:cNvPr id="51" name="Picture 50">
              <a:extLst>
                <a:ext uri="{FF2B5EF4-FFF2-40B4-BE49-F238E27FC236}">
                  <a16:creationId xmlns:a16="http://schemas.microsoft.com/office/drawing/2014/main" id="{E1631717-7B27-4571-9DEF-26F8D68FFA9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5736610" y="1312597"/>
              <a:ext cx="5126355" cy="5301615"/>
            </a:xfrm>
            <a:prstGeom prst="rect">
              <a:avLst/>
            </a:prstGeom>
          </p:spPr>
        </p:pic>
        <p:sp>
          <p:nvSpPr>
            <p:cNvPr id="52" name="Rectangle 51"/>
            <p:cNvSpPr/>
            <p:nvPr/>
          </p:nvSpPr>
          <p:spPr>
            <a:xfrm>
              <a:off x="6212541" y="1312597"/>
              <a:ext cx="1748118" cy="422074"/>
            </a:xfrm>
            <a:prstGeom prst="rect">
              <a:avLst/>
            </a:prstGeom>
            <a:solidFill>
              <a:srgbClr val="0033CC"/>
            </a:solidFill>
            <a:ln>
              <a:solidFill>
                <a:srgbClr val="0033C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2000" i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y</a:t>
              </a:r>
              <a:r>
                <a:rPr lang="en-GB" sz="2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= −2</a:t>
              </a:r>
              <a:r>
                <a:rPr lang="en-GB" sz="2000" i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x</a:t>
              </a:r>
              <a:r>
                <a:rPr lang="en-GB" sz="2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− 3</a:t>
              </a:r>
              <a:endParaRPr lang="en-GB" sz="20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3" name="Rectangle 52"/>
            <p:cNvSpPr/>
            <p:nvPr/>
          </p:nvSpPr>
          <p:spPr>
            <a:xfrm>
              <a:off x="9000564" y="1364705"/>
              <a:ext cx="1748118" cy="422074"/>
            </a:xfrm>
            <a:prstGeom prst="rect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2000" i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y</a:t>
              </a:r>
              <a:r>
                <a:rPr lang="en-GB" sz="2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= 2</a:t>
              </a:r>
              <a:r>
                <a:rPr lang="en-GB" sz="2000" i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x</a:t>
              </a:r>
              <a:r>
                <a:rPr lang="en-GB" sz="2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+ 3</a:t>
              </a:r>
              <a:endParaRPr lang="en-GB" sz="20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4" name="Rectangle 53"/>
            <p:cNvSpPr/>
            <p:nvPr/>
          </p:nvSpPr>
          <p:spPr>
            <a:xfrm>
              <a:off x="9000564" y="5786707"/>
              <a:ext cx="1748118" cy="422074"/>
            </a:xfrm>
            <a:prstGeom prst="rect">
              <a:avLst/>
            </a:prstGeom>
            <a:solidFill>
              <a:schemeClr val="accent2">
                <a:lumMod val="75000"/>
              </a:schemeClr>
            </a:solidFill>
            <a:ln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2000" i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y</a:t>
              </a:r>
              <a:r>
                <a:rPr lang="en-GB" sz="2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= </a:t>
              </a:r>
              <a:r>
                <a:rPr lang="en-GB" sz="2000" i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x</a:t>
              </a:r>
              <a:r>
                <a:rPr lang="en-GB" sz="2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GB" sz="2000" dirty="0">
                  <a:latin typeface="Arial" panose="020B0604020202020204" pitchFamily="34" charset="0"/>
                  <a:cs typeface="Arial" panose="020B0604020202020204" pitchFamily="34" charset="0"/>
                </a:rPr>
                <a:t>−</a:t>
              </a:r>
              <a:r>
                <a:rPr lang="en-GB" sz="2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4</a:t>
              </a:r>
              <a:endParaRPr lang="en-GB" sz="20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2" name="Rectangle: Rounded Corners 20">
            <a:extLst>
              <a:ext uri="{FF2B5EF4-FFF2-40B4-BE49-F238E27FC236}">
                <a16:creationId xmlns:a16="http://schemas.microsoft.com/office/drawing/2014/main" id="{450FD217-EB4C-4CE1-A47D-D39834824C2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79175" y="1921249"/>
            <a:ext cx="2696303" cy="595430"/>
          </a:xfrm>
          <a:prstGeom prst="roundRect">
            <a:avLst>
              <a:gd name="adj" fmla="val 16667"/>
            </a:avLst>
          </a:prstGeom>
          <a:solidFill>
            <a:schemeClr val="accent2"/>
          </a:solidFill>
          <a:ln w="6350">
            <a:solidFill>
              <a:schemeClr val="accent2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800" i="1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y</a:t>
            </a:r>
            <a:r>
              <a:rPr lang="en-US" altLang="en-US" sz="2800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= </a:t>
            </a:r>
            <a:r>
              <a:rPr lang="en-US" altLang="en-US" sz="2800" i="1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x</a:t>
            </a:r>
            <a:r>
              <a:rPr lang="en-US" altLang="en-US" sz="2800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− 4</a:t>
            </a:r>
            <a:endParaRPr lang="en-US" altLang="en-US" sz="28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Rectangle 20">
            <a:extLst>
              <a:ext uri="{FF2B5EF4-FFF2-40B4-BE49-F238E27FC236}">
                <a16:creationId xmlns:a16="http://schemas.microsoft.com/office/drawing/2014/main" id="{F4CAE425-6B59-465A-8990-0EDB8594E8E5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7515225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12192000" cy="1210235"/>
          </a:xfrm>
          <a:prstGeom prst="rect">
            <a:avLst/>
          </a:prstGeom>
          <a:solidFill>
            <a:srgbClr val="EA5B0C"/>
          </a:solidFill>
          <a:ln>
            <a:solidFill>
              <a:srgbClr val="EA5B0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63538"/>
            <a:r>
              <a:rPr lang="en-GB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Find the </a:t>
            </a:r>
            <a:r>
              <a:rPr lang="en-GB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gradient </a:t>
            </a:r>
            <a:r>
              <a:rPr lang="en-GB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of each line</a:t>
            </a:r>
            <a:endParaRPr lang="en-GB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Rectangle: Rounded Corners 20">
            <a:extLst>
              <a:ext uri="{FF2B5EF4-FFF2-40B4-BE49-F238E27FC236}">
                <a16:creationId xmlns:a16="http://schemas.microsoft.com/office/drawing/2014/main" id="{450FD217-EB4C-4CE1-A47D-D39834824C2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79175" y="2560631"/>
            <a:ext cx="2696303" cy="384275"/>
          </a:xfrm>
          <a:prstGeom prst="roundRect">
            <a:avLst>
              <a:gd name="adj" fmla="val 16667"/>
            </a:avLst>
          </a:prstGeom>
          <a:solidFill>
            <a:schemeClr val="accent2">
              <a:lumMod val="40000"/>
              <a:lumOff val="60000"/>
            </a:schemeClr>
          </a:solidFill>
          <a:ln w="6350">
            <a:solidFill>
              <a:schemeClr val="accent2">
                <a:lumMod val="40000"/>
                <a:lumOff val="60000"/>
              </a:schemeClr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0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gradient = 1</a:t>
            </a:r>
            <a:endParaRPr lang="en-US" alt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8" name="Straight Connector 27"/>
          <p:cNvCxnSpPr/>
          <p:nvPr/>
        </p:nvCxnSpPr>
        <p:spPr>
          <a:xfrm>
            <a:off x="9386047" y="5416637"/>
            <a:ext cx="551329" cy="0"/>
          </a:xfrm>
          <a:prstGeom prst="line">
            <a:avLst/>
          </a:prstGeom>
          <a:ln w="28575">
            <a:solidFill>
              <a:schemeClr val="tx1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/>
          <p:cNvCxnSpPr/>
          <p:nvPr/>
        </p:nvCxnSpPr>
        <p:spPr>
          <a:xfrm flipV="1">
            <a:off x="9937376" y="4850178"/>
            <a:ext cx="0" cy="566459"/>
          </a:xfrm>
          <a:prstGeom prst="line">
            <a:avLst/>
          </a:prstGeom>
          <a:ln w="28575">
            <a:solidFill>
              <a:schemeClr val="tx1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/>
          <p:cNvCxnSpPr/>
          <p:nvPr/>
        </p:nvCxnSpPr>
        <p:spPr>
          <a:xfrm>
            <a:off x="8299787" y="2698980"/>
            <a:ext cx="534931" cy="0"/>
          </a:xfrm>
          <a:prstGeom prst="line">
            <a:avLst/>
          </a:prstGeom>
          <a:ln w="28575">
            <a:solidFill>
              <a:schemeClr val="tx1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/>
          <p:cNvCxnSpPr/>
          <p:nvPr/>
        </p:nvCxnSpPr>
        <p:spPr>
          <a:xfrm flipV="1">
            <a:off x="8834718" y="1613647"/>
            <a:ext cx="0" cy="1085333"/>
          </a:xfrm>
          <a:prstGeom prst="line">
            <a:avLst/>
          </a:prstGeom>
          <a:ln w="28575">
            <a:solidFill>
              <a:schemeClr val="tx1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Connector 35"/>
          <p:cNvCxnSpPr/>
          <p:nvPr/>
        </p:nvCxnSpPr>
        <p:spPr>
          <a:xfrm>
            <a:off x="6642847" y="2685533"/>
            <a:ext cx="605118" cy="0"/>
          </a:xfrm>
          <a:prstGeom prst="line">
            <a:avLst/>
          </a:prstGeom>
          <a:ln w="28575">
            <a:solidFill>
              <a:schemeClr val="tx1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Connector 37"/>
          <p:cNvCxnSpPr/>
          <p:nvPr/>
        </p:nvCxnSpPr>
        <p:spPr>
          <a:xfrm>
            <a:off x="7207624" y="2685533"/>
            <a:ext cx="0" cy="1106538"/>
          </a:xfrm>
          <a:prstGeom prst="line">
            <a:avLst/>
          </a:prstGeom>
          <a:ln w="28575">
            <a:solidFill>
              <a:schemeClr val="tx1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Rectangle: Rounded Corners 20">
            <a:extLst>
              <a:ext uri="{FF2B5EF4-FFF2-40B4-BE49-F238E27FC236}">
                <a16:creationId xmlns:a16="http://schemas.microsoft.com/office/drawing/2014/main" id="{450FD217-EB4C-4CE1-A47D-D39834824C2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79175" y="1921249"/>
            <a:ext cx="2696303" cy="595430"/>
          </a:xfrm>
          <a:prstGeom prst="roundRect">
            <a:avLst>
              <a:gd name="adj" fmla="val 16667"/>
            </a:avLst>
          </a:prstGeom>
          <a:solidFill>
            <a:schemeClr val="accent2"/>
          </a:solidFill>
          <a:ln w="6350">
            <a:solidFill>
              <a:schemeClr val="accent2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800" i="1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y</a:t>
            </a:r>
            <a:r>
              <a:rPr lang="en-US" altLang="en-US" sz="2800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= </a:t>
            </a:r>
            <a:r>
              <a:rPr lang="en-US" altLang="en-US" sz="2800" i="1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x</a:t>
            </a:r>
            <a:r>
              <a:rPr lang="en-US" altLang="en-US" sz="2800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− 4</a:t>
            </a:r>
            <a:endParaRPr lang="en-US" altLang="en-US" sz="28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1" name="Rectangle: Rounded Corners 19">
            <a:extLst>
              <a:ext uri="{FF2B5EF4-FFF2-40B4-BE49-F238E27FC236}">
                <a16:creationId xmlns:a16="http://schemas.microsoft.com/office/drawing/2014/main" id="{6FFE8652-689D-4D45-9E02-34A1991D948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79175" y="5011542"/>
            <a:ext cx="2696303" cy="566459"/>
          </a:xfrm>
          <a:prstGeom prst="roundRect">
            <a:avLst>
              <a:gd name="adj" fmla="val 16667"/>
            </a:avLst>
          </a:prstGeom>
          <a:solidFill>
            <a:schemeClr val="accent4">
              <a:lumMod val="75000"/>
            </a:schemeClr>
          </a:solidFill>
          <a:ln w="6350">
            <a:solidFill>
              <a:schemeClr val="accent4">
                <a:lumMod val="75000"/>
              </a:schemeClr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800" i="1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y</a:t>
            </a:r>
            <a:r>
              <a:rPr lang="en-US" altLang="en-US" sz="2800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= − 2</a:t>
            </a:r>
            <a:r>
              <a:rPr lang="en-US" altLang="en-US" sz="2800" i="1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x</a:t>
            </a:r>
            <a:r>
              <a:rPr lang="en-US" altLang="en-US" sz="2800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− 3</a:t>
            </a:r>
            <a:endParaRPr lang="en-US" altLang="en-US" sz="28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4" name="Rectangle: Rounded Corners 20">
            <a:extLst>
              <a:ext uri="{FF2B5EF4-FFF2-40B4-BE49-F238E27FC236}">
                <a16:creationId xmlns:a16="http://schemas.microsoft.com/office/drawing/2014/main" id="{450FD217-EB4C-4CE1-A47D-D39834824C2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88060" y="4073625"/>
            <a:ext cx="2696303" cy="403854"/>
          </a:xfrm>
          <a:prstGeom prst="roundRect">
            <a:avLst>
              <a:gd name="adj" fmla="val 16667"/>
            </a:avLst>
          </a:prstGeom>
          <a:solidFill>
            <a:schemeClr val="accent6">
              <a:lumMod val="40000"/>
              <a:lumOff val="60000"/>
            </a:schemeClr>
          </a:solidFill>
          <a:ln w="6350">
            <a:solidFill>
              <a:schemeClr val="accent6">
                <a:lumMod val="40000"/>
                <a:lumOff val="60000"/>
              </a:schemeClr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0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gradient = 2</a:t>
            </a:r>
            <a:endParaRPr lang="en-US" alt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5" name="Rectangle: Rounded Corners 20">
            <a:extLst>
              <a:ext uri="{FF2B5EF4-FFF2-40B4-BE49-F238E27FC236}">
                <a16:creationId xmlns:a16="http://schemas.microsoft.com/office/drawing/2014/main" id="{450FD217-EB4C-4CE1-A47D-D39834824C2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79174" y="5634963"/>
            <a:ext cx="2696303" cy="382972"/>
          </a:xfrm>
          <a:prstGeom prst="roundRect">
            <a:avLst>
              <a:gd name="adj" fmla="val 16667"/>
            </a:avLst>
          </a:prstGeom>
          <a:solidFill>
            <a:schemeClr val="accent4">
              <a:lumMod val="40000"/>
              <a:lumOff val="60000"/>
            </a:schemeClr>
          </a:solidFill>
          <a:ln w="6350">
            <a:solidFill>
              <a:schemeClr val="accent4">
                <a:lumMod val="40000"/>
                <a:lumOff val="60000"/>
              </a:schemeClr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0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gradient = −2</a:t>
            </a:r>
            <a:endParaRPr lang="en-US" alt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9" name="Rectangle: Rounded Corners 17">
            <a:extLst>
              <a:ext uri="{FF2B5EF4-FFF2-40B4-BE49-F238E27FC236}">
                <a16:creationId xmlns:a16="http://schemas.microsoft.com/office/drawing/2014/main" id="{FC9D3287-4D64-4CAD-A66D-D0E8F94C376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79175" y="3434527"/>
            <a:ext cx="2696303" cy="587181"/>
          </a:xfrm>
          <a:prstGeom prst="roundRect">
            <a:avLst>
              <a:gd name="adj" fmla="val 16667"/>
            </a:avLst>
          </a:prstGeom>
          <a:solidFill>
            <a:srgbClr val="FF0000"/>
          </a:solidFill>
          <a:ln w="6350">
            <a:solidFill>
              <a:srgbClr val="FF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800" b="0" i="1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y</a:t>
            </a:r>
            <a:r>
              <a:rPr kumimoji="0" lang="en-US" altLang="en-US" sz="28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= 2</a:t>
            </a:r>
            <a:r>
              <a:rPr kumimoji="0" lang="en-US" altLang="en-US" sz="2800" b="0" i="1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x</a:t>
            </a:r>
            <a:r>
              <a:rPr kumimoji="0" lang="en-US" altLang="en-US" sz="28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+ 3 </a:t>
            </a:r>
            <a:endParaRPr kumimoji="0" lang="en-US" altLang="en-US" sz="2800" b="0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10567707" y="3993398"/>
            <a:ext cx="1809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endParaRPr lang="en-GB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7933765" y="1210235"/>
            <a:ext cx="1905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endParaRPr lang="en-GB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24" name="Straight Connector 23"/>
          <p:cNvCxnSpPr/>
          <p:nvPr/>
        </p:nvCxnSpPr>
        <p:spPr>
          <a:xfrm flipH="1" flipV="1">
            <a:off x="10783342" y="4257956"/>
            <a:ext cx="68438" cy="77381"/>
          </a:xfrm>
          <a:prstGeom prst="line">
            <a:avLst/>
          </a:prstGeom>
          <a:ln w="12700">
            <a:solidFill>
              <a:srgbClr val="57575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/>
          <p:cNvCxnSpPr/>
          <p:nvPr/>
        </p:nvCxnSpPr>
        <p:spPr>
          <a:xfrm flipH="1">
            <a:off x="10783342" y="4335337"/>
            <a:ext cx="68437" cy="94069"/>
          </a:xfrm>
          <a:prstGeom prst="line">
            <a:avLst/>
          </a:prstGeom>
          <a:ln w="12700">
            <a:solidFill>
              <a:srgbClr val="57575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198452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2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7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44" grpId="0" animBg="1"/>
      <p:bldP spid="45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" name="Group 29"/>
          <p:cNvGrpSpPr/>
          <p:nvPr/>
        </p:nvGrpSpPr>
        <p:grpSpPr>
          <a:xfrm>
            <a:off x="5736610" y="1312597"/>
            <a:ext cx="5126355" cy="5301615"/>
            <a:chOff x="5736610" y="1312597"/>
            <a:chExt cx="5126355" cy="5301615"/>
          </a:xfrm>
        </p:grpSpPr>
        <p:pic>
          <p:nvPicPr>
            <p:cNvPr id="31" name="Picture 30">
              <a:extLst>
                <a:ext uri="{FF2B5EF4-FFF2-40B4-BE49-F238E27FC236}">
                  <a16:creationId xmlns:a16="http://schemas.microsoft.com/office/drawing/2014/main" id="{E1631717-7B27-4571-9DEF-26F8D68FFA9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5736610" y="1312597"/>
              <a:ext cx="5126355" cy="5301615"/>
            </a:xfrm>
            <a:prstGeom prst="rect">
              <a:avLst/>
            </a:prstGeom>
          </p:spPr>
        </p:pic>
        <p:sp>
          <p:nvSpPr>
            <p:cNvPr id="32" name="Rectangle 31"/>
            <p:cNvSpPr/>
            <p:nvPr/>
          </p:nvSpPr>
          <p:spPr>
            <a:xfrm>
              <a:off x="6212541" y="1312597"/>
              <a:ext cx="1748118" cy="422074"/>
            </a:xfrm>
            <a:prstGeom prst="rect">
              <a:avLst/>
            </a:prstGeom>
            <a:solidFill>
              <a:srgbClr val="0033CC"/>
            </a:solidFill>
            <a:ln>
              <a:solidFill>
                <a:srgbClr val="0033C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2000" i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y</a:t>
              </a:r>
              <a:r>
                <a:rPr lang="en-GB" sz="2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= −2</a:t>
              </a:r>
              <a:r>
                <a:rPr lang="en-GB" sz="2000" i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x</a:t>
              </a:r>
              <a:r>
                <a:rPr lang="en-GB" sz="2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− 3</a:t>
              </a:r>
              <a:endParaRPr lang="en-GB" sz="20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3" name="Rectangle 32"/>
            <p:cNvSpPr/>
            <p:nvPr/>
          </p:nvSpPr>
          <p:spPr>
            <a:xfrm>
              <a:off x="9000564" y="1364705"/>
              <a:ext cx="1748118" cy="422074"/>
            </a:xfrm>
            <a:prstGeom prst="rect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2000" i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y</a:t>
              </a:r>
              <a:r>
                <a:rPr lang="en-GB" sz="2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= 2</a:t>
              </a:r>
              <a:r>
                <a:rPr lang="en-GB" sz="2000" i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x</a:t>
              </a:r>
              <a:r>
                <a:rPr lang="en-GB" sz="2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+ 3</a:t>
              </a:r>
              <a:endParaRPr lang="en-GB" sz="20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4" name="Rectangle 33"/>
            <p:cNvSpPr/>
            <p:nvPr/>
          </p:nvSpPr>
          <p:spPr>
            <a:xfrm>
              <a:off x="9000564" y="5786707"/>
              <a:ext cx="1748118" cy="422074"/>
            </a:xfrm>
            <a:prstGeom prst="rect">
              <a:avLst/>
            </a:prstGeom>
            <a:solidFill>
              <a:schemeClr val="accent2">
                <a:lumMod val="75000"/>
              </a:schemeClr>
            </a:solidFill>
            <a:ln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2000" i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y</a:t>
              </a:r>
              <a:r>
                <a:rPr lang="en-GB" sz="2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= </a:t>
              </a:r>
              <a:r>
                <a:rPr lang="en-GB" sz="2000" i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x</a:t>
              </a:r>
              <a:r>
                <a:rPr lang="en-GB" sz="2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GB" sz="2000" dirty="0">
                  <a:latin typeface="Arial" panose="020B0604020202020204" pitchFamily="34" charset="0"/>
                  <a:cs typeface="Arial" panose="020B0604020202020204" pitchFamily="34" charset="0"/>
                </a:rPr>
                <a:t>−</a:t>
              </a:r>
              <a:r>
                <a:rPr lang="en-GB" sz="2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4</a:t>
              </a:r>
              <a:endParaRPr lang="en-GB" sz="20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2" name="Rectangle: Rounded Corners 20">
            <a:extLst>
              <a:ext uri="{FF2B5EF4-FFF2-40B4-BE49-F238E27FC236}">
                <a16:creationId xmlns:a16="http://schemas.microsoft.com/office/drawing/2014/main" id="{450FD217-EB4C-4CE1-A47D-D39834824C2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79175" y="1921249"/>
            <a:ext cx="2696303" cy="595430"/>
          </a:xfrm>
          <a:prstGeom prst="roundRect">
            <a:avLst>
              <a:gd name="adj" fmla="val 16667"/>
            </a:avLst>
          </a:prstGeom>
          <a:solidFill>
            <a:schemeClr val="accent2"/>
          </a:solidFill>
          <a:ln w="6350">
            <a:solidFill>
              <a:schemeClr val="accent2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800" i="1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y</a:t>
            </a:r>
            <a:r>
              <a:rPr lang="en-US" altLang="en-US" sz="2800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= </a:t>
            </a:r>
            <a:r>
              <a:rPr lang="en-US" altLang="en-US" sz="2800" i="1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x</a:t>
            </a:r>
            <a:r>
              <a:rPr lang="en-US" altLang="en-US" sz="2800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− 4</a:t>
            </a:r>
            <a:endParaRPr lang="en-US" altLang="en-US" sz="28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Rectangle: Rounded Corners 19">
            <a:extLst>
              <a:ext uri="{FF2B5EF4-FFF2-40B4-BE49-F238E27FC236}">
                <a16:creationId xmlns:a16="http://schemas.microsoft.com/office/drawing/2014/main" id="{6FFE8652-689D-4D45-9E02-34A1991D948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79175" y="5011542"/>
            <a:ext cx="2696303" cy="566459"/>
          </a:xfrm>
          <a:prstGeom prst="roundRect">
            <a:avLst>
              <a:gd name="adj" fmla="val 16667"/>
            </a:avLst>
          </a:prstGeom>
          <a:solidFill>
            <a:schemeClr val="accent4">
              <a:lumMod val="75000"/>
            </a:schemeClr>
          </a:solidFill>
          <a:ln w="6350">
            <a:solidFill>
              <a:schemeClr val="accent4">
                <a:lumMod val="75000"/>
              </a:schemeClr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800" i="1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y</a:t>
            </a:r>
            <a:r>
              <a:rPr lang="en-US" altLang="en-US" sz="2800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= − 2</a:t>
            </a:r>
            <a:r>
              <a:rPr lang="en-US" altLang="en-US" sz="2800" i="1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x</a:t>
            </a:r>
            <a:r>
              <a:rPr lang="en-US" altLang="en-US" sz="2800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− 3</a:t>
            </a:r>
            <a:endParaRPr lang="en-US" altLang="en-US" sz="28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Rectangle: Rounded Corners 17">
            <a:extLst>
              <a:ext uri="{FF2B5EF4-FFF2-40B4-BE49-F238E27FC236}">
                <a16:creationId xmlns:a16="http://schemas.microsoft.com/office/drawing/2014/main" id="{FC9D3287-4D64-4CAD-A66D-D0E8F94C376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79175" y="3434527"/>
            <a:ext cx="2696303" cy="587181"/>
          </a:xfrm>
          <a:prstGeom prst="roundRect">
            <a:avLst>
              <a:gd name="adj" fmla="val 16667"/>
            </a:avLst>
          </a:prstGeom>
          <a:solidFill>
            <a:srgbClr val="FF0000"/>
          </a:solidFill>
          <a:ln w="6350">
            <a:solidFill>
              <a:srgbClr val="FF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800" b="0" i="1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y</a:t>
            </a:r>
            <a:r>
              <a:rPr kumimoji="0" lang="en-US" altLang="en-US" sz="28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= 2</a:t>
            </a:r>
            <a:r>
              <a:rPr kumimoji="0" lang="en-US" altLang="en-US" sz="2800" b="0" i="1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x</a:t>
            </a:r>
            <a:r>
              <a:rPr kumimoji="0" lang="en-US" altLang="en-US" sz="28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+ 3 </a:t>
            </a:r>
            <a:endParaRPr kumimoji="0" lang="en-US" altLang="en-US" sz="2800" b="0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0" name="Rectangle 20">
            <a:extLst>
              <a:ext uri="{FF2B5EF4-FFF2-40B4-BE49-F238E27FC236}">
                <a16:creationId xmlns:a16="http://schemas.microsoft.com/office/drawing/2014/main" id="{F4CAE425-6B59-465A-8990-0EDB8594E8E5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7387612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12192000" cy="1210235"/>
          </a:xfrm>
          <a:prstGeom prst="rect">
            <a:avLst/>
          </a:prstGeom>
          <a:solidFill>
            <a:srgbClr val="EA5B0C"/>
          </a:solidFill>
          <a:ln>
            <a:solidFill>
              <a:srgbClr val="EA5B0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63538"/>
            <a:r>
              <a:rPr lang="en-GB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Find the </a:t>
            </a:r>
            <a:r>
              <a:rPr lang="en-GB" sz="28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r>
              <a:rPr lang="en-GB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-intercept</a:t>
            </a:r>
            <a:r>
              <a:rPr lang="en-GB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of each line</a:t>
            </a:r>
            <a:endParaRPr lang="en-GB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Rectangle: Rounded Corners 20">
            <a:extLst>
              <a:ext uri="{FF2B5EF4-FFF2-40B4-BE49-F238E27FC236}">
                <a16:creationId xmlns:a16="http://schemas.microsoft.com/office/drawing/2014/main" id="{450FD217-EB4C-4CE1-A47D-D39834824C2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79175" y="2560631"/>
            <a:ext cx="2696303" cy="384275"/>
          </a:xfrm>
          <a:prstGeom prst="roundRect">
            <a:avLst>
              <a:gd name="adj" fmla="val 16667"/>
            </a:avLst>
          </a:prstGeom>
          <a:solidFill>
            <a:schemeClr val="accent2">
              <a:lumMod val="40000"/>
              <a:lumOff val="60000"/>
            </a:schemeClr>
          </a:solidFill>
          <a:ln w="6350">
            <a:solidFill>
              <a:schemeClr val="accent2">
                <a:lumMod val="40000"/>
                <a:lumOff val="60000"/>
              </a:schemeClr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0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gradient = 1</a:t>
            </a:r>
            <a:endParaRPr lang="en-US" alt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Rectangle: Rounded Corners 20">
            <a:extLst>
              <a:ext uri="{FF2B5EF4-FFF2-40B4-BE49-F238E27FC236}">
                <a16:creationId xmlns:a16="http://schemas.microsoft.com/office/drawing/2014/main" id="{450FD217-EB4C-4CE1-A47D-D39834824C2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88060" y="4073625"/>
            <a:ext cx="2696303" cy="403854"/>
          </a:xfrm>
          <a:prstGeom prst="roundRect">
            <a:avLst>
              <a:gd name="adj" fmla="val 16667"/>
            </a:avLst>
          </a:prstGeom>
          <a:solidFill>
            <a:schemeClr val="accent6">
              <a:lumMod val="40000"/>
              <a:lumOff val="60000"/>
            </a:schemeClr>
          </a:solidFill>
          <a:ln w="6350">
            <a:solidFill>
              <a:schemeClr val="accent6">
                <a:lumMod val="40000"/>
                <a:lumOff val="60000"/>
              </a:schemeClr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0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gradient = 2</a:t>
            </a:r>
            <a:endParaRPr lang="en-US" alt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Rectangle: Rounded Corners 20">
            <a:extLst>
              <a:ext uri="{FF2B5EF4-FFF2-40B4-BE49-F238E27FC236}">
                <a16:creationId xmlns:a16="http://schemas.microsoft.com/office/drawing/2014/main" id="{450FD217-EB4C-4CE1-A47D-D39834824C2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79174" y="5634963"/>
            <a:ext cx="2696303" cy="382972"/>
          </a:xfrm>
          <a:prstGeom prst="roundRect">
            <a:avLst>
              <a:gd name="adj" fmla="val 16667"/>
            </a:avLst>
          </a:prstGeom>
          <a:solidFill>
            <a:schemeClr val="accent4">
              <a:lumMod val="40000"/>
              <a:lumOff val="60000"/>
            </a:schemeClr>
          </a:solidFill>
          <a:ln w="6350">
            <a:solidFill>
              <a:schemeClr val="accent4">
                <a:lumMod val="40000"/>
                <a:lumOff val="60000"/>
              </a:schemeClr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0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gradient = −2</a:t>
            </a:r>
            <a:endParaRPr lang="en-US" alt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Multiplication Sign 5">
            <a:extLst>
              <a:ext uri="{FF2B5EF4-FFF2-40B4-BE49-F238E27FC236}">
                <a16:creationId xmlns:a16="http://schemas.microsoft.com/office/drawing/2014/main" id="{7F38CAD4-5643-4D5E-B10F-181A974F614B}"/>
              </a:ext>
            </a:extLst>
          </p:cNvPr>
          <p:cNvSpPr/>
          <p:nvPr/>
        </p:nvSpPr>
        <p:spPr>
          <a:xfrm>
            <a:off x="8022402" y="6212820"/>
            <a:ext cx="534476" cy="589724"/>
          </a:xfrm>
          <a:prstGeom prst="mathMultiply">
            <a:avLst>
              <a:gd name="adj1" fmla="val 8372"/>
            </a:avLst>
          </a:prstGeom>
          <a:solidFill>
            <a:srgbClr val="EA5B0C"/>
          </a:solidFill>
          <a:ln>
            <a:solidFill>
              <a:srgbClr val="EA5B0C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3" name="Multiplication Sign 20">
            <a:extLst>
              <a:ext uri="{FF2B5EF4-FFF2-40B4-BE49-F238E27FC236}">
                <a16:creationId xmlns:a16="http://schemas.microsoft.com/office/drawing/2014/main" id="{8BC76F01-E679-4B1E-AC3E-28AD8C045E6E}"/>
              </a:ext>
            </a:extLst>
          </p:cNvPr>
          <p:cNvSpPr/>
          <p:nvPr/>
        </p:nvSpPr>
        <p:spPr>
          <a:xfrm>
            <a:off x="8007778" y="2389780"/>
            <a:ext cx="534476" cy="589724"/>
          </a:xfrm>
          <a:prstGeom prst="mathMultiply">
            <a:avLst>
              <a:gd name="adj1" fmla="val 8372"/>
            </a:avLst>
          </a:prstGeom>
          <a:solidFill>
            <a:srgbClr val="EA5B0C"/>
          </a:solidFill>
          <a:ln>
            <a:solidFill>
              <a:srgbClr val="EA5B0C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4" name="Multiplication Sign 22">
            <a:extLst>
              <a:ext uri="{FF2B5EF4-FFF2-40B4-BE49-F238E27FC236}">
                <a16:creationId xmlns:a16="http://schemas.microsoft.com/office/drawing/2014/main" id="{E2D65DF5-BA6B-4563-863C-6C245C73EAC5}"/>
              </a:ext>
            </a:extLst>
          </p:cNvPr>
          <p:cNvSpPr/>
          <p:nvPr/>
        </p:nvSpPr>
        <p:spPr>
          <a:xfrm>
            <a:off x="8022402" y="5682732"/>
            <a:ext cx="534476" cy="589724"/>
          </a:xfrm>
          <a:prstGeom prst="mathMultiply">
            <a:avLst>
              <a:gd name="adj1" fmla="val 8372"/>
            </a:avLst>
          </a:prstGeom>
          <a:solidFill>
            <a:srgbClr val="EA5B0C"/>
          </a:solidFill>
          <a:ln>
            <a:solidFill>
              <a:srgbClr val="EA5B0C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6" name="Rectangle: Rounded Corners 20">
            <a:extLst>
              <a:ext uri="{FF2B5EF4-FFF2-40B4-BE49-F238E27FC236}">
                <a16:creationId xmlns:a16="http://schemas.microsoft.com/office/drawing/2014/main" id="{450FD217-EB4C-4CE1-A47D-D39834824C2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88060" y="2983942"/>
            <a:ext cx="2696303" cy="384275"/>
          </a:xfrm>
          <a:prstGeom prst="roundRect">
            <a:avLst>
              <a:gd name="adj" fmla="val 16667"/>
            </a:avLst>
          </a:prstGeom>
          <a:solidFill>
            <a:schemeClr val="accent2">
              <a:lumMod val="40000"/>
              <a:lumOff val="60000"/>
            </a:schemeClr>
          </a:solidFill>
          <a:ln w="6350">
            <a:solidFill>
              <a:schemeClr val="accent2">
                <a:lumMod val="40000"/>
                <a:lumOff val="60000"/>
              </a:schemeClr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000" i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y</a:t>
            </a:r>
            <a:r>
              <a:rPr lang="en-US" altLang="en-US" sz="20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-intercept = (0, −4)</a:t>
            </a:r>
            <a:endParaRPr lang="en-US" alt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" name="Rectangle: Rounded Corners 20">
            <a:extLst>
              <a:ext uri="{FF2B5EF4-FFF2-40B4-BE49-F238E27FC236}">
                <a16:creationId xmlns:a16="http://schemas.microsoft.com/office/drawing/2014/main" id="{450FD217-EB4C-4CE1-A47D-D39834824C2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88060" y="4529396"/>
            <a:ext cx="2696303" cy="403854"/>
          </a:xfrm>
          <a:prstGeom prst="roundRect">
            <a:avLst>
              <a:gd name="adj" fmla="val 16667"/>
            </a:avLst>
          </a:prstGeom>
          <a:solidFill>
            <a:schemeClr val="accent6">
              <a:lumMod val="40000"/>
              <a:lumOff val="60000"/>
            </a:schemeClr>
          </a:solidFill>
          <a:ln w="6350">
            <a:solidFill>
              <a:schemeClr val="accent6">
                <a:lumMod val="40000"/>
                <a:lumOff val="60000"/>
              </a:schemeClr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000" i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y</a:t>
            </a:r>
            <a:r>
              <a:rPr lang="en-US" altLang="en-US" sz="20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-intercept = (0, 3)</a:t>
            </a:r>
            <a:endParaRPr lang="en-US" alt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" name="Rectangle: Rounded Corners 20">
            <a:extLst>
              <a:ext uri="{FF2B5EF4-FFF2-40B4-BE49-F238E27FC236}">
                <a16:creationId xmlns:a16="http://schemas.microsoft.com/office/drawing/2014/main" id="{450FD217-EB4C-4CE1-A47D-D39834824C2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88060" y="6081168"/>
            <a:ext cx="2696303" cy="382972"/>
          </a:xfrm>
          <a:prstGeom prst="roundRect">
            <a:avLst>
              <a:gd name="adj" fmla="val 16667"/>
            </a:avLst>
          </a:prstGeom>
          <a:solidFill>
            <a:schemeClr val="accent4">
              <a:lumMod val="40000"/>
              <a:lumOff val="60000"/>
            </a:schemeClr>
          </a:solidFill>
          <a:ln w="6350">
            <a:solidFill>
              <a:schemeClr val="accent4">
                <a:lumMod val="40000"/>
                <a:lumOff val="60000"/>
              </a:schemeClr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000" i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y</a:t>
            </a:r>
            <a:r>
              <a:rPr lang="en-US" altLang="en-US" sz="20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-intercept = (0, −3)</a:t>
            </a:r>
            <a:endParaRPr lang="en-US" alt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10567707" y="3993398"/>
            <a:ext cx="1809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endParaRPr lang="en-GB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7933765" y="1210235"/>
            <a:ext cx="1905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endParaRPr lang="en-GB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29" name="Straight Connector 28"/>
          <p:cNvCxnSpPr/>
          <p:nvPr/>
        </p:nvCxnSpPr>
        <p:spPr>
          <a:xfrm flipH="1" flipV="1">
            <a:off x="10783342" y="4257956"/>
            <a:ext cx="68438" cy="77381"/>
          </a:xfrm>
          <a:prstGeom prst="line">
            <a:avLst/>
          </a:prstGeom>
          <a:ln w="12700">
            <a:solidFill>
              <a:srgbClr val="57575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/>
          <p:cNvCxnSpPr/>
          <p:nvPr/>
        </p:nvCxnSpPr>
        <p:spPr>
          <a:xfrm flipH="1">
            <a:off x="10783342" y="4335337"/>
            <a:ext cx="68437" cy="94069"/>
          </a:xfrm>
          <a:prstGeom prst="line">
            <a:avLst/>
          </a:prstGeom>
          <a:ln w="12700">
            <a:solidFill>
              <a:srgbClr val="57575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585881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  <p:bldP spid="23" grpId="0" animBg="1"/>
      <p:bldP spid="24" grpId="0" animBg="1"/>
      <p:bldP spid="26" grpId="0" animBg="1"/>
      <p:bldP spid="27" grpId="0" animBg="1"/>
      <p:bldP spid="28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20">
            <a:extLst>
              <a:ext uri="{FF2B5EF4-FFF2-40B4-BE49-F238E27FC236}">
                <a16:creationId xmlns:a16="http://schemas.microsoft.com/office/drawing/2014/main" id="{F4CAE425-6B59-465A-8990-0EDB8594E8E5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7515225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12192000" cy="1210235"/>
          </a:xfrm>
          <a:prstGeom prst="rect">
            <a:avLst/>
          </a:prstGeom>
          <a:solidFill>
            <a:srgbClr val="EA5B0C"/>
          </a:solidFill>
          <a:ln>
            <a:solidFill>
              <a:srgbClr val="EA5B0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63538"/>
            <a:r>
              <a:rPr lang="en-GB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You are now going to investigate further…</a:t>
            </a:r>
            <a:endParaRPr lang="en-GB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Rectangle: Rounded Corners 20">
            <a:extLst>
              <a:ext uri="{FF2B5EF4-FFF2-40B4-BE49-F238E27FC236}">
                <a16:creationId xmlns:a16="http://schemas.microsoft.com/office/drawing/2014/main" id="{450FD217-EB4C-4CE1-A47D-D39834824C2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79175" y="1921249"/>
            <a:ext cx="2696303" cy="595430"/>
          </a:xfrm>
          <a:prstGeom prst="roundRect">
            <a:avLst>
              <a:gd name="adj" fmla="val 16667"/>
            </a:avLst>
          </a:prstGeom>
          <a:solidFill>
            <a:schemeClr val="accent2"/>
          </a:solidFill>
          <a:ln w="6350">
            <a:solidFill>
              <a:schemeClr val="accent2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800" i="1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y</a:t>
            </a:r>
            <a:r>
              <a:rPr lang="en-US" altLang="en-US" sz="2800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= </a:t>
            </a:r>
            <a:r>
              <a:rPr lang="en-US" altLang="en-US" sz="2800" i="1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x</a:t>
            </a:r>
            <a:r>
              <a:rPr lang="en-US" altLang="en-US" sz="2800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− 4</a:t>
            </a:r>
            <a:endParaRPr lang="en-US" altLang="en-US" sz="28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Rectangle: Rounded Corners 20">
            <a:extLst>
              <a:ext uri="{FF2B5EF4-FFF2-40B4-BE49-F238E27FC236}">
                <a16:creationId xmlns:a16="http://schemas.microsoft.com/office/drawing/2014/main" id="{450FD217-EB4C-4CE1-A47D-D39834824C2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79175" y="1921249"/>
            <a:ext cx="2696303" cy="595430"/>
          </a:xfrm>
          <a:prstGeom prst="roundRect">
            <a:avLst>
              <a:gd name="adj" fmla="val 16667"/>
            </a:avLst>
          </a:prstGeom>
          <a:solidFill>
            <a:schemeClr val="accent2"/>
          </a:solidFill>
          <a:ln w="6350">
            <a:solidFill>
              <a:schemeClr val="accent2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800" i="1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y</a:t>
            </a:r>
            <a:r>
              <a:rPr lang="en-US" altLang="en-US" sz="2800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= </a:t>
            </a:r>
            <a:r>
              <a:rPr lang="en-US" altLang="en-US" sz="2800" i="1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x</a:t>
            </a:r>
            <a:r>
              <a:rPr lang="en-US" altLang="en-US" sz="2800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− 4</a:t>
            </a:r>
            <a:endParaRPr lang="en-US" altLang="en-US" sz="28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Rectangle: Rounded Corners 19">
            <a:extLst>
              <a:ext uri="{FF2B5EF4-FFF2-40B4-BE49-F238E27FC236}">
                <a16:creationId xmlns:a16="http://schemas.microsoft.com/office/drawing/2014/main" id="{6FFE8652-689D-4D45-9E02-34A1991D948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79175" y="5011542"/>
            <a:ext cx="2696303" cy="566459"/>
          </a:xfrm>
          <a:prstGeom prst="roundRect">
            <a:avLst>
              <a:gd name="adj" fmla="val 16667"/>
            </a:avLst>
          </a:prstGeom>
          <a:solidFill>
            <a:schemeClr val="accent4">
              <a:lumMod val="75000"/>
            </a:schemeClr>
          </a:solidFill>
          <a:ln w="6350">
            <a:solidFill>
              <a:schemeClr val="accent4">
                <a:lumMod val="75000"/>
              </a:schemeClr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800" i="1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y</a:t>
            </a:r>
            <a:r>
              <a:rPr lang="en-US" altLang="en-US" sz="2800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= − 2</a:t>
            </a:r>
            <a:r>
              <a:rPr lang="en-US" altLang="en-US" sz="2800" i="1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x</a:t>
            </a:r>
            <a:r>
              <a:rPr lang="en-US" altLang="en-US" sz="2800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− 3</a:t>
            </a:r>
            <a:endParaRPr lang="en-US" altLang="en-US" sz="28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Rectangle: Rounded Corners 17">
            <a:extLst>
              <a:ext uri="{FF2B5EF4-FFF2-40B4-BE49-F238E27FC236}">
                <a16:creationId xmlns:a16="http://schemas.microsoft.com/office/drawing/2014/main" id="{FC9D3287-4D64-4CAD-A66D-D0E8F94C376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79175" y="3434527"/>
            <a:ext cx="2696303" cy="587181"/>
          </a:xfrm>
          <a:prstGeom prst="roundRect">
            <a:avLst>
              <a:gd name="adj" fmla="val 16667"/>
            </a:avLst>
          </a:prstGeom>
          <a:solidFill>
            <a:srgbClr val="FF0000"/>
          </a:solidFill>
          <a:ln w="6350">
            <a:solidFill>
              <a:srgbClr val="FF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800" b="0" i="1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y</a:t>
            </a:r>
            <a:r>
              <a:rPr kumimoji="0" lang="en-US" altLang="en-US" sz="28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= 2</a:t>
            </a:r>
            <a:r>
              <a:rPr kumimoji="0" lang="en-US" altLang="en-US" sz="2800" b="0" i="1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x</a:t>
            </a:r>
            <a:r>
              <a:rPr kumimoji="0" lang="en-US" altLang="en-US" sz="28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+ 3 </a:t>
            </a:r>
            <a:endParaRPr kumimoji="0" lang="en-US" altLang="en-US" sz="2800" b="0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Arial" panose="020B0604020202020204" pitchFamily="34" charset="0"/>
            </a:endParaRPr>
          </a:p>
        </p:txBody>
      </p:sp>
      <p:grpSp>
        <p:nvGrpSpPr>
          <p:cNvPr id="24" name="Group 23"/>
          <p:cNvGrpSpPr/>
          <p:nvPr/>
        </p:nvGrpSpPr>
        <p:grpSpPr>
          <a:xfrm>
            <a:off x="5736610" y="1312597"/>
            <a:ext cx="5126355" cy="5301615"/>
            <a:chOff x="5736610" y="1312597"/>
            <a:chExt cx="5126355" cy="5301615"/>
          </a:xfrm>
        </p:grpSpPr>
        <p:pic>
          <p:nvPicPr>
            <p:cNvPr id="25" name="Picture 24">
              <a:extLst>
                <a:ext uri="{FF2B5EF4-FFF2-40B4-BE49-F238E27FC236}">
                  <a16:creationId xmlns:a16="http://schemas.microsoft.com/office/drawing/2014/main" id="{E1631717-7B27-4571-9DEF-26F8D68FFA9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5736610" y="1312597"/>
              <a:ext cx="5126355" cy="5301615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6212541" y="1312597"/>
              <a:ext cx="1748118" cy="422074"/>
            </a:xfrm>
            <a:prstGeom prst="rect">
              <a:avLst/>
            </a:prstGeom>
            <a:solidFill>
              <a:srgbClr val="0033CC"/>
            </a:solidFill>
            <a:ln>
              <a:solidFill>
                <a:srgbClr val="0033C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2000" i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y</a:t>
              </a:r>
              <a:r>
                <a:rPr lang="en-GB" sz="2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= −2</a:t>
              </a:r>
              <a:r>
                <a:rPr lang="en-GB" sz="2000" i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x</a:t>
              </a:r>
              <a:r>
                <a:rPr lang="en-GB" sz="2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− 3</a:t>
              </a:r>
              <a:endParaRPr lang="en-GB" sz="20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7" name="Rectangle 26"/>
            <p:cNvSpPr/>
            <p:nvPr/>
          </p:nvSpPr>
          <p:spPr>
            <a:xfrm>
              <a:off x="9000564" y="1364705"/>
              <a:ext cx="1748118" cy="422074"/>
            </a:xfrm>
            <a:prstGeom prst="rect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2000" i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y</a:t>
              </a:r>
              <a:r>
                <a:rPr lang="en-GB" sz="2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= 2</a:t>
              </a:r>
              <a:r>
                <a:rPr lang="en-GB" sz="2000" i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x</a:t>
              </a:r>
              <a:r>
                <a:rPr lang="en-GB" sz="2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+ 3</a:t>
              </a:r>
              <a:endParaRPr lang="en-GB" sz="20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8" name="Rectangle 27"/>
            <p:cNvSpPr/>
            <p:nvPr/>
          </p:nvSpPr>
          <p:spPr>
            <a:xfrm>
              <a:off x="9000564" y="5786707"/>
              <a:ext cx="1748118" cy="422074"/>
            </a:xfrm>
            <a:prstGeom prst="rect">
              <a:avLst/>
            </a:prstGeom>
            <a:solidFill>
              <a:schemeClr val="accent2">
                <a:lumMod val="75000"/>
              </a:schemeClr>
            </a:solidFill>
            <a:ln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2000" i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y</a:t>
              </a:r>
              <a:r>
                <a:rPr lang="en-GB" sz="2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= </a:t>
              </a:r>
              <a:r>
                <a:rPr lang="en-GB" sz="2000" i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x</a:t>
              </a:r>
              <a:r>
                <a:rPr lang="en-GB" sz="2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GB" sz="2000" dirty="0">
                  <a:latin typeface="Arial" panose="020B0604020202020204" pitchFamily="34" charset="0"/>
                  <a:cs typeface="Arial" panose="020B0604020202020204" pitchFamily="34" charset="0"/>
                </a:rPr>
                <a:t>−</a:t>
              </a:r>
              <a:r>
                <a:rPr lang="en-GB" sz="2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4</a:t>
              </a:r>
              <a:endParaRPr lang="en-GB" sz="20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14" name="TextBox 13"/>
          <p:cNvSpPr txBox="1"/>
          <p:nvPr/>
        </p:nvSpPr>
        <p:spPr>
          <a:xfrm>
            <a:off x="10567707" y="3993398"/>
            <a:ext cx="1809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endParaRPr lang="en-GB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7933765" y="1210235"/>
            <a:ext cx="1905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endParaRPr lang="en-GB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7" name="Straight Connector 16"/>
          <p:cNvCxnSpPr/>
          <p:nvPr/>
        </p:nvCxnSpPr>
        <p:spPr>
          <a:xfrm flipH="1" flipV="1">
            <a:off x="10783342" y="4257956"/>
            <a:ext cx="68438" cy="77381"/>
          </a:xfrm>
          <a:prstGeom prst="line">
            <a:avLst/>
          </a:prstGeom>
          <a:ln w="12700">
            <a:solidFill>
              <a:srgbClr val="57575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 flipH="1">
            <a:off x="10783342" y="4335337"/>
            <a:ext cx="68437" cy="94069"/>
          </a:xfrm>
          <a:prstGeom prst="line">
            <a:avLst/>
          </a:prstGeom>
          <a:ln w="12700">
            <a:solidFill>
              <a:srgbClr val="57575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397553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Red Violet">
      <a:dk1>
        <a:sysClr val="windowText" lastClr="000000"/>
      </a:dk1>
      <a:lt1>
        <a:sysClr val="window" lastClr="FFFFFF"/>
      </a:lt1>
      <a:dk2>
        <a:srgbClr val="454551"/>
      </a:dk2>
      <a:lt2>
        <a:srgbClr val="D8D9DC"/>
      </a:lt2>
      <a:accent1>
        <a:srgbClr val="E32D91"/>
      </a:accent1>
      <a:accent2>
        <a:srgbClr val="C830CC"/>
      </a:accent2>
      <a:accent3>
        <a:srgbClr val="4EA6DC"/>
      </a:accent3>
      <a:accent4>
        <a:srgbClr val="4775E7"/>
      </a:accent4>
      <a:accent5>
        <a:srgbClr val="8971E1"/>
      </a:accent5>
      <a:accent6>
        <a:srgbClr val="D54773"/>
      </a:accent6>
      <a:hlink>
        <a:srgbClr val="6B9F25"/>
      </a:hlink>
      <a:folHlink>
        <a:srgbClr val="8C8C8C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562</TotalTime>
  <Words>264</Words>
  <Application>Microsoft Office PowerPoint</Application>
  <PresentationFormat>Widescreen</PresentationFormat>
  <Paragraphs>55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10" baseType="lpstr">
      <vt:lpstr>Arial</vt:lpstr>
      <vt:lpstr>Calibri</vt:lpstr>
      <vt:lpstr>Calibri Light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What went wrong?</dc:title>
  <dc:creator>Lois Lindemann</dc:creator>
  <cp:lastModifiedBy>Liz Duncombe</cp:lastModifiedBy>
  <cp:revision>52</cp:revision>
  <cp:lastPrinted>2018-01-14T21:28:16Z</cp:lastPrinted>
  <dcterms:created xsi:type="dcterms:W3CDTF">2018-01-14T21:11:47Z</dcterms:created>
  <dcterms:modified xsi:type="dcterms:W3CDTF">2019-07-18T14:03:25Z</dcterms:modified>
</cp:coreProperties>
</file>