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5"/>
  </p:notesMasterIdLst>
  <p:handoutMasterIdLst>
    <p:handoutMasterId r:id="rId26"/>
  </p:handoutMasterIdLst>
  <p:sldIdLst>
    <p:sldId id="298" r:id="rId6"/>
    <p:sldId id="370" r:id="rId7"/>
    <p:sldId id="308" r:id="rId8"/>
    <p:sldId id="360" r:id="rId9"/>
    <p:sldId id="361" r:id="rId10"/>
    <p:sldId id="362" r:id="rId11"/>
    <p:sldId id="363" r:id="rId12"/>
    <p:sldId id="364" r:id="rId13"/>
    <p:sldId id="365" r:id="rId14"/>
    <p:sldId id="336" r:id="rId15"/>
    <p:sldId id="338" r:id="rId16"/>
    <p:sldId id="346" r:id="rId17"/>
    <p:sldId id="366" r:id="rId18"/>
    <p:sldId id="337" r:id="rId19"/>
    <p:sldId id="367" r:id="rId20"/>
    <p:sldId id="368" r:id="rId21"/>
    <p:sldId id="358" r:id="rId22"/>
    <p:sldId id="369" r:id="rId23"/>
    <p:sldId id="3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DCD0B-3B59-E30F-25BE-077FB788FC5F}" name="Rebecca" initials="R" userId="S::beccy.rushton@cambridgeinternational.org::5da41865-7dbb-4b23-af4d-ef034ccc78b8"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F9DAD3"/>
    <a:srgbClr val="D7FDF5"/>
    <a:srgbClr val="FACB2E"/>
    <a:srgbClr val="CC59AA"/>
    <a:srgbClr val="00BDB6"/>
    <a:srgbClr val="5E0A4F"/>
    <a:srgbClr val="CC59B0"/>
    <a:srgbClr val="F9DC4E"/>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4620"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Ellis" userId="6793a9b0-9255-4b6e-839a-27e968f68ef2" providerId="ADAL" clId="{D74E3EB5-8989-4F84-BFB2-4840F9C23D62}"/>
    <pc:docChg chg="undo custSel modSld">
      <pc:chgData name="Sally Ellis" userId="6793a9b0-9255-4b6e-839a-27e968f68ef2" providerId="ADAL" clId="{D74E3EB5-8989-4F84-BFB2-4840F9C23D62}" dt="2025-07-30T08:30:34.782" v="219" actId="207"/>
      <pc:docMkLst>
        <pc:docMk/>
      </pc:docMkLst>
      <pc:sldChg chg="modSp mod">
        <pc:chgData name="Sally Ellis" userId="6793a9b0-9255-4b6e-839a-27e968f68ef2" providerId="ADAL" clId="{D74E3EB5-8989-4F84-BFB2-4840F9C23D62}" dt="2025-07-30T08:30:34.782" v="219" actId="207"/>
        <pc:sldMkLst>
          <pc:docMk/>
          <pc:sldMk cId="1677304970" sldId="298"/>
        </pc:sldMkLst>
        <pc:graphicFrameChg chg="mod modGraphic">
          <ac:chgData name="Sally Ellis" userId="6793a9b0-9255-4b6e-839a-27e968f68ef2" providerId="ADAL" clId="{D74E3EB5-8989-4F84-BFB2-4840F9C23D62}" dt="2025-07-30T08:30:34.782" v="219" actId="207"/>
          <ac:graphicFrameMkLst>
            <pc:docMk/>
            <pc:sldMk cId="1677304970" sldId="298"/>
            <ac:graphicFrameMk id="2" creationId="{3CF19723-0794-5E94-14CD-E5DDB9A0713D}"/>
          </ac:graphicFrameMkLst>
        </pc:graphicFrameChg>
      </pc:sldChg>
      <pc:sldChg chg="modSp mod">
        <pc:chgData name="Sally Ellis" userId="6793a9b0-9255-4b6e-839a-27e968f68ef2" providerId="ADAL" clId="{D74E3EB5-8989-4F84-BFB2-4840F9C23D62}" dt="2025-07-30T08:29:29.566" v="216" actId="207"/>
        <pc:sldMkLst>
          <pc:docMk/>
          <pc:sldMk cId="3061927069" sldId="336"/>
        </pc:sldMkLst>
        <pc:spChg chg="mod">
          <ac:chgData name="Sally Ellis" userId="6793a9b0-9255-4b6e-839a-27e968f68ef2" providerId="ADAL" clId="{D74E3EB5-8989-4F84-BFB2-4840F9C23D62}" dt="2025-07-30T08:29:29.566" v="216" actId="207"/>
          <ac:spMkLst>
            <pc:docMk/>
            <pc:sldMk cId="3061927069" sldId="336"/>
            <ac:spMk id="4" creationId="{8A3FCDC3-543C-8905-8EB4-3AC0E32FFFFF}"/>
          </ac:spMkLst>
        </pc:spChg>
      </pc:sldChg>
      <pc:sldChg chg="modSp mod">
        <pc:chgData name="Sally Ellis" userId="6793a9b0-9255-4b6e-839a-27e968f68ef2" providerId="ADAL" clId="{D74E3EB5-8989-4F84-BFB2-4840F9C23D62}" dt="2025-07-30T08:30:20.480" v="218" actId="207"/>
        <pc:sldMkLst>
          <pc:docMk/>
          <pc:sldMk cId="2972721344" sldId="356"/>
        </pc:sldMkLst>
        <pc:spChg chg="mod">
          <ac:chgData name="Sally Ellis" userId="6793a9b0-9255-4b6e-839a-27e968f68ef2" providerId="ADAL" clId="{D74E3EB5-8989-4F84-BFB2-4840F9C23D62}" dt="2025-07-30T08:30:16.339" v="217" actId="207"/>
          <ac:spMkLst>
            <pc:docMk/>
            <pc:sldMk cId="2972721344" sldId="356"/>
            <ac:spMk id="5" creationId="{586DD5C1-678B-B102-09F4-49EA3E1B4978}"/>
          </ac:spMkLst>
        </pc:spChg>
        <pc:spChg chg="mod">
          <ac:chgData name="Sally Ellis" userId="6793a9b0-9255-4b6e-839a-27e968f68ef2" providerId="ADAL" clId="{D74E3EB5-8989-4F84-BFB2-4840F9C23D62}" dt="2025-07-30T08:30:20.480" v="218" actId="207"/>
          <ac:spMkLst>
            <pc:docMk/>
            <pc:sldMk cId="2972721344" sldId="356"/>
            <ac:spMk id="6" creationId="{3551D823-C93B-5FAA-1A4F-04793F218B97}"/>
          </ac:spMkLst>
        </pc:spChg>
      </pc:sldChg>
      <pc:sldChg chg="modSp mod">
        <pc:chgData name="Sally Ellis" userId="6793a9b0-9255-4b6e-839a-27e968f68ef2" providerId="ADAL" clId="{D74E3EB5-8989-4F84-BFB2-4840F9C23D62}" dt="2025-07-29T15:57:03.130" v="203" actId="20577"/>
        <pc:sldMkLst>
          <pc:docMk/>
          <pc:sldMk cId="3302995356" sldId="368"/>
        </pc:sldMkLst>
        <pc:spChg chg="mod">
          <ac:chgData name="Sally Ellis" userId="6793a9b0-9255-4b6e-839a-27e968f68ef2" providerId="ADAL" clId="{D74E3EB5-8989-4F84-BFB2-4840F9C23D62}" dt="2025-07-29T15:57:03.130" v="203" actId="20577"/>
          <ac:spMkLst>
            <pc:docMk/>
            <pc:sldMk cId="3302995356" sldId="368"/>
            <ac:spMk id="6" creationId="{6792E1AD-C2F0-DA9C-3734-59894B69008B}"/>
          </ac:spMkLst>
        </pc:spChg>
      </pc:sldChg>
      <pc:sldChg chg="modSp mod">
        <pc:chgData name="Sally Ellis" userId="6793a9b0-9255-4b6e-839a-27e968f68ef2" providerId="ADAL" clId="{D74E3EB5-8989-4F84-BFB2-4840F9C23D62}" dt="2025-07-29T15:58:55.810" v="215" actId="207"/>
        <pc:sldMkLst>
          <pc:docMk/>
          <pc:sldMk cId="397278307" sldId="369"/>
        </pc:sldMkLst>
        <pc:graphicFrameChg chg="modGraphic">
          <ac:chgData name="Sally Ellis" userId="6793a9b0-9255-4b6e-839a-27e968f68ef2" providerId="ADAL" clId="{D74E3EB5-8989-4F84-BFB2-4840F9C23D62}" dt="2025-07-29T15:58:55.810" v="215" actId="207"/>
          <ac:graphicFrameMkLst>
            <pc:docMk/>
            <pc:sldMk cId="397278307" sldId="369"/>
            <ac:graphicFrameMk id="6" creationId="{0B1615F2-5696-9A6E-CA1A-89134D8BDB0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30/07/2025</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12</a:t>
            </a:fld>
            <a:endParaRPr lang="en-GB"/>
          </a:p>
        </p:txBody>
      </p:sp>
    </p:spTree>
    <p:extLst>
      <p:ext uri="{BB962C8B-B14F-4D97-AF65-F5344CB8AC3E}">
        <p14:creationId xmlns:p14="http://schemas.microsoft.com/office/powerpoint/2010/main" val="783619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6883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906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61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414554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340903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0037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650" r:id="rId4"/>
    <p:sldLayoutId id="2147483686" r:id="rId5"/>
    <p:sldLayoutId id="2147483708" r:id="rId6"/>
    <p:sldLayoutId id="2147483685" r:id="rId7"/>
    <p:sldLayoutId id="2147483720" r:id="rId8"/>
    <p:sldLayoutId id="2147483709" r:id="rId9"/>
    <p:sldLayoutId id="2147483710" r:id="rId10"/>
    <p:sldLayoutId id="2147483711" r:id="rId11"/>
    <p:sldLayoutId id="2147483691" r:id="rId12"/>
    <p:sldLayoutId id="2147483689" r:id="rId13"/>
    <p:sldLayoutId id="2147483716" r:id="rId14"/>
    <p:sldLayoutId id="2147483690" r:id="rId15"/>
    <p:sldLayoutId id="2147483715" r:id="rId16"/>
    <p:sldLayoutId id="2147483692" r:id="rId17"/>
    <p:sldLayoutId id="2147483675" r:id="rId18"/>
    <p:sldLayoutId id="2147483717" r:id="rId19"/>
    <p:sldLayoutId id="2147483652" r:id="rId20"/>
    <p:sldLayoutId id="2147483697" r:id="rId21"/>
    <p:sldLayoutId id="2147483714" r:id="rId22"/>
    <p:sldLayoutId id="2147483695" r:id="rId23"/>
    <p:sldLayoutId id="2147483698" r:id="rId24"/>
    <p:sldLayoutId id="2147483699" r:id="rId25"/>
    <p:sldLayoutId id="2147483700" r:id="rId26"/>
    <p:sldLayoutId id="2147483713" r:id="rId27"/>
    <p:sldLayoutId id="2147483703" r:id="rId28"/>
    <p:sldLayoutId id="2147483701" r:id="rId29"/>
    <p:sldLayoutId id="2147483707" r:id="rId30"/>
    <p:sldLayoutId id="2147483712" r:id="rId31"/>
    <p:sldLayoutId id="214748368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graphicFrame>
        <p:nvGraphicFramePr>
          <p:cNvPr id="2" name="Content Placeholder 1">
            <a:extLst>
              <a:ext uri="{FF2B5EF4-FFF2-40B4-BE49-F238E27FC236}">
                <a16:creationId xmlns:a16="http://schemas.microsoft.com/office/drawing/2014/main" id="{3CF19723-0794-5E94-14CD-E5DDB9A0713D}"/>
              </a:ext>
            </a:extLst>
          </p:cNvPr>
          <p:cNvGraphicFramePr>
            <a:graphicFrameLocks noGrp="1"/>
          </p:cNvGraphicFramePr>
          <p:nvPr>
            <p:ph idx="1"/>
            <p:extLst>
              <p:ext uri="{D42A27DB-BD31-4B8C-83A1-F6EECF244321}">
                <p14:modId xmlns:p14="http://schemas.microsoft.com/office/powerpoint/2010/main" val="437487"/>
              </p:ext>
            </p:extLst>
          </p:nvPr>
        </p:nvGraphicFramePr>
        <p:xfrm>
          <a:off x="206829" y="4481465"/>
          <a:ext cx="11593285" cy="1847898"/>
        </p:xfrm>
        <a:graphic>
          <a:graphicData uri="http://schemas.openxmlformats.org/drawingml/2006/table">
            <a:tbl>
              <a:tblPr>
                <a:tableStyleId>{5C22544A-7EE6-4342-B048-85BDC9FD1C3A}</a:tableStyleId>
              </a:tblPr>
              <a:tblGrid>
                <a:gridCol w="11593285">
                  <a:extLst>
                    <a:ext uri="{9D8B030D-6E8A-4147-A177-3AD203B41FA5}">
                      <a16:colId xmlns:a16="http://schemas.microsoft.com/office/drawing/2014/main" val="2832027675"/>
                    </a:ext>
                  </a:extLst>
                </a:gridCol>
              </a:tblGrid>
              <a:tr h="1847898">
                <a:tc>
                  <a:txBody>
                    <a:bodyPr/>
                    <a:lstStyle/>
                    <a:p>
                      <a:pPr algn="ctr">
                        <a:lnSpc>
                          <a:spcPct val="110000"/>
                        </a:lnSpc>
                        <a:buNone/>
                      </a:pPr>
                      <a:endParaRPr lang="en-GB" sz="3600" kern="1200" dirty="0">
                        <a:solidFill>
                          <a:schemeClr val="bg1"/>
                        </a:solidFill>
                        <a:effectLst/>
                        <a:latin typeface="+mn-lt"/>
                        <a:ea typeface="+mn-ea"/>
                        <a:cs typeface="+mn-cs"/>
                      </a:endParaRPr>
                    </a:p>
                    <a:p>
                      <a:pPr algn="ctr">
                        <a:lnSpc>
                          <a:spcPct val="110000"/>
                        </a:lnSpc>
                        <a:buNone/>
                      </a:pPr>
                      <a:r>
                        <a:rPr lang="en-GB" sz="3600" kern="1200" dirty="0">
                          <a:solidFill>
                            <a:schemeClr val="bg1"/>
                          </a:solidFill>
                          <a:effectLst/>
                          <a:latin typeface="+mn-lt"/>
                          <a:ea typeface="+mn-ea"/>
                          <a:cs typeface="+mn-cs"/>
                        </a:rPr>
                        <a:t>Explicit and implicit meaning</a:t>
                      </a:r>
                    </a:p>
                  </a:txBody>
                  <a:tcPr marL="114300" marR="114300" marT="0" marB="0">
                    <a:solidFill>
                      <a:srgbClr val="D74120"/>
                    </a:solidFill>
                  </a:tcPr>
                </a:tc>
                <a:extLst>
                  <a:ext uri="{0D108BD9-81ED-4DB2-BD59-A6C34878D82A}">
                    <a16:rowId xmlns:a16="http://schemas.microsoft.com/office/drawing/2014/main" val="459221649"/>
                  </a:ext>
                </a:extLst>
              </a:tr>
            </a:tbl>
          </a:graphicData>
        </a:graphic>
      </p:graphicFrame>
    </p:spTree>
    <p:extLst>
      <p:ext uri="{BB962C8B-B14F-4D97-AF65-F5344CB8AC3E}">
        <p14:creationId xmlns:p14="http://schemas.microsoft.com/office/powerpoint/2010/main" val="167730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301901"/>
            <a:ext cx="11463443" cy="6270349"/>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4000" b="1" dirty="0">
                <a:solidFill>
                  <a:schemeClr val="bg1"/>
                </a:solidFill>
                <a:latin typeface="Arial"/>
                <a:cs typeface="Arial"/>
              </a:rPr>
              <a:t>Explicit and implicit information</a:t>
            </a:r>
          </a:p>
          <a:p>
            <a:pPr marL="0" indent="0" algn="ctr">
              <a:buNone/>
            </a:pPr>
            <a:r>
              <a:rPr lang="en-GB" sz="3200" dirty="0">
                <a:solidFill>
                  <a:schemeClr val="bg1"/>
                </a:solidFill>
                <a:latin typeface="Arial"/>
                <a:cs typeface="Arial"/>
              </a:rPr>
              <a:t>What is it? Do you know?</a:t>
            </a: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p>
        </p:txBody>
      </p:sp>
      <p:sp>
        <p:nvSpPr>
          <p:cNvPr id="5" name="Speech Bubble: Rectangle with Corners Rounded 4">
            <a:extLst>
              <a:ext uri="{FF2B5EF4-FFF2-40B4-BE49-F238E27FC236}">
                <a16:creationId xmlns:a16="http://schemas.microsoft.com/office/drawing/2014/main" id="{B83DC445-7144-91B9-FB59-7488BD0E77CA}"/>
              </a:ext>
            </a:extLst>
          </p:cNvPr>
          <p:cNvSpPr/>
          <p:nvPr/>
        </p:nvSpPr>
        <p:spPr>
          <a:xfrm>
            <a:off x="1496786" y="3437075"/>
            <a:ext cx="9472613" cy="1814512"/>
          </a:xfrm>
          <a:prstGeom prst="wedgeRoundRectCallout">
            <a:avLst>
              <a:gd name="adj1" fmla="val -31729"/>
              <a:gd name="adj2" fmla="val 69485"/>
              <a:gd name="adj3" fmla="val 16667"/>
            </a:avLst>
          </a:prstGeom>
          <a:solidFill>
            <a:srgbClr val="F9D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Explicit information is the information that is directly stated, clear and obvious in a text. Implicit information is not directly stated and is only suggested. Like a detective we use our skills of INFERENCE to work out and deduce implicit information.</a:t>
            </a:r>
          </a:p>
        </p:txBody>
      </p:sp>
    </p:spTree>
    <p:extLst>
      <p:ext uri="{BB962C8B-B14F-4D97-AF65-F5344CB8AC3E}">
        <p14:creationId xmlns:p14="http://schemas.microsoft.com/office/powerpoint/2010/main" val="30619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8859-65A6-1D78-B775-BC349B13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5FC8-A414-3124-F97D-A7C241A0B8D8}"/>
              </a:ext>
            </a:extLst>
          </p:cNvPr>
          <p:cNvSpPr>
            <a:spLocks noGrp="1"/>
          </p:cNvSpPr>
          <p:nvPr>
            <p:ph type="title"/>
          </p:nvPr>
        </p:nvSpPr>
        <p:spPr/>
        <p:txBody>
          <a:bodyPr>
            <a:normAutofit/>
          </a:bodyPr>
          <a:lstStyle/>
          <a:p>
            <a:r>
              <a:rPr lang="en-GB" sz="3600" dirty="0">
                <a:latin typeface="+mn-lt"/>
              </a:rPr>
              <a:t>Let’s read…</a:t>
            </a:r>
          </a:p>
        </p:txBody>
      </p:sp>
      <p:sp>
        <p:nvSpPr>
          <p:cNvPr id="10" name="TextBox 9">
            <a:extLst>
              <a:ext uri="{FF2B5EF4-FFF2-40B4-BE49-F238E27FC236}">
                <a16:creationId xmlns:a16="http://schemas.microsoft.com/office/drawing/2014/main" id="{22E43670-FBEB-8D18-6F96-FF5BFBAE103F}"/>
              </a:ext>
            </a:extLst>
          </p:cNvPr>
          <p:cNvSpPr txBox="1"/>
          <p:nvPr/>
        </p:nvSpPr>
        <p:spPr>
          <a:xfrm>
            <a:off x="180002" y="1728000"/>
            <a:ext cx="4794770" cy="1477328"/>
          </a:xfrm>
          <a:prstGeom prst="rect">
            <a:avLst/>
          </a:prstGeom>
          <a:noFill/>
        </p:spPr>
        <p:txBody>
          <a:bodyPr wrap="square">
            <a:spAutoFit/>
          </a:bodyPr>
          <a:lstStyle/>
          <a:p>
            <a:r>
              <a:rPr lang="en-US" sz="3600" dirty="0"/>
              <a:t>Let’s read the extract together:</a:t>
            </a:r>
          </a:p>
          <a:p>
            <a:endParaRPr lang="en-US" dirty="0"/>
          </a:p>
        </p:txBody>
      </p:sp>
      <p:graphicFrame>
        <p:nvGraphicFramePr>
          <p:cNvPr id="3" name="Table 2">
            <a:extLst>
              <a:ext uri="{FF2B5EF4-FFF2-40B4-BE49-F238E27FC236}">
                <a16:creationId xmlns:a16="http://schemas.microsoft.com/office/drawing/2014/main" id="{8497F7F6-DCA1-88F6-2BF1-A91CA412E760}"/>
              </a:ext>
            </a:extLst>
          </p:cNvPr>
          <p:cNvGraphicFramePr>
            <a:graphicFrameLocks noGrp="1"/>
          </p:cNvGraphicFramePr>
          <p:nvPr>
            <p:extLst>
              <p:ext uri="{D42A27DB-BD31-4B8C-83A1-F6EECF244321}">
                <p14:modId xmlns:p14="http://schemas.microsoft.com/office/powerpoint/2010/main" val="1495519155"/>
              </p:ext>
            </p:extLst>
          </p:nvPr>
        </p:nvGraphicFramePr>
        <p:xfrm>
          <a:off x="838200" y="2835996"/>
          <a:ext cx="10515600" cy="380256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695976248"/>
                    </a:ext>
                  </a:extLst>
                </a:gridCol>
              </a:tblGrid>
              <a:tr h="3802568">
                <a:tc>
                  <a:txBody>
                    <a:bodyPr/>
                    <a:lstStyle/>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noFill/>
                  </a:tcPr>
                </a:tc>
                <a:extLst>
                  <a:ext uri="{0D108BD9-81ED-4DB2-BD59-A6C34878D82A}">
                    <a16:rowId xmlns:a16="http://schemas.microsoft.com/office/drawing/2014/main" val="246793684"/>
                  </a:ext>
                </a:extLst>
              </a:tr>
            </a:tbl>
          </a:graphicData>
        </a:graphic>
      </p:graphicFrame>
      <p:pic>
        <p:nvPicPr>
          <p:cNvPr id="5" name="Picture 4">
            <a:extLst>
              <a:ext uri="{FF2B5EF4-FFF2-40B4-BE49-F238E27FC236}">
                <a16:creationId xmlns:a16="http://schemas.microsoft.com/office/drawing/2014/main" id="{434A22D0-D57E-B02F-E6DF-735C16781F2C}"/>
              </a:ext>
            </a:extLst>
          </p:cNvPr>
          <p:cNvPicPr>
            <a:picLocks noChangeAspect="1"/>
          </p:cNvPicPr>
          <p:nvPr/>
        </p:nvPicPr>
        <p:blipFill>
          <a:blip r:embed="rId2"/>
          <a:stretch>
            <a:fillRect/>
          </a:stretch>
        </p:blipFill>
        <p:spPr>
          <a:xfrm>
            <a:off x="5543658" y="296666"/>
            <a:ext cx="6264342" cy="6443893"/>
          </a:xfrm>
          <a:prstGeom prst="rect">
            <a:avLst/>
          </a:prstGeom>
        </p:spPr>
      </p:pic>
    </p:spTree>
    <p:extLst>
      <p:ext uri="{BB962C8B-B14F-4D97-AF65-F5344CB8AC3E}">
        <p14:creationId xmlns:p14="http://schemas.microsoft.com/office/powerpoint/2010/main" val="302902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DF40-06AD-DBBC-D77D-EF7EE613E10D}"/>
              </a:ext>
            </a:extLst>
          </p:cNvPr>
          <p:cNvSpPr>
            <a:spLocks noGrp="1"/>
          </p:cNvSpPr>
          <p:nvPr>
            <p:ph type="title"/>
          </p:nvPr>
        </p:nvSpPr>
        <p:spPr>
          <a:xfrm>
            <a:off x="180001" y="1008000"/>
            <a:ext cx="5711999" cy="720000"/>
          </a:xfrm>
        </p:spPr>
        <p:txBody>
          <a:bodyPr anchor="ctr">
            <a:normAutofit/>
          </a:bodyPr>
          <a:lstStyle/>
          <a:p>
            <a:r>
              <a:rPr lang="en-GB" sz="3600" dirty="0">
                <a:latin typeface="+mn-lt"/>
              </a:rPr>
              <a:t>Annotate:</a:t>
            </a:r>
          </a:p>
        </p:txBody>
      </p:sp>
      <p:pic>
        <p:nvPicPr>
          <p:cNvPr id="5" name="Picture 4" descr="A close-up of a paper&#10;&#10;AI-generated content may be incorrect.">
            <a:extLst>
              <a:ext uri="{FF2B5EF4-FFF2-40B4-BE49-F238E27FC236}">
                <a16:creationId xmlns:a16="http://schemas.microsoft.com/office/drawing/2014/main" id="{487E09FA-F52C-D91F-154E-27561D70180E}"/>
              </a:ext>
            </a:extLst>
          </p:cNvPr>
          <p:cNvPicPr>
            <a:picLocks noChangeAspect="1"/>
          </p:cNvPicPr>
          <p:nvPr/>
        </p:nvPicPr>
        <p:blipFill>
          <a:blip r:embed="rId3"/>
          <a:srcRect l="881" r="7717"/>
          <a:stretch>
            <a:fillRect/>
          </a:stretch>
        </p:blipFill>
        <p:spPr>
          <a:xfrm>
            <a:off x="6096000" y="10"/>
            <a:ext cx="6095999" cy="6857990"/>
          </a:xfrm>
          <a:prstGeom prst="rect">
            <a:avLst/>
          </a:prstGeom>
          <a:noFill/>
        </p:spPr>
      </p:pic>
      <p:sp>
        <p:nvSpPr>
          <p:cNvPr id="4" name="Content Placeholder 3">
            <a:extLst>
              <a:ext uri="{FF2B5EF4-FFF2-40B4-BE49-F238E27FC236}">
                <a16:creationId xmlns:a16="http://schemas.microsoft.com/office/drawing/2014/main" id="{CD218178-02BE-8202-BCC0-148BE36FFC6E}"/>
              </a:ext>
            </a:extLst>
          </p:cNvPr>
          <p:cNvSpPr>
            <a:spLocks noGrp="1"/>
          </p:cNvSpPr>
          <p:nvPr>
            <p:ph idx="1"/>
          </p:nvPr>
        </p:nvSpPr>
        <p:spPr>
          <a:xfrm>
            <a:off x="180000" y="1811948"/>
            <a:ext cx="5916000" cy="4692104"/>
          </a:xfrm>
        </p:spPr>
        <p:txBody>
          <a:bodyPr>
            <a:normAutofit/>
          </a:bodyPr>
          <a:lstStyle/>
          <a:p>
            <a:pPr marL="457200" lvl="1" indent="0">
              <a:buNone/>
            </a:pPr>
            <a:r>
              <a:rPr lang="en-GB" sz="2400" dirty="0"/>
              <a:t>Use different colours to annotate:</a:t>
            </a:r>
          </a:p>
          <a:p>
            <a:pPr marL="457200" lvl="1" indent="0">
              <a:buNone/>
            </a:pPr>
            <a:endParaRPr lang="en-GB" sz="2400" dirty="0"/>
          </a:p>
          <a:p>
            <a:pPr marL="457200" lvl="1" indent="0">
              <a:buNone/>
            </a:pPr>
            <a:r>
              <a:rPr lang="en-GB" sz="2400" dirty="0">
                <a:solidFill>
                  <a:srgbClr val="FF0000"/>
                </a:solidFill>
              </a:rPr>
              <a:t>Explicit facts</a:t>
            </a:r>
          </a:p>
          <a:p>
            <a:pPr marL="457200" lvl="1" indent="0">
              <a:buNone/>
            </a:pPr>
            <a:r>
              <a:rPr lang="en-GB" sz="2400" dirty="0"/>
              <a:t>(names, places, actions, events)</a:t>
            </a:r>
          </a:p>
          <a:p>
            <a:pPr marL="457200" lvl="1" indent="0">
              <a:buNone/>
            </a:pPr>
            <a:endParaRPr lang="en-GB" sz="2400" dirty="0"/>
          </a:p>
          <a:p>
            <a:pPr marL="457200" lvl="1" indent="0">
              <a:buNone/>
            </a:pPr>
            <a:r>
              <a:rPr lang="en-GB" sz="2400" dirty="0">
                <a:solidFill>
                  <a:srgbClr val="0070C0"/>
                </a:solidFill>
              </a:rPr>
              <a:t>Implicit clues </a:t>
            </a:r>
          </a:p>
          <a:p>
            <a:pPr marL="457200" lvl="1" indent="0">
              <a:buNone/>
            </a:pPr>
            <a:r>
              <a:rPr lang="en-GB" sz="2400" dirty="0"/>
              <a:t>(how people feel, tone of voice, author’s attitude)</a:t>
            </a:r>
          </a:p>
          <a:p>
            <a:pPr marL="0" indent="0">
              <a:buNone/>
            </a:pPr>
            <a:endParaRPr lang="en-GB" dirty="0"/>
          </a:p>
        </p:txBody>
      </p:sp>
    </p:spTree>
    <p:extLst>
      <p:ext uri="{BB962C8B-B14F-4D97-AF65-F5344CB8AC3E}">
        <p14:creationId xmlns:p14="http://schemas.microsoft.com/office/powerpoint/2010/main" val="261785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6B12B-1A53-E08D-A434-5099950137D3}"/>
              </a:ext>
            </a:extLst>
          </p:cNvPr>
          <p:cNvPicPr>
            <a:picLocks noChangeAspect="1"/>
          </p:cNvPicPr>
          <p:nvPr/>
        </p:nvPicPr>
        <p:blipFill>
          <a:blip r:embed="rId2"/>
          <a:stretch>
            <a:fillRect/>
          </a:stretch>
        </p:blipFill>
        <p:spPr>
          <a:xfrm>
            <a:off x="3121785" y="673100"/>
            <a:ext cx="5948429" cy="6116638"/>
          </a:xfrm>
          <a:prstGeom prst="rect">
            <a:avLst/>
          </a:prstGeom>
          <a:noFill/>
        </p:spPr>
      </p:pic>
      <p:sp>
        <p:nvSpPr>
          <p:cNvPr id="7" name="TextBox 6">
            <a:extLst>
              <a:ext uri="{FF2B5EF4-FFF2-40B4-BE49-F238E27FC236}">
                <a16:creationId xmlns:a16="http://schemas.microsoft.com/office/drawing/2014/main" id="{22B12AAF-95EB-82AC-2583-8787E7F43953}"/>
              </a:ext>
            </a:extLst>
          </p:cNvPr>
          <p:cNvSpPr txBox="1"/>
          <p:nvPr/>
        </p:nvSpPr>
        <p:spPr>
          <a:xfrm>
            <a:off x="7380514" y="97971"/>
            <a:ext cx="4691743" cy="369332"/>
          </a:xfrm>
          <a:prstGeom prst="rect">
            <a:avLst/>
          </a:prstGeom>
          <a:noFill/>
        </p:spPr>
        <p:txBody>
          <a:bodyPr wrap="square" rtlCol="0">
            <a:spAutoFit/>
          </a:bodyPr>
          <a:lstStyle/>
          <a:p>
            <a:pPr algn="r"/>
            <a:r>
              <a:rPr lang="en-GB" dirty="0"/>
              <a:t>What have you found?</a:t>
            </a:r>
          </a:p>
        </p:txBody>
      </p:sp>
    </p:spTree>
    <p:extLst>
      <p:ext uri="{BB962C8B-B14F-4D97-AF65-F5344CB8AC3E}">
        <p14:creationId xmlns:p14="http://schemas.microsoft.com/office/powerpoint/2010/main" val="37194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2044-19CB-F305-4115-5D9A83F6F70F}"/>
              </a:ext>
            </a:extLst>
          </p:cNvPr>
          <p:cNvSpPr>
            <a:spLocks noGrp="1"/>
          </p:cNvSpPr>
          <p:nvPr>
            <p:ph type="title"/>
          </p:nvPr>
        </p:nvSpPr>
        <p:spPr/>
        <p:txBody>
          <a:bodyPr>
            <a:normAutofit/>
          </a:bodyPr>
          <a:lstStyle/>
          <a:p>
            <a:r>
              <a:rPr lang="en-GB" sz="3600" dirty="0">
                <a:latin typeface="+mn-lt"/>
              </a:rPr>
              <a:t>Paper 1 exam style tasks:</a:t>
            </a:r>
          </a:p>
        </p:txBody>
      </p:sp>
      <p:sp>
        <p:nvSpPr>
          <p:cNvPr id="4" name="Content Placeholder 3">
            <a:extLst>
              <a:ext uri="{FF2B5EF4-FFF2-40B4-BE49-F238E27FC236}">
                <a16:creationId xmlns:a16="http://schemas.microsoft.com/office/drawing/2014/main" id="{2A0256F9-2599-EEFC-B559-0F73FB46DF58}"/>
              </a:ext>
            </a:extLst>
          </p:cNvPr>
          <p:cNvSpPr>
            <a:spLocks noGrp="1"/>
          </p:cNvSpPr>
          <p:nvPr>
            <p:ph sz="half" idx="1"/>
          </p:nvPr>
        </p:nvSpPr>
        <p:spPr>
          <a:xfrm>
            <a:off x="179999" y="1836000"/>
            <a:ext cx="11235713" cy="3487438"/>
          </a:xfrm>
        </p:spPr>
        <p:txBody>
          <a:bodyPr>
            <a:normAutofit fontScale="92500" lnSpcReduction="20000"/>
          </a:bodyPr>
          <a:lstStyle/>
          <a:p>
            <a:pPr marL="0" indent="0">
              <a:buNone/>
            </a:pPr>
            <a:r>
              <a:rPr lang="en-US" sz="2600" dirty="0"/>
              <a:t>Question 1 is based on Text A. </a:t>
            </a:r>
          </a:p>
          <a:p>
            <a:pPr marL="0" indent="0">
              <a:buNone/>
            </a:pPr>
            <a:endParaRPr lang="en-US" sz="2600" dirty="0"/>
          </a:p>
          <a:p>
            <a:pPr marL="0" indent="0">
              <a:buNone/>
            </a:pPr>
            <a:r>
              <a:rPr lang="en-US" sz="2600" dirty="0"/>
              <a:t>Question 1(a)-(e) includes a series of comprehension questions that require you to use your skills of understanding </a:t>
            </a:r>
            <a:r>
              <a:rPr lang="en-US" sz="2600" b="1" dirty="0"/>
              <a:t>explicit information </a:t>
            </a:r>
            <a:r>
              <a:rPr lang="en-US" sz="2600" dirty="0"/>
              <a:t>and </a:t>
            </a:r>
            <a:r>
              <a:rPr lang="en-US" sz="2600" b="1" dirty="0"/>
              <a:t>implicit information</a:t>
            </a:r>
            <a:r>
              <a:rPr lang="en-US" sz="2600" dirty="0"/>
              <a:t>.	</a:t>
            </a:r>
          </a:p>
          <a:p>
            <a:pPr marL="0" indent="0">
              <a:buNone/>
            </a:pPr>
            <a:endParaRPr lang="en-US" sz="2600" dirty="0"/>
          </a:p>
          <a:p>
            <a:pPr marL="0" indent="0">
              <a:buNone/>
            </a:pPr>
            <a:r>
              <a:rPr lang="en-US" sz="2600" dirty="0"/>
              <a:t>Let’s have a go at using Text A.</a:t>
            </a:r>
          </a:p>
          <a:p>
            <a:pPr marL="0" indent="0">
              <a:buNone/>
            </a:pPr>
            <a:endParaRPr lang="en-US" sz="2600" dirty="0"/>
          </a:p>
          <a:p>
            <a:pPr marL="0" indent="0">
              <a:buNone/>
            </a:pPr>
            <a:r>
              <a:rPr lang="en-US" sz="2600" dirty="0"/>
              <a:t>Remember to underline relevant information before you write your answer.</a:t>
            </a:r>
            <a:r>
              <a:rPr lang="en-US" dirty="0"/>
              <a:t>			</a:t>
            </a:r>
            <a:endParaRPr lang="en-GB" dirty="0"/>
          </a:p>
        </p:txBody>
      </p:sp>
    </p:spTree>
    <p:extLst>
      <p:ext uri="{BB962C8B-B14F-4D97-AF65-F5344CB8AC3E}">
        <p14:creationId xmlns:p14="http://schemas.microsoft.com/office/powerpoint/2010/main" val="357043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112E9A-504A-D63B-DD31-7B7549056755}"/>
              </a:ext>
            </a:extLst>
          </p:cNvPr>
          <p:cNvSpPr txBox="1"/>
          <p:nvPr/>
        </p:nvSpPr>
        <p:spPr>
          <a:xfrm>
            <a:off x="1690763" y="812400"/>
            <a:ext cx="8810473" cy="5535298"/>
          </a:xfrm>
          <a:prstGeom prst="rect">
            <a:avLst/>
          </a:prstGeom>
          <a:noFill/>
        </p:spPr>
        <p:txBody>
          <a:bodyPr wrap="square">
            <a:spAutoFit/>
          </a:bodyPr>
          <a:lstStyle/>
          <a:p>
            <a:pPr algn="ctr">
              <a:lnSpc>
                <a:spcPct val="107000"/>
              </a:lnSpc>
              <a:spcAft>
                <a:spcPts val="800"/>
              </a:spcAft>
              <a:buNone/>
            </a:pPr>
            <a:r>
              <a:rPr lang="en-GB" sz="1600" b="1" kern="100" dirty="0">
                <a:effectLst/>
                <a:latin typeface="Aptos" panose="020B0004020202020204" pitchFamily="34" charset="0"/>
                <a:ea typeface="Aptos" panose="020B0004020202020204" pitchFamily="34" charset="0"/>
                <a:cs typeface="Times New Roman" panose="02020603050405020304" pitchFamily="18" charset="0"/>
              </a:rPr>
              <a:t>Read Text A, The Village that Lost its Children, and then answer Question 1(a)–(e)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Question 1 </a:t>
            </a:r>
          </a:p>
          <a:p>
            <a:pPr>
              <a:lnSpc>
                <a:spcPct val="107000"/>
              </a:lnSpc>
              <a:spcAft>
                <a:spcPts val="800"/>
              </a:spcAft>
              <a:buNone/>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(a)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According to paragraph 1, where is Aberfan? ............................................................................................................................[1] </a:t>
            </a:r>
          </a:p>
          <a:p>
            <a:pPr>
              <a:lnSpc>
                <a:spcPct val="107000"/>
              </a:lnSpc>
              <a:spcAft>
                <a:spcPts val="800"/>
              </a:spcAft>
              <a:buNone/>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(b)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Use your own words to explain what the text means by: </a:t>
            </a:r>
          </a:p>
          <a:p>
            <a:pPr>
              <a:lnSpc>
                <a:spcPct val="107000"/>
              </a:lnSpc>
              <a:spcAft>
                <a:spcPts val="800"/>
              </a:spcAft>
              <a:buNone/>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(i)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‘Its heart was the coal-pit’ (lines 4)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 [2] </a:t>
            </a:r>
          </a:p>
          <a:p>
            <a:pPr>
              <a:lnSpc>
                <a:spcPct val="107000"/>
              </a:lnSpc>
              <a:spcAft>
                <a:spcPts val="800"/>
              </a:spcAft>
              <a:buNone/>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(ii)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‘a slowly exhausting industry’ (line 4/5). ...................................................................................................................................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[2] </a:t>
            </a:r>
          </a:p>
          <a:p>
            <a:pPr>
              <a:lnSpc>
                <a:spcPct val="107000"/>
              </a:lnSpc>
              <a:spcAft>
                <a:spcPts val="800"/>
              </a:spcAft>
              <a:buNone/>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(c)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Reread paragraph 3 (‘Such villages ... Aberfan?’). Give two of the main ways in which death could strike miners.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.................................................................................................................................................................................................[2] </a:t>
            </a:r>
          </a:p>
          <a:p>
            <a:pPr>
              <a:lnSpc>
                <a:spcPct val="107000"/>
              </a:lnSpc>
              <a:spcAft>
                <a:spcPts val="800"/>
              </a:spcAft>
              <a:buNone/>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(d)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Reread paragraph 4 and 5 (‘A coal-mine… mountain’). Identify two reasons why the waste tips are a threat to the village.</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 [2]</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kern="100" dirty="0">
                <a:effectLst/>
                <a:latin typeface="Aptos" panose="020B0004020202020204" pitchFamily="34" charset="0"/>
                <a:ea typeface="Aptos" panose="020B0004020202020204" pitchFamily="34" charset="0"/>
                <a:cs typeface="Times New Roman" panose="02020603050405020304" pitchFamily="18" charset="0"/>
              </a:rPr>
              <a:t>(e)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Reread paragraphs 6 and 7 (‘What was not known ... of them.’).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(i) Explain why tip number 7 was particularly dangerous and posed such a threat. ...................................................................... .................................................................................................................................................................................................. [3] </a:t>
            </a: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(ii) Explain why the Aberfan disaster is considered such an ‘unthinkable’ event. .......................................................................... .................................................................................................................................................................................................. [3]</a:t>
            </a:r>
          </a:p>
        </p:txBody>
      </p:sp>
    </p:spTree>
    <p:extLst>
      <p:ext uri="{BB962C8B-B14F-4D97-AF65-F5344CB8AC3E}">
        <p14:creationId xmlns:p14="http://schemas.microsoft.com/office/powerpoint/2010/main" val="1762524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8FC38-1EDD-B523-5625-5E7FD4BB8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C2ED3-8116-740B-40D8-D5570132DED3}"/>
              </a:ext>
            </a:extLst>
          </p:cNvPr>
          <p:cNvSpPr>
            <a:spLocks noGrp="1"/>
          </p:cNvSpPr>
          <p:nvPr>
            <p:ph type="title"/>
          </p:nvPr>
        </p:nvSpPr>
        <p:spPr>
          <a:xfrm>
            <a:off x="343286" y="92400"/>
            <a:ext cx="11699999" cy="720000"/>
          </a:xfrm>
        </p:spPr>
        <p:txBody>
          <a:bodyPr/>
          <a:lstStyle/>
          <a:p>
            <a:pPr algn="r"/>
            <a:r>
              <a:rPr lang="en-GB" dirty="0"/>
              <a:t>Paper 1: Q1</a:t>
            </a:r>
          </a:p>
        </p:txBody>
      </p:sp>
      <p:sp>
        <p:nvSpPr>
          <p:cNvPr id="6" name="TextBox 5">
            <a:extLst>
              <a:ext uri="{FF2B5EF4-FFF2-40B4-BE49-F238E27FC236}">
                <a16:creationId xmlns:a16="http://schemas.microsoft.com/office/drawing/2014/main" id="{6792E1AD-C2F0-DA9C-3734-59894B69008B}"/>
              </a:ext>
            </a:extLst>
          </p:cNvPr>
          <p:cNvSpPr txBox="1"/>
          <p:nvPr/>
        </p:nvSpPr>
        <p:spPr>
          <a:xfrm>
            <a:off x="1763975" y="617941"/>
            <a:ext cx="9235986" cy="6386492"/>
          </a:xfrm>
          <a:prstGeom prst="rect">
            <a:avLst/>
          </a:prstGeom>
          <a:noFill/>
        </p:spPr>
        <p:txBody>
          <a:bodyPr wrap="square">
            <a:spAutoFit/>
          </a:bodyPr>
          <a:lstStyle/>
          <a:p>
            <a:pPr>
              <a:lnSpc>
                <a:spcPct val="107000"/>
              </a:lnSpc>
              <a:spcAft>
                <a:spcPts val="800"/>
              </a:spcAft>
              <a:buNone/>
            </a:pPr>
            <a:r>
              <a:rPr lang="en-GB" sz="1600" b="1" kern="100" dirty="0">
                <a:effectLst/>
                <a:latin typeface="Aptos" panose="020B0004020202020204" pitchFamily="34" charset="0"/>
                <a:ea typeface="Aptos" panose="020B0004020202020204" pitchFamily="34" charset="0"/>
                <a:cs typeface="Times New Roman" panose="02020603050405020304" pitchFamily="18" charset="0"/>
              </a:rPr>
              <a:t>Read Text A, The Village that Lost its Children, and then answer Question 1(a)–(e)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Question 1 (a) According to paragraph 1, where is Aberfan? </a:t>
            </a:r>
            <a:r>
              <a:rPr lang="en-GB" sz="1100" kern="100" dirty="0">
                <a:latin typeface="Aptos" panose="020B0004020202020204" pitchFamily="34" charset="0"/>
                <a:ea typeface="Aptos" panose="020B0004020202020204" pitchFamily="34" charset="0"/>
                <a:cs typeface="Times New Roman" panose="02020603050405020304" pitchFamily="18" charset="0"/>
              </a:rPr>
              <a:t> </a:t>
            </a:r>
            <a:r>
              <a:rPr lang="en-GB" sz="1100" b="1" i="1" kern="100" dirty="0">
                <a:latin typeface="Segoe Print" panose="02000600000000000000" pitchFamily="2" charset="0"/>
                <a:ea typeface="Aptos" panose="020B0004020202020204" pitchFamily="34" charset="0"/>
                <a:cs typeface="Times New Roman" panose="02020603050405020304" pitchFamily="18" charset="0"/>
              </a:rPr>
              <a:t>South Wales (South Wales Valleys)</a:t>
            </a:r>
            <a:r>
              <a:rPr lang="en-GB" sz="1100" kern="100" dirty="0">
                <a:effectLst/>
                <a:latin typeface="Segoe Print" panose="02000600000000000000" pitchFamily="2" charset="0"/>
                <a:ea typeface="Aptos" panose="020B0004020202020204" pitchFamily="34" charset="0"/>
                <a:cs typeface="Times New Roman" panose="02020603050405020304" pitchFamily="18" charset="0"/>
              </a:rPr>
              <a:t>….............................................................................[</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1]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(b) Use your own words to explain what the text means by: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(i) ‘Its heart was the coal-pit’ (lines 4) </a:t>
            </a:r>
            <a:r>
              <a:rPr lang="en-GB" sz="1100" b="1" i="1" kern="100" dirty="0">
                <a:latin typeface="Segoe Print" panose="02000600000000000000" pitchFamily="2" charset="0"/>
                <a:ea typeface="Aptos" panose="020B0004020202020204" pitchFamily="34" charset="0"/>
                <a:cs typeface="Times New Roman" panose="02020603050405020304" pitchFamily="18" charset="0"/>
              </a:rPr>
              <a:t>Life in this place centred around mining and not much else</a:t>
            </a:r>
            <a:r>
              <a:rPr lang="en-GB" sz="1100" b="1" i="1" kern="100" dirty="0">
                <a:solidFill>
                  <a:srgbClr val="0070C0"/>
                </a:solidFill>
                <a:latin typeface="Aptos" panose="020B0004020202020204" pitchFamily="34" charset="0"/>
                <a:ea typeface="Aptos" panose="020B0004020202020204" pitchFamily="34" charset="0"/>
                <a:cs typeface="Times New Roman" panose="02020603050405020304" pitchFamily="18" charset="0"/>
              </a:rPr>
              <a:t>.</a:t>
            </a:r>
            <a:r>
              <a:rPr lang="en-GB" sz="1100" kern="100" dirty="0">
                <a:latin typeface="Aptos" panose="020B0004020202020204" pitchFamily="34" charset="0"/>
                <a:ea typeface="Aptos" panose="020B0004020202020204" pitchFamily="34" charset="0"/>
                <a:cs typeface="Times New Roman" panose="02020603050405020304" pitchFamily="18" charset="0"/>
              </a:rPr>
              <a:t>.</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 [2]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(ii) ‘a slowly exhausting industry’ (line 4/5</a:t>
            </a:r>
            <a:r>
              <a:rPr lang="en-GB" sz="1100" b="1" i="1"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i="1" kern="100" dirty="0">
                <a:effectLst/>
                <a:latin typeface="Segoe Print" panose="02000600000000000000" pitchFamily="2" charset="0"/>
                <a:ea typeface="Aptos" panose="020B0004020202020204" pitchFamily="34" charset="0"/>
                <a:cs typeface="Times New Roman" panose="02020603050405020304" pitchFamily="18" charset="0"/>
              </a:rPr>
              <a:t>It was a way of life and work that was growing less important/popular/....</a:t>
            </a:r>
            <a:r>
              <a:rPr lang="en-GB" sz="1100" kern="100" dirty="0">
                <a:effectLst/>
                <a:latin typeface="Segoe Print" panose="020006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[2]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(c) Reread paragraph 3 (‘Such villages ... Aberfan?’). Give two of the main ways in which death could strike miners. </a:t>
            </a:r>
          </a:p>
          <a:p>
            <a:pPr>
              <a:lnSpc>
                <a:spcPct val="107000"/>
              </a:lnSpc>
              <a:spcAft>
                <a:spcPts val="800"/>
              </a:spcAft>
              <a:buNone/>
            </a:pPr>
            <a:r>
              <a:rPr lang="en-GB" sz="1100" kern="100" dirty="0">
                <a:effectLst/>
                <a:latin typeface="Segoe Print" panose="02000600000000000000" pitchFamily="2" charset="0"/>
                <a:ea typeface="Aptos" panose="020B0004020202020204" pitchFamily="34" charset="0"/>
                <a:cs typeface="Times New Roman" panose="02020603050405020304" pitchFamily="18" charset="0"/>
              </a:rPr>
              <a:t>• </a:t>
            </a:r>
            <a:r>
              <a:rPr lang="en-GB" sz="1100" b="1" i="1" kern="100" dirty="0">
                <a:latin typeface="Segoe Print" panose="02000600000000000000" pitchFamily="2" charset="0"/>
                <a:ea typeface="Aptos" panose="020B0004020202020204" pitchFamily="34" charset="0"/>
                <a:cs typeface="Times New Roman" panose="02020603050405020304" pitchFamily="18" charset="0"/>
              </a:rPr>
              <a:t>An explosion and entombing</a:t>
            </a:r>
            <a:r>
              <a:rPr lang="en-GB" sz="1100" kern="100" dirty="0">
                <a:latin typeface="Aptos" panose="020B0004020202020204" pitchFamily="34" charset="0"/>
                <a:ea typeface="Aptos" panose="020B0004020202020204" pitchFamily="34" charset="0"/>
                <a:cs typeface="Times New Roman" panose="02020603050405020304" pitchFamily="18" charset="0"/>
              </a:rPr>
              <a:t>.</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i="1" kern="100" dirty="0">
                <a:effectLst/>
                <a:latin typeface="Segoe Print" panose="02000600000000000000" pitchFamily="2" charset="0"/>
                <a:ea typeface="Aptos" panose="020B0004020202020204" pitchFamily="34" charset="0"/>
                <a:cs typeface="Times New Roman" panose="02020603050405020304" pitchFamily="18" charset="0"/>
              </a:rPr>
              <a:t>Death by gas</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...................................................................................................................................................................................................[2]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(d) Reread paragraph 4 and 5 (‘A coal-mine… mountain’). Identify two reasons why the waste tips are a threat to the village.</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i="1" kern="100" dirty="0">
                <a:latin typeface="Segoe Print" panose="02000600000000000000" pitchFamily="2" charset="0"/>
                <a:ea typeface="Aptos" panose="020B0004020202020204" pitchFamily="34" charset="0"/>
                <a:cs typeface="Times New Roman" panose="02020603050405020304" pitchFamily="18" charset="0"/>
              </a:rPr>
              <a:t>They are really big/tall</a:t>
            </a:r>
            <a:r>
              <a:rPr lang="en-GB" sz="1100" kern="100" dirty="0">
                <a:latin typeface="Aptos" panose="020B0004020202020204" pitchFamily="34" charset="0"/>
                <a:ea typeface="Aptos" panose="020B0004020202020204" pitchFamily="34" charset="0"/>
                <a:cs typeface="Times New Roman" panose="02020603050405020304" pitchFamily="18" charset="0"/>
              </a:rPr>
              <a:t>…………………………….</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i="1" kern="100" dirty="0">
                <a:latin typeface="Segoe Print" panose="02000600000000000000" pitchFamily="2" charset="0"/>
                <a:ea typeface="Aptos" panose="020B0004020202020204" pitchFamily="34" charset="0"/>
                <a:cs typeface="Times New Roman" panose="02020603050405020304" pitchFamily="18" charset="0"/>
              </a:rPr>
              <a:t>They are constantly moving</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[2]</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(e) Reread paragraphs 6 and 7 (‘What was not known ... of them.’). </a:t>
            </a:r>
          </a:p>
          <a:p>
            <a:pPr marL="285750" indent="-285750">
              <a:lnSpc>
                <a:spcPct val="107000"/>
              </a:lnSpc>
              <a:spcAft>
                <a:spcPts val="800"/>
              </a:spcAft>
              <a:buAutoNum type="romanLcParenBoth"/>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Explain why tip number 7 was particularly dangerous and posed such a threat</a:t>
            </a:r>
            <a:r>
              <a:rPr lang="en-GB" sz="1100" kern="100" dirty="0">
                <a:latin typeface="Aptos" panose="020B0004020202020204" pitchFamily="34" charset="0"/>
                <a:ea typeface="Aptos" panose="020B0004020202020204" pitchFamily="34" charset="0"/>
                <a:cs typeface="Times New Roman" panose="02020603050405020304" pitchFamily="18" charset="0"/>
              </a:rPr>
              <a:t> </a:t>
            </a:r>
            <a:r>
              <a:rPr lang="en-GB" sz="1100" kern="100" dirty="0">
                <a:latin typeface="Segoe Print" panose="02000600000000000000" pitchFamily="2" charset="0"/>
                <a:ea typeface="Aptos" panose="020B0004020202020204" pitchFamily="34" charset="0"/>
                <a:cs typeface="Times New Roman" panose="02020603050405020304" pitchFamily="18" charset="0"/>
              </a:rPr>
              <a:t> </a:t>
            </a:r>
            <a:r>
              <a:rPr lang="en-GB" sz="1100" b="1" i="1" kern="100" dirty="0">
                <a:latin typeface="Segoe Print" panose="02000600000000000000" pitchFamily="2" charset="0"/>
                <a:ea typeface="Aptos" panose="020B0004020202020204" pitchFamily="34" charset="0"/>
                <a:cs typeface="Times New Roman" panose="02020603050405020304" pitchFamily="18" charset="0"/>
              </a:rPr>
              <a:t>It had been built on the unsafe foundation of a mountain </a:t>
            </a:r>
          </a:p>
          <a:p>
            <a:pPr>
              <a:lnSpc>
                <a:spcPct val="107000"/>
              </a:lnSpc>
              <a:spcAft>
                <a:spcPts val="800"/>
              </a:spcAft>
            </a:pPr>
            <a:r>
              <a:rPr lang="en-GB" sz="1100" b="1" i="1" kern="100" dirty="0">
                <a:latin typeface="Segoe Print" panose="02000600000000000000" pitchFamily="2" charset="0"/>
                <a:ea typeface="Aptos" panose="020B0004020202020204" pitchFamily="34" charset="0"/>
                <a:cs typeface="Times New Roman" panose="02020603050405020304" pitchFamily="18" charset="0"/>
              </a:rPr>
              <a:t>spring which had slowly been leaking water into it making it unstable</a:t>
            </a:r>
            <a:r>
              <a:rPr lang="en-GB" sz="1100" kern="100" dirty="0">
                <a:latin typeface="Segoe Print" panose="02000600000000000000" pitchFamily="2" charset="0"/>
                <a:ea typeface="Aptos" panose="020B0004020202020204" pitchFamily="34" charset="0"/>
                <a:cs typeface="Times New Roman" panose="02020603050405020304" pitchFamily="18" charset="0"/>
              </a:rPr>
              <a:t>.</a:t>
            </a:r>
            <a:r>
              <a:rPr lang="en-GB" sz="1100" kern="100" dirty="0">
                <a:effectLst/>
                <a:latin typeface="Segoe Print" panose="02000600000000000000" pitchFamily="2" charset="0"/>
                <a:ea typeface="Aptos" panose="020B0004020202020204" pitchFamily="34" charset="0"/>
                <a:cs typeface="Times New Roman" panose="02020603050405020304" pitchFamily="18" charset="0"/>
              </a:rPr>
              <a: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[3] </a:t>
            </a: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(ii) Explain why the Aberfan disaster is considered such an ‘unthinkable’ event. </a:t>
            </a:r>
            <a:r>
              <a:rPr lang="en-GB" sz="1100" b="1" i="1" kern="100" dirty="0">
                <a:latin typeface="Segoe Print" panose="02000600000000000000" pitchFamily="2" charset="0"/>
                <a:ea typeface="Aptos" panose="020B0004020202020204" pitchFamily="34" charset="0"/>
                <a:cs typeface="Times New Roman" panose="02020603050405020304" pitchFamily="18" charset="0"/>
              </a:rPr>
              <a:t>The event was considered ‘unthinkable’ because in the path</a:t>
            </a:r>
          </a:p>
          <a:p>
            <a:pPr>
              <a:lnSpc>
                <a:spcPct val="107000"/>
              </a:lnSpc>
              <a:spcAft>
                <a:spcPts val="800"/>
              </a:spcAft>
            </a:pPr>
            <a:r>
              <a:rPr lang="en-GB" sz="1100" b="1" i="1" kern="100" dirty="0">
                <a:latin typeface="Segoe Print" panose="02000600000000000000" pitchFamily="2" charset="0"/>
                <a:ea typeface="Aptos" panose="020B0004020202020204" pitchFamily="34" charset="0"/>
                <a:cs typeface="Times New Roman" panose="02020603050405020304" pitchFamily="18" charset="0"/>
              </a:rPr>
              <a:t>of the moving tip was a primary school. The tip fell onto the school which was full of all of the young children of the village</a:t>
            </a:r>
            <a:r>
              <a:rPr lang="en-GB" sz="1100" b="1" i="1" kern="100" dirty="0">
                <a:effectLst/>
                <a:latin typeface="Segoe Print" panose="02000600000000000000" pitchFamily="2" charset="0"/>
                <a:ea typeface="Aptos" panose="020B0004020202020204" pitchFamily="34" charset="0"/>
                <a:cs typeface="Times New Roman" panose="02020603050405020304" pitchFamily="18" charset="0"/>
              </a:rPr>
              <a:t>.</a:t>
            </a:r>
          </a:p>
          <a:p>
            <a:pPr>
              <a:lnSpc>
                <a:spcPct val="107000"/>
              </a:lnSpc>
              <a:spcAft>
                <a:spcPts val="800"/>
              </a:spcAft>
            </a:pPr>
            <a:r>
              <a:rPr lang="en-GB" sz="1100" b="1" i="1" kern="100" dirty="0">
                <a:effectLst/>
                <a:latin typeface="Segoe Print" panose="02000600000000000000" pitchFamily="2" charset="0"/>
                <a:ea typeface="Aptos" panose="020B0004020202020204" pitchFamily="34" charset="0"/>
                <a:cs typeface="Times New Roman" panose="02020603050405020304" pitchFamily="18" charset="0"/>
              </a:rPr>
              <a:t> Over 100 children died from suffocation under filth</a:t>
            </a:r>
            <a:r>
              <a:rPr lang="en-GB" sz="1100" kern="100" dirty="0">
                <a:effectLst/>
                <a:latin typeface="Segoe Print" panose="02000600000000000000" pitchFamily="2" charset="0"/>
                <a:ea typeface="Aptos" panose="020B0004020202020204" pitchFamily="34" charset="0"/>
                <a:cs typeface="Times New Roman" panose="02020603050405020304" pitchFamily="18" charset="0"/>
              </a:rPr>
              <a:t>.............................</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[3]</a:t>
            </a:r>
          </a:p>
        </p:txBody>
      </p:sp>
    </p:spTree>
    <p:extLst>
      <p:ext uri="{BB962C8B-B14F-4D97-AF65-F5344CB8AC3E}">
        <p14:creationId xmlns:p14="http://schemas.microsoft.com/office/powerpoint/2010/main" val="330299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6221-577A-C667-DDAA-06F8C0E9EAF3}"/>
              </a:ext>
            </a:extLst>
          </p:cNvPr>
          <p:cNvSpPr>
            <a:spLocks noGrp="1"/>
          </p:cNvSpPr>
          <p:nvPr>
            <p:ph type="title"/>
          </p:nvPr>
        </p:nvSpPr>
        <p:spPr>
          <a:xfrm>
            <a:off x="881751" y="922939"/>
            <a:ext cx="6831802" cy="720000"/>
          </a:xfrm>
        </p:spPr>
        <p:txBody>
          <a:bodyPr>
            <a:normAutofit/>
          </a:bodyPr>
          <a:lstStyle/>
          <a:p>
            <a:r>
              <a:rPr lang="en-GB" sz="3600" dirty="0">
                <a:latin typeface="+mn-lt"/>
              </a:rPr>
              <a:t>Explicit or implicit suggestion:</a:t>
            </a:r>
          </a:p>
        </p:txBody>
      </p:sp>
      <p:graphicFrame>
        <p:nvGraphicFramePr>
          <p:cNvPr id="6" name="Content Placeholder 5">
            <a:extLst>
              <a:ext uri="{FF2B5EF4-FFF2-40B4-BE49-F238E27FC236}">
                <a16:creationId xmlns:a16="http://schemas.microsoft.com/office/drawing/2014/main" id="{5B72F44C-789B-DDE2-ACE7-36BBC1E0A599}"/>
              </a:ext>
            </a:extLst>
          </p:cNvPr>
          <p:cNvGraphicFramePr>
            <a:graphicFrameLocks noGrp="1"/>
          </p:cNvGraphicFramePr>
          <p:nvPr>
            <p:ph sz="half" idx="1"/>
            <p:extLst>
              <p:ext uri="{D42A27DB-BD31-4B8C-83A1-F6EECF244321}">
                <p14:modId xmlns:p14="http://schemas.microsoft.com/office/powerpoint/2010/main" val="412842752"/>
              </p:ext>
            </p:extLst>
          </p:nvPr>
        </p:nvGraphicFramePr>
        <p:xfrm>
          <a:off x="771525" y="1881963"/>
          <a:ext cx="10515600" cy="4363974"/>
        </p:xfrm>
        <a:graphic>
          <a:graphicData uri="http://schemas.openxmlformats.org/drawingml/2006/table">
            <a:tbl>
              <a:tblPr/>
              <a:tblGrid>
                <a:gridCol w="10515600">
                  <a:extLst>
                    <a:ext uri="{9D8B030D-6E8A-4147-A177-3AD203B41FA5}">
                      <a16:colId xmlns:a16="http://schemas.microsoft.com/office/drawing/2014/main" val="4097859287"/>
                    </a:ext>
                  </a:extLst>
                </a:gridCol>
              </a:tblGrid>
              <a:tr h="4238994">
                <a:tc>
                  <a:txBody>
                    <a:bodyPr/>
                    <a:lstStyle/>
                    <a:p>
                      <a:pPr marL="342900" indent="-342900">
                        <a:buFont typeface="Arial" panose="020B0604020202020204" pitchFamily="34" charset="0"/>
                        <a:buChar char="•"/>
                      </a:pPr>
                      <a:r>
                        <a:rPr lang="en-US" sz="2400" b="0" dirty="0"/>
                        <a:t>The dog barked loudly at the stranger.</a:t>
                      </a:r>
                    </a:p>
                    <a:p>
                      <a:pPr marL="0" indent="0">
                        <a:buFont typeface="Arial" panose="020B0604020202020204" pitchFamily="34" charset="0"/>
                        <a:buNone/>
                      </a:pPr>
                      <a:endParaRPr lang="en-US" sz="1000" b="0" dirty="0"/>
                    </a:p>
                    <a:p>
                      <a:pPr marL="342900" indent="-342900">
                        <a:buFont typeface="Arial" panose="020B0604020202020204" pitchFamily="34" charset="0"/>
                        <a:buChar char="•"/>
                      </a:pPr>
                      <a:r>
                        <a:rPr lang="en-US" sz="2400" b="0" dirty="0"/>
                        <a:t>Sophie got an ‘A’ for her Geography test.</a:t>
                      </a:r>
                    </a:p>
                    <a:p>
                      <a:pPr marL="0" indent="0">
                        <a:buFont typeface="Arial" panose="020B0604020202020204" pitchFamily="34" charset="0"/>
                        <a:buNone/>
                      </a:pPr>
                      <a:endParaRPr lang="en-US" sz="1000" b="0" dirty="0"/>
                    </a:p>
                    <a:p>
                      <a:pPr marL="342900" indent="-342900">
                        <a:buFont typeface="Arial" panose="020B0604020202020204" pitchFamily="34" charset="0"/>
                        <a:buChar char="•"/>
                      </a:pPr>
                      <a:r>
                        <a:rPr lang="en-US" sz="2400" b="0" dirty="0"/>
                        <a:t>Maya’s hands trembled as she reached for the door handle.</a:t>
                      </a:r>
                    </a:p>
                    <a:p>
                      <a:pPr marL="0" indent="0">
                        <a:buFont typeface="Arial" panose="020B0604020202020204" pitchFamily="34" charset="0"/>
                        <a:buNone/>
                      </a:pPr>
                      <a:endParaRPr lang="en-US" sz="1000" b="0" dirty="0"/>
                    </a:p>
                    <a:p>
                      <a:pPr marL="342900" indent="-342900">
                        <a:buFont typeface="Arial" panose="020B0604020202020204" pitchFamily="34" charset="0"/>
                        <a:buChar char="•"/>
                      </a:pPr>
                      <a:r>
                        <a:rPr lang="en-US" sz="2400" b="0" dirty="0"/>
                        <a:t>It started snowing at exactly 3p.m.</a:t>
                      </a:r>
                    </a:p>
                    <a:p>
                      <a:pPr marL="0" indent="0">
                        <a:buFont typeface="Arial" panose="020B0604020202020204" pitchFamily="34" charset="0"/>
                        <a:buNone/>
                      </a:pPr>
                      <a:endParaRPr lang="en-US" sz="1000" b="0" dirty="0"/>
                    </a:p>
                    <a:p>
                      <a:pPr marL="342900" indent="-342900">
                        <a:buFont typeface="Arial" panose="020B0604020202020204" pitchFamily="34" charset="0"/>
                        <a:buChar char="•"/>
                      </a:pPr>
                      <a:r>
                        <a:rPr lang="en-US" sz="2400" b="0" dirty="0"/>
                        <a:t>Anisha forgot her homework.</a:t>
                      </a:r>
                    </a:p>
                    <a:p>
                      <a:pPr marL="0" indent="0">
                        <a:buFont typeface="Arial" panose="020B0604020202020204" pitchFamily="34" charset="0"/>
                        <a:buNone/>
                      </a:pPr>
                      <a:endParaRPr lang="en-US" sz="1000" b="0" dirty="0"/>
                    </a:p>
                    <a:p>
                      <a:pPr marL="342900" indent="-342900">
                        <a:buFont typeface="Arial" panose="020B0604020202020204" pitchFamily="34" charset="0"/>
                        <a:buChar char="•"/>
                      </a:pPr>
                      <a:r>
                        <a:rPr lang="en-US" sz="2400" b="0" dirty="0"/>
                        <a:t>Emma stared at her untouched lunch and pushed it away.</a:t>
                      </a:r>
                    </a:p>
                    <a:p>
                      <a:pPr marL="0" indent="0">
                        <a:buFont typeface="Arial" panose="020B0604020202020204" pitchFamily="34" charset="0"/>
                        <a:buNone/>
                      </a:pPr>
                      <a:endParaRPr lang="en-US" sz="1000" b="0" dirty="0"/>
                    </a:p>
                    <a:p>
                      <a:pPr marL="342900" indent="-342900">
                        <a:buFont typeface="Arial" panose="020B0604020202020204" pitchFamily="34" charset="0"/>
                        <a:buChar char="•"/>
                      </a:pPr>
                      <a:r>
                        <a:rPr lang="en-US" sz="2400" b="0" dirty="0"/>
                        <a:t>They went to the cinema on Saturday night.</a:t>
                      </a:r>
                    </a:p>
                    <a:p>
                      <a:pPr marL="0" indent="0">
                        <a:buFont typeface="Arial" panose="020B0604020202020204" pitchFamily="34" charset="0"/>
                        <a:buNone/>
                      </a:pPr>
                      <a:endParaRPr lang="en-US" sz="1000" b="0" dirty="0"/>
                    </a:p>
                    <a:p>
                      <a:pPr marL="342900" indent="-342900">
                        <a:buFont typeface="Arial" panose="020B0604020202020204" pitchFamily="34" charset="0"/>
                        <a:buChar char="•"/>
                      </a:pPr>
                      <a:r>
                        <a:rPr lang="en-US" sz="2400" b="0" dirty="0"/>
                        <a:t>As soon as the teacher mentioned the test, Jake’s shoulders dropped.</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bl>
          </a:graphicData>
        </a:graphic>
      </p:graphicFrame>
    </p:spTree>
    <p:extLst>
      <p:ext uri="{BB962C8B-B14F-4D97-AF65-F5344CB8AC3E}">
        <p14:creationId xmlns:p14="http://schemas.microsoft.com/office/powerpoint/2010/main" val="342884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F8C3-85FD-6F8C-D793-6F0BACF70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EFC7-9E10-BF4B-4AB8-ADA9B71875E1}"/>
              </a:ext>
            </a:extLst>
          </p:cNvPr>
          <p:cNvSpPr>
            <a:spLocks noGrp="1"/>
          </p:cNvSpPr>
          <p:nvPr>
            <p:ph type="title"/>
          </p:nvPr>
        </p:nvSpPr>
        <p:spPr>
          <a:xfrm>
            <a:off x="771525" y="913886"/>
            <a:ext cx="11699999" cy="720000"/>
          </a:xfrm>
        </p:spPr>
        <p:txBody>
          <a:bodyPr>
            <a:normAutofit/>
          </a:bodyPr>
          <a:lstStyle/>
          <a:p>
            <a:r>
              <a:rPr lang="en-GB" sz="3600" dirty="0">
                <a:latin typeface="+mn-lt"/>
              </a:rPr>
              <a:t>Explicit or implicit suggestion:</a:t>
            </a:r>
          </a:p>
        </p:txBody>
      </p:sp>
      <p:graphicFrame>
        <p:nvGraphicFramePr>
          <p:cNvPr id="6" name="Content Placeholder 5">
            <a:extLst>
              <a:ext uri="{FF2B5EF4-FFF2-40B4-BE49-F238E27FC236}">
                <a16:creationId xmlns:a16="http://schemas.microsoft.com/office/drawing/2014/main" id="{0B1615F2-5696-9A6E-CA1A-89134D8BDB09}"/>
              </a:ext>
            </a:extLst>
          </p:cNvPr>
          <p:cNvGraphicFramePr>
            <a:graphicFrameLocks noGrp="1"/>
          </p:cNvGraphicFramePr>
          <p:nvPr>
            <p:ph sz="half" idx="1"/>
            <p:extLst>
              <p:ext uri="{D42A27DB-BD31-4B8C-83A1-F6EECF244321}">
                <p14:modId xmlns:p14="http://schemas.microsoft.com/office/powerpoint/2010/main" val="1075659036"/>
              </p:ext>
            </p:extLst>
          </p:nvPr>
        </p:nvGraphicFramePr>
        <p:xfrm>
          <a:off x="771525" y="1881963"/>
          <a:ext cx="10515600" cy="4363974"/>
        </p:xfrm>
        <a:graphic>
          <a:graphicData uri="http://schemas.openxmlformats.org/drawingml/2006/table">
            <a:tbl>
              <a:tblPr/>
              <a:tblGrid>
                <a:gridCol w="10515600">
                  <a:extLst>
                    <a:ext uri="{9D8B030D-6E8A-4147-A177-3AD203B41FA5}">
                      <a16:colId xmlns:a16="http://schemas.microsoft.com/office/drawing/2014/main" val="4097859287"/>
                    </a:ext>
                  </a:extLst>
                </a:gridCol>
              </a:tblGrid>
              <a:tr h="4238994">
                <a:tc>
                  <a:txBody>
                    <a:bodyPr/>
                    <a:lstStyle/>
                    <a:p>
                      <a:r>
                        <a:rPr lang="en-US" sz="2400" b="0" dirty="0">
                          <a:solidFill>
                            <a:srgbClr val="FF0000"/>
                          </a:solidFill>
                        </a:rPr>
                        <a:t>The dog barked loudly at the stranger.</a:t>
                      </a:r>
                    </a:p>
                    <a:p>
                      <a:endParaRPr lang="en-US" sz="1000" b="0" dirty="0">
                        <a:solidFill>
                          <a:srgbClr val="0070C0"/>
                        </a:solidFill>
                      </a:endParaRPr>
                    </a:p>
                    <a:p>
                      <a:r>
                        <a:rPr lang="en-US" sz="2400" b="0" dirty="0">
                          <a:solidFill>
                            <a:srgbClr val="FF0000"/>
                          </a:solidFill>
                        </a:rPr>
                        <a:t>Sophie got an ‘A’ on her Geography test.</a:t>
                      </a:r>
                    </a:p>
                    <a:p>
                      <a:endParaRPr lang="en-US" sz="1000" b="0" dirty="0">
                        <a:solidFill>
                          <a:srgbClr val="0070C0"/>
                        </a:solidFill>
                      </a:endParaRPr>
                    </a:p>
                    <a:p>
                      <a:r>
                        <a:rPr lang="en-US" sz="2400" b="0" dirty="0">
                          <a:solidFill>
                            <a:srgbClr val="0070C0"/>
                          </a:solidFill>
                        </a:rPr>
                        <a:t>Maya’s hands trembled as she reached for the door handle.</a:t>
                      </a:r>
                    </a:p>
                    <a:p>
                      <a:endParaRPr lang="en-US" sz="1000" b="0" dirty="0"/>
                    </a:p>
                    <a:p>
                      <a:r>
                        <a:rPr lang="en-US" sz="2400" b="0" dirty="0">
                          <a:solidFill>
                            <a:srgbClr val="FF0000"/>
                          </a:solidFill>
                        </a:rPr>
                        <a:t>It started snowing at exactly 3 p.m.</a:t>
                      </a:r>
                    </a:p>
                    <a:p>
                      <a:endParaRPr lang="en-US" sz="1000" b="0" dirty="0">
                        <a:solidFill>
                          <a:srgbClr val="0070C0"/>
                        </a:solidFill>
                      </a:endParaRPr>
                    </a:p>
                    <a:p>
                      <a:r>
                        <a:rPr lang="en-US" sz="2400" b="0" dirty="0">
                          <a:solidFill>
                            <a:srgbClr val="FF0000"/>
                          </a:solidFill>
                        </a:rPr>
                        <a:t>Anisha forgot her homework</a:t>
                      </a:r>
                      <a:r>
                        <a:rPr lang="en-US" sz="2400" b="0" dirty="0">
                          <a:solidFill>
                            <a:srgbClr val="0070C0"/>
                          </a:solidFill>
                        </a:rPr>
                        <a:t>.</a:t>
                      </a:r>
                    </a:p>
                    <a:p>
                      <a:endParaRPr lang="en-US" sz="1000" b="0" dirty="0">
                        <a:solidFill>
                          <a:srgbClr val="0070C0"/>
                        </a:solidFill>
                      </a:endParaRPr>
                    </a:p>
                    <a:p>
                      <a:r>
                        <a:rPr lang="en-US" sz="2400" b="0" dirty="0">
                          <a:solidFill>
                            <a:srgbClr val="0070C0"/>
                          </a:solidFill>
                        </a:rPr>
                        <a:t>Emma stared at her untouched lunch and pushed it away.</a:t>
                      </a:r>
                    </a:p>
                    <a:p>
                      <a:endParaRPr lang="en-US" sz="1000" b="0" dirty="0"/>
                    </a:p>
                    <a:p>
                      <a:r>
                        <a:rPr lang="en-US" sz="2400" b="0" dirty="0">
                          <a:solidFill>
                            <a:srgbClr val="FF0000"/>
                          </a:solidFill>
                        </a:rPr>
                        <a:t>They went to the cinema on Saturday night.</a:t>
                      </a:r>
                    </a:p>
                    <a:p>
                      <a:endParaRPr lang="en-US" sz="1000" b="0" dirty="0">
                        <a:solidFill>
                          <a:srgbClr val="0070C0"/>
                        </a:solidFill>
                      </a:endParaRPr>
                    </a:p>
                    <a:p>
                      <a:r>
                        <a:rPr lang="en-US" sz="2400" b="0" dirty="0">
                          <a:solidFill>
                            <a:srgbClr val="0070C0"/>
                          </a:solidFill>
                        </a:rPr>
                        <a:t>As soon as the teacher mentioned the test, Jake’s shoulders dropped.</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bl>
          </a:graphicData>
        </a:graphic>
      </p:graphicFrame>
    </p:spTree>
    <p:extLst>
      <p:ext uri="{BB962C8B-B14F-4D97-AF65-F5344CB8AC3E}">
        <p14:creationId xmlns:p14="http://schemas.microsoft.com/office/powerpoint/2010/main" val="39727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2357-D70D-7917-14CD-B9B54FA16548}"/>
              </a:ext>
            </a:extLst>
          </p:cNvPr>
          <p:cNvSpPr>
            <a:spLocks noGrp="1"/>
          </p:cNvSpPr>
          <p:nvPr>
            <p:ph type="title"/>
          </p:nvPr>
        </p:nvSpPr>
        <p:spPr/>
        <p:txBody>
          <a:bodyPr>
            <a:normAutofit/>
          </a:bodyPr>
          <a:lstStyle/>
          <a:p>
            <a:r>
              <a:rPr lang="en-GB" sz="3600" dirty="0">
                <a:latin typeface="+mn-lt"/>
              </a:rPr>
              <a:t>Review time:</a:t>
            </a:r>
          </a:p>
        </p:txBody>
      </p:sp>
      <p:sp>
        <p:nvSpPr>
          <p:cNvPr id="5" name="Speech Bubble: Rectangle with Corners Rounded 4">
            <a:extLst>
              <a:ext uri="{FF2B5EF4-FFF2-40B4-BE49-F238E27FC236}">
                <a16:creationId xmlns:a16="http://schemas.microsoft.com/office/drawing/2014/main" id="{586DD5C1-678B-B102-09F4-49EA3E1B4978}"/>
              </a:ext>
            </a:extLst>
          </p:cNvPr>
          <p:cNvSpPr/>
          <p:nvPr/>
        </p:nvSpPr>
        <p:spPr>
          <a:xfrm>
            <a:off x="674914" y="2111829"/>
            <a:ext cx="4767943" cy="3738171"/>
          </a:xfrm>
          <a:prstGeom prst="wedgeRoundRectCallout">
            <a:avLst/>
          </a:prstGeom>
          <a:solidFill>
            <a:srgbClr val="D7412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What is explicit information?</a:t>
            </a:r>
            <a:endParaRPr lang="en-GB" sz="3200" dirty="0"/>
          </a:p>
        </p:txBody>
      </p:sp>
      <p:sp>
        <p:nvSpPr>
          <p:cNvPr id="6" name="Speech Bubble: Rectangle with Corners Rounded 5">
            <a:extLst>
              <a:ext uri="{FF2B5EF4-FFF2-40B4-BE49-F238E27FC236}">
                <a16:creationId xmlns:a16="http://schemas.microsoft.com/office/drawing/2014/main" id="{3551D823-C93B-5FAA-1A4F-04793F218B97}"/>
              </a:ext>
            </a:extLst>
          </p:cNvPr>
          <p:cNvSpPr/>
          <p:nvPr/>
        </p:nvSpPr>
        <p:spPr>
          <a:xfrm>
            <a:off x="6411686" y="2111828"/>
            <a:ext cx="4767943" cy="3738171"/>
          </a:xfrm>
          <a:prstGeom prst="wedgeRoundRectCallout">
            <a:avLst/>
          </a:prstGeom>
          <a:solidFill>
            <a:srgbClr val="D7412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What is implicit information?</a:t>
            </a:r>
            <a:endParaRPr lang="en-GB" sz="3200" dirty="0"/>
          </a:p>
        </p:txBody>
      </p:sp>
    </p:spTree>
    <p:extLst>
      <p:ext uri="{BB962C8B-B14F-4D97-AF65-F5344CB8AC3E}">
        <p14:creationId xmlns:p14="http://schemas.microsoft.com/office/powerpoint/2010/main" val="297272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7CB9-29D7-0F11-0619-2A9C94769DBC}"/>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F5FC882-D51F-8F51-1CDD-B536C092990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0" y="0"/>
            <a:ext cx="12259026" cy="6857999"/>
          </a:xfrm>
        </p:spPr>
      </p:pic>
      <p:sp>
        <p:nvSpPr>
          <p:cNvPr id="4" name="Content Placeholder 3">
            <a:extLst>
              <a:ext uri="{FF2B5EF4-FFF2-40B4-BE49-F238E27FC236}">
                <a16:creationId xmlns:a16="http://schemas.microsoft.com/office/drawing/2014/main" id="{21275980-DC48-AD47-BBB4-93ECF7813627}"/>
              </a:ext>
            </a:extLst>
          </p:cNvPr>
          <p:cNvSpPr>
            <a:spLocks noGrp="1"/>
          </p:cNvSpPr>
          <p:nvPr>
            <p:ph idx="1"/>
          </p:nvPr>
        </p:nvSpPr>
        <p:spPr>
          <a:xfrm>
            <a:off x="364278" y="529390"/>
            <a:ext cx="11463443" cy="5889518"/>
          </a:xfrm>
          <a:solidFill>
            <a:srgbClr val="D74120">
              <a:alpha val="89804"/>
            </a:srgbClr>
          </a:solidFill>
          <a:ln>
            <a:solidFill>
              <a:schemeClr val="accent2"/>
            </a:solidFill>
          </a:ln>
        </p:spPr>
        <p:txBody>
          <a:bodyPr vert="horz" lIns="91440" tIns="45720" rIns="91440" bIns="45720" rtlCol="0" anchor="ctr">
            <a:normAutofit/>
          </a:bodyPr>
          <a:lstStyle/>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Learning objectives: </a:t>
            </a:r>
          </a:p>
          <a:p>
            <a:pPr algn="ctr"/>
            <a:r>
              <a:rPr lang="en-GB" dirty="0">
                <a:solidFill>
                  <a:schemeClr val="bg1"/>
                </a:solidFill>
              </a:rPr>
              <a:t>To identify and understand explicit information in a text.</a:t>
            </a:r>
          </a:p>
          <a:p>
            <a:pPr algn="ctr"/>
            <a:r>
              <a:rPr lang="en-GB" dirty="0">
                <a:solidFill>
                  <a:schemeClr val="bg1"/>
                </a:solidFill>
              </a:rPr>
              <a:t>To infer implicit meaning and understand attitudes or underlying messages.</a:t>
            </a:r>
          </a:p>
          <a:p>
            <a:pPr algn="ctr"/>
            <a:r>
              <a:rPr lang="en-GB" dirty="0">
                <a:solidFill>
                  <a:schemeClr val="bg1"/>
                </a:solidFill>
              </a:rPr>
              <a:t>To practise R1 style comprehension questions that use explicit and implicit information.</a:t>
            </a:r>
          </a:p>
          <a:p>
            <a:pPr marL="0" indent="0" algn="ctr">
              <a:lnSpc>
                <a:spcPct val="115000"/>
              </a:lnSpc>
              <a:spcAft>
                <a:spcPts val="800"/>
              </a:spcAft>
              <a:buNone/>
            </a:pP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Lesson objective:</a:t>
            </a:r>
          </a:p>
          <a:p>
            <a:pPr marL="0" indent="0" algn="ctr">
              <a:lnSpc>
                <a:spcPct val="115000"/>
              </a:lnSpc>
              <a:spcAft>
                <a:spcPts val="800"/>
              </a:spcAft>
              <a:buNone/>
            </a:pPr>
            <a:r>
              <a:rPr lang="en-GB" dirty="0">
                <a:solidFill>
                  <a:schemeClr val="bg1"/>
                </a:solidFill>
              </a:rPr>
              <a:t>To practise responding to R1 style comprehension questions effectively.</a:t>
            </a: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99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7999"/>
            <a:ext cx="11627999" cy="1299771"/>
          </a:xfrm>
        </p:spPr>
        <p:txBody>
          <a:bodyPr anchor="ctr">
            <a:noAutofit/>
          </a:bodyPr>
          <a:lstStyle/>
          <a:p>
            <a:r>
              <a:rPr lang="en-GB" sz="3600" dirty="0">
                <a:latin typeface="+mn-lt"/>
              </a:rPr>
              <a:t>Starter task:</a:t>
            </a:r>
            <a:br>
              <a:rPr lang="en-GB" sz="3600" dirty="0">
                <a:latin typeface="+mn-lt"/>
              </a:rPr>
            </a:br>
            <a:r>
              <a:rPr lang="en-GB" sz="3200" dirty="0">
                <a:latin typeface="+mn-lt"/>
              </a:rPr>
              <a:t>What do you understand from each of these sentences?</a:t>
            </a:r>
            <a:br>
              <a:rPr lang="en-GB" sz="3200" dirty="0">
                <a:latin typeface="+mn-lt"/>
              </a:rPr>
            </a:br>
            <a:endParaRPr lang="en-GB" sz="3200" dirty="0">
              <a:latin typeface="+mn-lt"/>
            </a:endParaRPr>
          </a:p>
        </p:txBody>
      </p:sp>
      <p:sp>
        <p:nvSpPr>
          <p:cNvPr id="6" name="TextBox 5">
            <a:extLst>
              <a:ext uri="{FF2B5EF4-FFF2-40B4-BE49-F238E27FC236}">
                <a16:creationId xmlns:a16="http://schemas.microsoft.com/office/drawing/2014/main" id="{379E5CE3-1E5D-366C-1AFC-E74971EFF568}"/>
              </a:ext>
            </a:extLst>
          </p:cNvPr>
          <p:cNvSpPr txBox="1"/>
          <p:nvPr/>
        </p:nvSpPr>
        <p:spPr>
          <a:xfrm>
            <a:off x="620486" y="3429000"/>
            <a:ext cx="8969828" cy="1998496"/>
          </a:xfrm>
          <a:prstGeom prst="rect">
            <a:avLst/>
          </a:prstGeom>
          <a:noFill/>
        </p:spPr>
        <p:txBody>
          <a:bodyPr wrap="square">
            <a:spAutoFit/>
          </a:bodyPr>
          <a:lstStyle/>
          <a:p>
            <a:pPr lvl="1" algn="ctr">
              <a:lnSpc>
                <a:spcPct val="110000"/>
              </a:lnSpc>
              <a:buSzPts val="1000"/>
              <a:tabLst>
                <a:tab pos="914400" algn="l"/>
              </a:tabLst>
            </a:pPr>
            <a:r>
              <a:rPr lang="en-GB" sz="2400" i="1" dirty="0">
                <a:latin typeface="Arial" panose="020B0604020202020204" pitchFamily="34" charset="0"/>
                <a:ea typeface="MS Mincho" panose="02020609040205080304" pitchFamily="49" charset="-128"/>
                <a:cs typeface="Times New Roman" panose="02020603050405020304" pitchFamily="18" charset="0"/>
              </a:rPr>
              <a:t>She was late to class because she overslept.</a:t>
            </a:r>
          </a:p>
          <a:p>
            <a:pPr lvl="1" algn="ctr">
              <a:lnSpc>
                <a:spcPct val="110000"/>
              </a:lnSpc>
              <a:buSzPts val="1000"/>
              <a:tabLst>
                <a:tab pos="914400" algn="l"/>
              </a:tabLst>
            </a:pPr>
            <a:endParaRPr lang="en-GB" sz="2400" i="1" dirty="0">
              <a:latin typeface="Arial" panose="020B0604020202020204" pitchFamily="34" charset="0"/>
              <a:ea typeface="MS Mincho" panose="02020609040205080304" pitchFamily="49" charset="-128"/>
              <a:cs typeface="Times New Roman" panose="02020603050405020304" pitchFamily="18" charset="0"/>
            </a:endParaRPr>
          </a:p>
          <a:p>
            <a:pPr lvl="1" algn="ctr">
              <a:lnSpc>
                <a:spcPct val="110000"/>
              </a:lnSpc>
              <a:buSzPts val="1000"/>
              <a:tabLst>
                <a:tab pos="914400" algn="l"/>
              </a:tabLst>
            </a:pPr>
            <a:endParaRPr lang="en-GB" sz="2400" i="1" dirty="0">
              <a:effectLst/>
              <a:latin typeface="Arial" panose="020B0604020202020204" pitchFamily="34" charset="0"/>
              <a:ea typeface="MS Mincho" panose="02020609040205080304" pitchFamily="49" charset="-128"/>
              <a:cs typeface="Times New Roman" panose="02020603050405020304" pitchFamily="18" charset="0"/>
            </a:endParaRPr>
          </a:p>
          <a:p>
            <a:pPr lvl="1" algn="ctr">
              <a:lnSpc>
                <a:spcPct val="110000"/>
              </a:lnSpc>
              <a:buSzPts val="1000"/>
              <a:tabLst>
                <a:tab pos="914400" algn="l"/>
              </a:tabLst>
            </a:pPr>
            <a:r>
              <a:rPr lang="en-GB" sz="2400" i="1" dirty="0">
                <a:latin typeface="Arial" panose="020B0604020202020204" pitchFamily="34" charset="0"/>
                <a:ea typeface="MS Mincho" panose="02020609040205080304" pitchFamily="49" charset="-128"/>
                <a:cs typeface="Times New Roman" panose="02020603050405020304" pitchFamily="18" charset="0"/>
              </a:rPr>
              <a:t>She stumbled into class, her hair unbrushed, her eyes heavy.</a:t>
            </a: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lvl="1">
              <a:lnSpc>
                <a:spcPct val="110000"/>
              </a:lnSpc>
              <a:buSzPts val="1000"/>
              <a:tabLst>
                <a:tab pos="914400" algn="l"/>
              </a:tabLs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0C48555B-B88C-ABF1-ED77-EBE2868274BE}"/>
              </a:ext>
            </a:extLst>
          </p:cNvPr>
          <p:cNvSpPr txBox="1"/>
          <p:nvPr/>
        </p:nvSpPr>
        <p:spPr>
          <a:xfrm>
            <a:off x="2935115" y="2307770"/>
            <a:ext cx="6101442" cy="584775"/>
          </a:xfrm>
          <a:prstGeom prst="rect">
            <a:avLst/>
          </a:prstGeom>
          <a:noFill/>
        </p:spPr>
        <p:txBody>
          <a:bodyPr wrap="square">
            <a:spAutoFit/>
          </a:bodyPr>
          <a:lstStyle/>
          <a:p>
            <a:pPr algn="ctr"/>
            <a:r>
              <a:rPr lang="en-GB" sz="3200" dirty="0"/>
              <a:t>Think – Pair - Share</a:t>
            </a:r>
          </a:p>
        </p:txBody>
      </p:sp>
    </p:spTree>
    <p:extLst>
      <p:ext uri="{BB962C8B-B14F-4D97-AF65-F5344CB8AC3E}">
        <p14:creationId xmlns:p14="http://schemas.microsoft.com/office/powerpoint/2010/main" val="7762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8AC53-B4F5-CD7C-1052-070753A58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F80CA-9762-301F-2557-30669E257756}"/>
              </a:ext>
            </a:extLst>
          </p:cNvPr>
          <p:cNvSpPr>
            <a:spLocks noGrp="1"/>
          </p:cNvSpPr>
          <p:nvPr>
            <p:ph type="title"/>
          </p:nvPr>
        </p:nvSpPr>
        <p:spPr>
          <a:xfrm>
            <a:off x="180001" y="1007999"/>
            <a:ext cx="11627999" cy="1299771"/>
          </a:xfrm>
        </p:spPr>
        <p:txBody>
          <a:bodyPr anchor="ctr">
            <a:normAutofit fontScale="90000"/>
          </a:bodyPr>
          <a:lstStyle/>
          <a:p>
            <a:br>
              <a:rPr lang="en-GB" dirty="0">
                <a:latin typeface="+mn-lt"/>
              </a:rPr>
            </a:br>
            <a:br>
              <a:rPr lang="en-GB" dirty="0">
                <a:latin typeface="+mn-lt"/>
              </a:rPr>
            </a:br>
            <a:r>
              <a:rPr lang="en-GB" dirty="0">
                <a:latin typeface="+mn-lt"/>
              </a:rPr>
              <a:t>Starter task:</a:t>
            </a:r>
            <a:br>
              <a:rPr lang="en-GB" dirty="0">
                <a:latin typeface="+mn-lt"/>
              </a:rPr>
            </a:br>
            <a:br>
              <a:rPr lang="en-GB" dirty="0">
                <a:latin typeface="+mn-lt"/>
              </a:rPr>
            </a:br>
            <a:r>
              <a:rPr lang="en-GB" sz="3600" dirty="0">
                <a:latin typeface="+mn-lt"/>
              </a:rPr>
              <a:t>These sentences are telling us the same thing… but how do they do it differently? </a:t>
            </a:r>
            <a:br>
              <a:rPr lang="en-GB" sz="3600" dirty="0">
                <a:latin typeface="+mn-lt"/>
              </a:rPr>
            </a:br>
            <a:r>
              <a:rPr lang="en-GB" sz="3600" dirty="0">
                <a:latin typeface="+mn-lt"/>
              </a:rPr>
              <a:t>What’s the difference?</a:t>
            </a:r>
            <a:br>
              <a:rPr lang="en-GB" sz="3600" dirty="0">
                <a:latin typeface="+mn-lt"/>
              </a:rPr>
            </a:br>
            <a:endParaRPr lang="en-GB" sz="3600" dirty="0">
              <a:latin typeface="+mn-lt"/>
            </a:endParaRPr>
          </a:p>
        </p:txBody>
      </p:sp>
      <p:sp>
        <p:nvSpPr>
          <p:cNvPr id="6" name="TextBox 5">
            <a:extLst>
              <a:ext uri="{FF2B5EF4-FFF2-40B4-BE49-F238E27FC236}">
                <a16:creationId xmlns:a16="http://schemas.microsoft.com/office/drawing/2014/main" id="{576631F7-7E14-24C2-FA92-7DBE333A9C9C}"/>
              </a:ext>
            </a:extLst>
          </p:cNvPr>
          <p:cNvSpPr txBox="1"/>
          <p:nvPr/>
        </p:nvSpPr>
        <p:spPr>
          <a:xfrm>
            <a:off x="620486" y="3429000"/>
            <a:ext cx="8969828" cy="1998496"/>
          </a:xfrm>
          <a:prstGeom prst="rect">
            <a:avLst/>
          </a:prstGeom>
          <a:noFill/>
        </p:spPr>
        <p:txBody>
          <a:bodyPr wrap="square">
            <a:spAutoFit/>
          </a:bodyPr>
          <a:lstStyle/>
          <a:p>
            <a:pPr lvl="1" algn="ctr">
              <a:lnSpc>
                <a:spcPct val="110000"/>
              </a:lnSpc>
              <a:buSzPts val="1000"/>
              <a:tabLst>
                <a:tab pos="914400" algn="l"/>
              </a:tabLst>
            </a:pPr>
            <a:r>
              <a:rPr lang="en-GB" sz="2400" i="1" dirty="0">
                <a:latin typeface="Arial" panose="020B0604020202020204" pitchFamily="34" charset="0"/>
                <a:ea typeface="MS Mincho" panose="02020609040205080304" pitchFamily="49" charset="-128"/>
                <a:cs typeface="Times New Roman" panose="02020603050405020304" pitchFamily="18" charset="0"/>
              </a:rPr>
              <a:t>She was late to class because she overslept.</a:t>
            </a:r>
          </a:p>
          <a:p>
            <a:pPr lvl="1" algn="ctr">
              <a:lnSpc>
                <a:spcPct val="110000"/>
              </a:lnSpc>
              <a:buSzPts val="1000"/>
              <a:tabLst>
                <a:tab pos="914400" algn="l"/>
              </a:tabLst>
            </a:pPr>
            <a:endParaRPr lang="en-GB" sz="2400" i="1" dirty="0">
              <a:latin typeface="Arial" panose="020B0604020202020204" pitchFamily="34" charset="0"/>
              <a:ea typeface="MS Mincho" panose="02020609040205080304" pitchFamily="49" charset="-128"/>
              <a:cs typeface="Times New Roman" panose="02020603050405020304" pitchFamily="18" charset="0"/>
            </a:endParaRPr>
          </a:p>
          <a:p>
            <a:pPr lvl="1" algn="ctr">
              <a:lnSpc>
                <a:spcPct val="110000"/>
              </a:lnSpc>
              <a:buSzPts val="1000"/>
              <a:tabLst>
                <a:tab pos="914400" algn="l"/>
              </a:tabLst>
            </a:pPr>
            <a:endParaRPr lang="en-GB" sz="2400" i="1" dirty="0">
              <a:effectLst/>
              <a:latin typeface="Arial" panose="020B0604020202020204" pitchFamily="34" charset="0"/>
              <a:ea typeface="MS Mincho" panose="02020609040205080304" pitchFamily="49" charset="-128"/>
              <a:cs typeface="Times New Roman" panose="02020603050405020304" pitchFamily="18" charset="0"/>
            </a:endParaRPr>
          </a:p>
          <a:p>
            <a:pPr lvl="1" algn="ctr">
              <a:lnSpc>
                <a:spcPct val="110000"/>
              </a:lnSpc>
              <a:buSzPts val="1000"/>
              <a:tabLst>
                <a:tab pos="914400" algn="l"/>
              </a:tabLst>
            </a:pPr>
            <a:r>
              <a:rPr lang="en-GB" sz="2400" i="1" dirty="0">
                <a:latin typeface="Arial" panose="020B0604020202020204" pitchFamily="34" charset="0"/>
                <a:ea typeface="MS Mincho" panose="02020609040205080304" pitchFamily="49" charset="-128"/>
                <a:cs typeface="Times New Roman" panose="02020603050405020304" pitchFamily="18" charset="0"/>
              </a:rPr>
              <a:t>She stumbled into class, her hair unbrushed, her eyes heavy.</a:t>
            </a: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lvl="1">
              <a:lnSpc>
                <a:spcPct val="110000"/>
              </a:lnSpc>
              <a:buSzPts val="1000"/>
              <a:tabLst>
                <a:tab pos="914400" algn="l"/>
              </a:tabLs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0125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A04E-5C8B-83B2-3621-52F7822E1225}"/>
              </a:ext>
            </a:extLst>
          </p:cNvPr>
          <p:cNvSpPr>
            <a:spLocks noGrp="1"/>
          </p:cNvSpPr>
          <p:nvPr>
            <p:ph type="title"/>
          </p:nvPr>
        </p:nvSpPr>
        <p:spPr>
          <a:xfrm>
            <a:off x="180002" y="692315"/>
            <a:ext cx="11627999" cy="720000"/>
          </a:xfrm>
        </p:spPr>
        <p:txBody>
          <a:bodyPr>
            <a:normAutofit/>
          </a:bodyPr>
          <a:lstStyle/>
          <a:p>
            <a:r>
              <a:rPr lang="en-GB" sz="3600" dirty="0">
                <a:latin typeface="+mn-lt"/>
              </a:rPr>
              <a:t>Explicit and implicit information:</a:t>
            </a:r>
          </a:p>
        </p:txBody>
      </p:sp>
      <p:sp>
        <p:nvSpPr>
          <p:cNvPr id="3" name="Picture Placeholder 2">
            <a:extLst>
              <a:ext uri="{FF2B5EF4-FFF2-40B4-BE49-F238E27FC236}">
                <a16:creationId xmlns:a16="http://schemas.microsoft.com/office/drawing/2014/main" id="{C0AA68CB-370E-7D43-DE17-2FFE4ABB0640}"/>
              </a:ext>
            </a:extLst>
          </p:cNvPr>
          <p:cNvSpPr>
            <a:spLocks noGrp="1"/>
          </p:cNvSpPr>
          <p:nvPr>
            <p:ph type="pic" sz="quarter" idx="10"/>
          </p:nvPr>
        </p:nvSpPr>
        <p:spPr>
          <a:xfrm>
            <a:off x="6096001" y="1412315"/>
            <a:ext cx="5712000" cy="5091737"/>
          </a:xfrm>
        </p:spPr>
        <p:txBody>
          <a:bodyPr>
            <a:normAutofit lnSpcReduction="10000"/>
          </a:bodyPr>
          <a:lstStyle/>
          <a:p>
            <a:pPr marL="0" indent="0">
              <a:buNone/>
            </a:pPr>
            <a:r>
              <a:rPr lang="en-GB" b="1" dirty="0"/>
              <a:t>IMPLICIT</a:t>
            </a:r>
          </a:p>
          <a:p>
            <a:pPr marL="0" indent="0">
              <a:buNone/>
            </a:pPr>
            <a:endParaRPr lang="en-GB" dirty="0"/>
          </a:p>
          <a:p>
            <a:pPr marL="0" indent="0">
              <a:buNone/>
            </a:pPr>
            <a:r>
              <a:rPr lang="en-GB" dirty="0"/>
              <a:t>Implicit meaning is suggested and not directly stated. The reader has to read between the lines and work out the meaning.</a:t>
            </a:r>
          </a:p>
          <a:p>
            <a:pPr marL="0" indent="0">
              <a:buNone/>
            </a:pPr>
            <a:endParaRPr lang="en-GB" dirty="0"/>
          </a:p>
          <a:p>
            <a:pPr marL="0" indent="0">
              <a:buNone/>
            </a:pPr>
            <a:r>
              <a:rPr lang="en-GB" b="1" i="1" dirty="0">
                <a:latin typeface="Arial" panose="020B0604020202020204" pitchFamily="34" charset="0"/>
                <a:ea typeface="MS Mincho" panose="02020609040205080304" pitchFamily="49" charset="-128"/>
                <a:cs typeface="Times New Roman" panose="02020603050405020304" pitchFamily="18" charset="0"/>
              </a:rPr>
              <a:t>She stumbled into class, her hair unbrushed, her eyes heavy.</a:t>
            </a:r>
          </a:p>
          <a:p>
            <a:pPr marL="0" indent="0">
              <a:buNone/>
            </a:pPr>
            <a:endParaRPr lang="en-GB" i="1" dirty="0">
              <a:latin typeface="Arial" panose="020B0604020202020204" pitchFamily="34" charset="0"/>
              <a:ea typeface="MS Mincho" panose="02020609040205080304" pitchFamily="49" charset="-128"/>
              <a:cs typeface="Times New Roman" panose="02020603050405020304" pitchFamily="18" charset="0"/>
            </a:endParaRPr>
          </a:p>
          <a:p>
            <a:pPr marL="0" indent="0">
              <a:buNone/>
            </a:pPr>
            <a:r>
              <a:rPr lang="en-GB" i="1" dirty="0">
                <a:latin typeface="Arial" panose="020B0604020202020204" pitchFamily="34" charset="0"/>
                <a:ea typeface="MS Mincho" panose="02020609040205080304" pitchFamily="49" charset="-128"/>
                <a:cs typeface="Times New Roman" panose="02020603050405020304" pitchFamily="18" charset="0"/>
              </a:rPr>
              <a:t>The sentence implies she was late and that she overslept (because she has tired eyes and hasn’t had time to brush her hair), but it does not directly state it.</a:t>
            </a:r>
            <a:endParaRPr lang="en-GB" dirty="0"/>
          </a:p>
        </p:txBody>
      </p:sp>
      <p:sp>
        <p:nvSpPr>
          <p:cNvPr id="4" name="Content Placeholder 3">
            <a:extLst>
              <a:ext uri="{FF2B5EF4-FFF2-40B4-BE49-F238E27FC236}">
                <a16:creationId xmlns:a16="http://schemas.microsoft.com/office/drawing/2014/main" id="{D5648BA8-91F5-8924-0DF7-88579A336B32}"/>
              </a:ext>
            </a:extLst>
          </p:cNvPr>
          <p:cNvSpPr>
            <a:spLocks noGrp="1"/>
          </p:cNvSpPr>
          <p:nvPr>
            <p:ph idx="1"/>
          </p:nvPr>
        </p:nvSpPr>
        <p:spPr>
          <a:xfrm>
            <a:off x="180000" y="1412315"/>
            <a:ext cx="5712000" cy="5091737"/>
          </a:xfrm>
          <a:solidFill>
            <a:schemeClr val="bg1">
              <a:lumMod val="95000"/>
            </a:schemeClr>
          </a:solidFill>
        </p:spPr>
        <p:txBody>
          <a:bodyPr/>
          <a:lstStyle/>
          <a:p>
            <a:pPr marL="0" indent="0">
              <a:buNone/>
            </a:pPr>
            <a:r>
              <a:rPr lang="en-GB" b="1" dirty="0"/>
              <a:t>EXPLICIT</a:t>
            </a:r>
          </a:p>
          <a:p>
            <a:pPr marL="0" indent="0">
              <a:buNone/>
            </a:pPr>
            <a:endParaRPr lang="en-GB" dirty="0"/>
          </a:p>
          <a:p>
            <a:pPr marL="0" indent="0">
              <a:buNone/>
            </a:pPr>
            <a:r>
              <a:rPr lang="en-GB" dirty="0"/>
              <a:t>Explicit information is directly and clearly stated for the reader.</a:t>
            </a:r>
          </a:p>
          <a:p>
            <a:pPr marL="0" indent="0">
              <a:buNone/>
            </a:pPr>
            <a:endParaRPr lang="en-GB" dirty="0"/>
          </a:p>
          <a:p>
            <a:pPr marL="0" indent="0">
              <a:buNone/>
            </a:pPr>
            <a:endParaRPr lang="en-GB" dirty="0"/>
          </a:p>
          <a:p>
            <a:pPr marL="0" indent="0">
              <a:buNone/>
            </a:pPr>
            <a:r>
              <a:rPr lang="en-GB" b="1" i="1" dirty="0">
                <a:ea typeface="MS Mincho" panose="02020609040205080304" pitchFamily="49" charset="-128"/>
                <a:cs typeface="Times New Roman" panose="02020603050405020304" pitchFamily="18" charset="0"/>
              </a:rPr>
              <a:t>She was late to class because she overslept.</a:t>
            </a:r>
          </a:p>
          <a:p>
            <a:pPr marL="0" indent="0">
              <a:buNone/>
            </a:pPr>
            <a:endParaRPr lang="en-GB" dirty="0"/>
          </a:p>
          <a:p>
            <a:pPr marL="0" indent="0">
              <a:buNone/>
            </a:pPr>
            <a:r>
              <a:rPr lang="en-GB" dirty="0"/>
              <a:t>The sentence clearly states she was late and the reason why she was late.</a:t>
            </a:r>
          </a:p>
          <a:p>
            <a:pPr marL="0" indent="0">
              <a:buNone/>
            </a:pPr>
            <a:endParaRPr lang="en-GB" dirty="0"/>
          </a:p>
        </p:txBody>
      </p:sp>
    </p:spTree>
    <p:extLst>
      <p:ext uri="{BB962C8B-B14F-4D97-AF65-F5344CB8AC3E}">
        <p14:creationId xmlns:p14="http://schemas.microsoft.com/office/powerpoint/2010/main" val="146732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397FC-CCC9-180F-341A-F612B93AF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66151-90E4-F904-CA3B-1A3D9F6F9933}"/>
              </a:ext>
            </a:extLst>
          </p:cNvPr>
          <p:cNvSpPr>
            <a:spLocks noGrp="1"/>
          </p:cNvSpPr>
          <p:nvPr>
            <p:ph type="title"/>
          </p:nvPr>
        </p:nvSpPr>
        <p:spPr>
          <a:xfrm>
            <a:off x="282000" y="986828"/>
            <a:ext cx="11627999" cy="2833734"/>
          </a:xfrm>
        </p:spPr>
        <p:txBody>
          <a:bodyPr anchor="ctr">
            <a:normAutofit fontScale="90000"/>
          </a:bodyPr>
          <a:lstStyle/>
          <a:p>
            <a:r>
              <a:rPr lang="en-GB" sz="3600" dirty="0">
                <a:latin typeface="+mn-lt"/>
              </a:rPr>
              <a:t>Starter task:</a:t>
            </a:r>
            <a:br>
              <a:rPr lang="en-GB" sz="3600" dirty="0">
                <a:latin typeface="+mn-lt"/>
              </a:rPr>
            </a:br>
            <a:br>
              <a:rPr lang="en-GB" sz="3600" dirty="0">
                <a:latin typeface="+mn-lt"/>
              </a:rPr>
            </a:br>
            <a:r>
              <a:rPr lang="en-GB" sz="2400" dirty="0">
                <a:latin typeface="+mn-lt"/>
              </a:rPr>
              <a:t>Each sentence below contains some explicit and some implicit information.</a:t>
            </a:r>
            <a:br>
              <a:rPr lang="en-GB" sz="2400" dirty="0">
                <a:latin typeface="+mn-lt"/>
              </a:rPr>
            </a:br>
            <a:br>
              <a:rPr lang="en-GB" sz="2400" dirty="0">
                <a:latin typeface="+mn-lt"/>
              </a:rPr>
            </a:br>
            <a:r>
              <a:rPr lang="en-US" sz="2700" i="1" dirty="0">
                <a:latin typeface="+mn-lt"/>
              </a:rPr>
              <a:t>“I’m fine,” she muttered, eyes fixed on the floor.</a:t>
            </a:r>
            <a:br>
              <a:rPr lang="en-US" sz="2700" i="1" dirty="0">
                <a:latin typeface="+mn-lt"/>
              </a:rPr>
            </a:br>
            <a:br>
              <a:rPr lang="en-US" sz="2700" i="1" dirty="0">
                <a:latin typeface="+mn-lt"/>
              </a:rPr>
            </a:br>
            <a:r>
              <a:rPr lang="en-US" sz="2700" i="1" dirty="0">
                <a:latin typeface="+mn-lt"/>
              </a:rPr>
              <a:t>Ben scrolled through his phone while everyone else sang “Happy Birthday.”</a:t>
            </a:r>
            <a:br>
              <a:rPr lang="en-US" sz="2700" i="1" dirty="0">
                <a:latin typeface="+mn-lt"/>
              </a:rPr>
            </a:br>
            <a:br>
              <a:rPr lang="en-US" sz="2700" i="1" dirty="0">
                <a:latin typeface="+mn-lt"/>
              </a:rPr>
            </a:br>
            <a:r>
              <a:rPr lang="en-US" sz="2700" i="1" dirty="0">
                <a:latin typeface="+mn-lt"/>
              </a:rPr>
              <a:t>She checked the time for the third time in five minutes.</a:t>
            </a:r>
            <a:br>
              <a:rPr lang="en-US" sz="2700" i="1" dirty="0">
                <a:latin typeface="+mn-lt"/>
              </a:rPr>
            </a:br>
            <a:br>
              <a:rPr lang="en-US" sz="2700" i="1" dirty="0">
                <a:latin typeface="+mn-lt"/>
              </a:rPr>
            </a:br>
            <a:br>
              <a:rPr lang="en-US" sz="2700" i="1" dirty="0">
                <a:latin typeface="+mn-lt"/>
              </a:rPr>
            </a:br>
            <a:endParaRPr lang="en-GB" sz="2400" dirty="0">
              <a:latin typeface="+mn-lt"/>
            </a:endParaRPr>
          </a:p>
        </p:txBody>
      </p:sp>
      <p:sp>
        <p:nvSpPr>
          <p:cNvPr id="4" name="TextBox 3">
            <a:extLst>
              <a:ext uri="{FF2B5EF4-FFF2-40B4-BE49-F238E27FC236}">
                <a16:creationId xmlns:a16="http://schemas.microsoft.com/office/drawing/2014/main" id="{C5CE08F9-050D-BF49-1355-13063783EE96}"/>
              </a:ext>
            </a:extLst>
          </p:cNvPr>
          <p:cNvSpPr txBox="1"/>
          <p:nvPr/>
        </p:nvSpPr>
        <p:spPr>
          <a:xfrm>
            <a:off x="860079" y="3923871"/>
            <a:ext cx="9316016" cy="1569660"/>
          </a:xfrm>
          <a:prstGeom prst="rect">
            <a:avLst/>
          </a:prstGeom>
          <a:noFill/>
        </p:spPr>
        <p:txBody>
          <a:bodyPr wrap="square">
            <a:spAutoFit/>
          </a:bodyPr>
          <a:lstStyle/>
          <a:p>
            <a:pPr algn="ctr"/>
            <a:r>
              <a:rPr lang="en-GB" sz="2400" dirty="0">
                <a:latin typeface="+mn-lt"/>
              </a:rPr>
              <a:t>Colour code the explicit information and the implicit information:</a:t>
            </a:r>
            <a:br>
              <a:rPr lang="en-GB" sz="2400" dirty="0">
                <a:latin typeface="+mn-lt"/>
              </a:rPr>
            </a:br>
            <a:br>
              <a:rPr lang="en-GB" sz="2400" dirty="0">
                <a:latin typeface="+mn-lt"/>
              </a:rPr>
            </a:br>
            <a:r>
              <a:rPr lang="en-GB" sz="2400" dirty="0">
                <a:solidFill>
                  <a:srgbClr val="FF0000"/>
                </a:solidFill>
                <a:latin typeface="+mn-lt"/>
              </a:rPr>
              <a:t>Red: explicit</a:t>
            </a:r>
            <a:br>
              <a:rPr lang="en-GB" sz="2400" dirty="0">
                <a:latin typeface="+mn-lt"/>
              </a:rPr>
            </a:br>
            <a:r>
              <a:rPr lang="en-GB" sz="2400" dirty="0">
                <a:solidFill>
                  <a:srgbClr val="0070C0"/>
                </a:solidFill>
                <a:latin typeface="+mn-lt"/>
              </a:rPr>
              <a:t>Blue: implicit</a:t>
            </a:r>
            <a:endParaRPr lang="en-GB" sz="2400" dirty="0">
              <a:solidFill>
                <a:srgbClr val="0070C0"/>
              </a:solidFill>
            </a:endParaRPr>
          </a:p>
        </p:txBody>
      </p:sp>
    </p:spTree>
    <p:extLst>
      <p:ext uri="{BB962C8B-B14F-4D97-AF65-F5344CB8AC3E}">
        <p14:creationId xmlns:p14="http://schemas.microsoft.com/office/powerpoint/2010/main" val="377971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858749-1A36-84FA-98D9-5921EE5607FB}"/>
              </a:ext>
            </a:extLst>
          </p:cNvPr>
          <p:cNvSpPr>
            <a:spLocks noGrp="1"/>
          </p:cNvSpPr>
          <p:nvPr>
            <p:ph idx="1"/>
          </p:nvPr>
        </p:nvSpPr>
        <p:spPr>
          <a:xfrm>
            <a:off x="180000" y="1811948"/>
            <a:ext cx="10781914" cy="3203672"/>
          </a:xfrm>
        </p:spPr>
        <p:txBody>
          <a:bodyPr>
            <a:normAutofit/>
          </a:bodyPr>
          <a:lstStyle/>
          <a:p>
            <a:pPr marL="0" indent="0" algn="ctr">
              <a:buNone/>
            </a:pPr>
            <a:r>
              <a:rPr lang="en-US" dirty="0"/>
              <a:t>“I’m fine,” she muttered, eyes fixed on the floor.</a:t>
            </a:r>
          </a:p>
          <a:p>
            <a:pPr marL="0" indent="0" algn="ctr">
              <a:buNone/>
            </a:pPr>
            <a:endParaRPr lang="en-US" dirty="0"/>
          </a:p>
          <a:p>
            <a:pPr marL="0" indent="0" algn="ctr">
              <a:buNone/>
            </a:pPr>
            <a:r>
              <a:rPr lang="en-US" dirty="0">
                <a:solidFill>
                  <a:srgbClr val="FF0000"/>
                </a:solidFill>
              </a:rPr>
              <a:t>“I’m fine,” </a:t>
            </a:r>
            <a:r>
              <a:rPr lang="en-US" dirty="0"/>
              <a:t>she </a:t>
            </a:r>
            <a:r>
              <a:rPr lang="en-US" dirty="0">
                <a:solidFill>
                  <a:srgbClr val="0070C0"/>
                </a:solidFill>
              </a:rPr>
              <a:t>muttered, eyes fixed on the floor.</a:t>
            </a:r>
          </a:p>
          <a:p>
            <a:pPr marL="0" indent="0" algn="ctr">
              <a:buNone/>
            </a:pPr>
            <a:endParaRPr lang="en-US" dirty="0">
              <a:solidFill>
                <a:srgbClr val="0070C0"/>
              </a:solidFill>
            </a:endParaRPr>
          </a:p>
          <a:p>
            <a:pPr marL="0" indent="0" algn="ctr">
              <a:buNone/>
            </a:pPr>
            <a:r>
              <a:rPr lang="en-US" dirty="0">
                <a:solidFill>
                  <a:srgbClr val="FF0000"/>
                </a:solidFill>
              </a:rPr>
              <a:t>She says she’s ok.</a:t>
            </a:r>
          </a:p>
          <a:p>
            <a:pPr marL="0" indent="0" algn="ctr">
              <a:buNone/>
            </a:pPr>
            <a:r>
              <a:rPr lang="en-US" dirty="0">
                <a:solidFill>
                  <a:srgbClr val="0070C0"/>
                </a:solidFill>
              </a:rPr>
              <a:t>Her body language and tone suggests she’s upset.</a:t>
            </a:r>
          </a:p>
          <a:p>
            <a:pPr marL="0" indent="0">
              <a:buNone/>
            </a:pPr>
            <a:endParaRPr lang="en-GB" sz="3600" dirty="0"/>
          </a:p>
        </p:txBody>
      </p:sp>
    </p:spTree>
    <p:extLst>
      <p:ext uri="{BB962C8B-B14F-4D97-AF65-F5344CB8AC3E}">
        <p14:creationId xmlns:p14="http://schemas.microsoft.com/office/powerpoint/2010/main" val="2932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286A6-16D0-2D95-2BC9-2A69F999CD9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05C266-2B89-976C-3FE3-12DDDCA5DC15}"/>
              </a:ext>
            </a:extLst>
          </p:cNvPr>
          <p:cNvSpPr>
            <a:spLocks noGrp="1"/>
          </p:cNvSpPr>
          <p:nvPr>
            <p:ph idx="1"/>
          </p:nvPr>
        </p:nvSpPr>
        <p:spPr>
          <a:xfrm>
            <a:off x="180000" y="1811948"/>
            <a:ext cx="10781914" cy="3393795"/>
          </a:xfrm>
        </p:spPr>
        <p:txBody>
          <a:bodyPr>
            <a:normAutofit/>
          </a:bodyPr>
          <a:lstStyle/>
          <a:p>
            <a:pPr marL="0" indent="0" algn="ctr">
              <a:buNone/>
            </a:pPr>
            <a:r>
              <a:rPr lang="en-US" dirty="0"/>
              <a:t>Ben scrolled through his phone while everyone else sang “Happy Birthday.”</a:t>
            </a:r>
          </a:p>
          <a:p>
            <a:pPr marL="0" indent="0" algn="ctr">
              <a:buNone/>
            </a:pPr>
            <a:endParaRPr lang="en-US" dirty="0"/>
          </a:p>
          <a:p>
            <a:pPr marL="0" indent="0" algn="ctr">
              <a:buNone/>
            </a:pPr>
            <a:r>
              <a:rPr lang="en-US" dirty="0">
                <a:solidFill>
                  <a:srgbClr val="0070C0"/>
                </a:solidFill>
              </a:rPr>
              <a:t>Ben scrolled through his phone </a:t>
            </a:r>
            <a:r>
              <a:rPr lang="en-US" dirty="0"/>
              <a:t>while </a:t>
            </a:r>
            <a:r>
              <a:rPr lang="en-US" dirty="0">
                <a:solidFill>
                  <a:srgbClr val="FF0000"/>
                </a:solidFill>
              </a:rPr>
              <a:t>everyone else sang “Happy Birthday.”</a:t>
            </a:r>
          </a:p>
          <a:p>
            <a:pPr marL="0" indent="0" algn="ctr">
              <a:buNone/>
            </a:pPr>
            <a:endParaRPr lang="en-US" dirty="0">
              <a:solidFill>
                <a:srgbClr val="0070C0"/>
              </a:solidFill>
            </a:endParaRPr>
          </a:p>
          <a:p>
            <a:pPr marL="0" indent="0" algn="ctr">
              <a:buNone/>
            </a:pPr>
            <a:r>
              <a:rPr lang="en-US" dirty="0">
                <a:solidFill>
                  <a:srgbClr val="FF0000"/>
                </a:solidFill>
              </a:rPr>
              <a:t>It’s Ben’s birthday and people are singing to him.</a:t>
            </a:r>
          </a:p>
          <a:p>
            <a:pPr marL="0" indent="0" algn="ctr">
              <a:buNone/>
            </a:pPr>
            <a:r>
              <a:rPr lang="en-US" dirty="0">
                <a:solidFill>
                  <a:srgbClr val="0070C0"/>
                </a:solidFill>
              </a:rPr>
              <a:t>The phone distraction suggests he feels distant and uninterested in his birthday and the people singing.</a:t>
            </a:r>
          </a:p>
          <a:p>
            <a:pPr marL="0" indent="0">
              <a:buNone/>
            </a:pPr>
            <a:endParaRPr lang="en-GB" sz="3600" dirty="0"/>
          </a:p>
        </p:txBody>
      </p:sp>
    </p:spTree>
    <p:extLst>
      <p:ext uri="{BB962C8B-B14F-4D97-AF65-F5344CB8AC3E}">
        <p14:creationId xmlns:p14="http://schemas.microsoft.com/office/powerpoint/2010/main" val="22857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377E-F6D5-6DBA-D211-AE64A7DF70C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799209-D131-E665-0C3E-95DB42F7171C}"/>
              </a:ext>
            </a:extLst>
          </p:cNvPr>
          <p:cNvSpPr>
            <a:spLocks noGrp="1"/>
          </p:cNvSpPr>
          <p:nvPr>
            <p:ph idx="1"/>
          </p:nvPr>
        </p:nvSpPr>
        <p:spPr>
          <a:xfrm>
            <a:off x="180000" y="1811948"/>
            <a:ext cx="10781914" cy="4692104"/>
          </a:xfrm>
        </p:spPr>
        <p:txBody>
          <a:bodyPr>
            <a:normAutofit/>
          </a:bodyPr>
          <a:lstStyle/>
          <a:p>
            <a:pPr marL="0" indent="0" algn="ctr">
              <a:buNone/>
            </a:pPr>
            <a:r>
              <a:rPr lang="en-US" dirty="0"/>
              <a:t>She checked the time for the third time in five minutes.</a:t>
            </a:r>
          </a:p>
          <a:p>
            <a:pPr marL="0" indent="0" algn="ctr">
              <a:buNone/>
            </a:pPr>
            <a:endParaRPr lang="en-US" dirty="0"/>
          </a:p>
          <a:p>
            <a:pPr marL="0" indent="0" algn="ctr">
              <a:buNone/>
            </a:pPr>
            <a:r>
              <a:rPr lang="en-US" dirty="0">
                <a:solidFill>
                  <a:srgbClr val="FF0000"/>
                </a:solidFill>
              </a:rPr>
              <a:t>She checked the time </a:t>
            </a:r>
            <a:r>
              <a:rPr lang="en-US" dirty="0">
                <a:solidFill>
                  <a:srgbClr val="0070C0"/>
                </a:solidFill>
              </a:rPr>
              <a:t>for the third time in five minutes.</a:t>
            </a:r>
          </a:p>
          <a:p>
            <a:pPr marL="0" indent="0" algn="ctr">
              <a:buNone/>
            </a:pPr>
            <a:endParaRPr lang="en-US" dirty="0">
              <a:solidFill>
                <a:srgbClr val="0070C0"/>
              </a:solidFill>
            </a:endParaRPr>
          </a:p>
          <a:p>
            <a:pPr marL="0" indent="0" algn="ctr">
              <a:buNone/>
            </a:pPr>
            <a:r>
              <a:rPr lang="en-US" dirty="0">
                <a:solidFill>
                  <a:srgbClr val="FF0000"/>
                </a:solidFill>
              </a:rPr>
              <a:t>She wants to know the time.</a:t>
            </a:r>
          </a:p>
          <a:p>
            <a:pPr marL="0" indent="0" algn="ctr">
              <a:buNone/>
            </a:pPr>
            <a:r>
              <a:rPr lang="en-US" dirty="0">
                <a:solidFill>
                  <a:srgbClr val="0070C0"/>
                </a:solidFill>
              </a:rPr>
              <a:t>The frequency of checking suggests she’s nervous or waiting for something.</a:t>
            </a:r>
            <a:endParaRPr lang="en-GB" dirty="0"/>
          </a:p>
        </p:txBody>
      </p:sp>
    </p:spTree>
    <p:extLst>
      <p:ext uri="{BB962C8B-B14F-4D97-AF65-F5344CB8AC3E}">
        <p14:creationId xmlns:p14="http://schemas.microsoft.com/office/powerpoint/2010/main" val="17663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7VPTP7ZE6X33-1933993375-2269</_dlc_DocId>
    <_dlc_DocIdUrl xmlns="9ad1216b-cdc1-40e2-a0c2-94597fd44697">
      <Url>https://cambridgeorg.sharepoint.com/sites/cie/education/pd/Curriculum_Support/_layouts/15/DocIdRedir.aspx?ID=7VPTP7ZE6X33-1933993375-2269</Url>
      <Description>7VPTP7ZE6X33-1933993375-2269</Description>
    </_dlc_DocIdUrl>
  </documentManagement>
</p:properties>
</file>

<file path=customXml/itemProps1.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2.xml><?xml version="1.0" encoding="utf-8"?>
<ds:datastoreItem xmlns:ds="http://schemas.openxmlformats.org/officeDocument/2006/customXml" ds:itemID="{3B36F522-99CC-44C6-897D-F8F89591E08F}">
  <ds:schemaRefs>
    <ds:schemaRef ds:uri="http://schemas.microsoft.com/sharepoint/events"/>
  </ds:schemaRefs>
</ds:datastoreItem>
</file>

<file path=customXml/itemProps3.xml><?xml version="1.0" encoding="utf-8"?>
<ds:datastoreItem xmlns:ds="http://schemas.openxmlformats.org/officeDocument/2006/customXml" ds:itemID="{774337C6-E4D1-4A49-BD6E-E0144C57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630E657-8217-4B2F-96A4-D1EE5A57D447}">
  <ds:schemaRefs>
    <ds:schemaRef ds:uri="7424b78e-8606-4fd1-9a19-b6b90bbc0a1b"/>
    <ds:schemaRef ds:uri="http://purl.org/dc/terms/"/>
    <ds:schemaRef ds:uri="9ad1216b-cdc1-40e2-a0c2-94597fd44697"/>
    <ds:schemaRef ds:uri="http://purl.org/dc/dcmitype/"/>
    <ds:schemaRef ds:uri="http://schemas.microsoft.com/office/2006/documentManagement/types"/>
    <ds:schemaRef ds:uri="http://www.w3.org/XML/1998/namespace"/>
    <ds:schemaRef ds:uri="http://schemas.microsoft.com/office/infopath/2007/PartnerControls"/>
    <ds:schemaRef ds:uri="3fcf4a81-aca0-43b6-bff7-87efdc296efa"/>
    <ds:schemaRef ds:uri="http://purl.org/dc/elements/1.1/"/>
    <ds:schemaRef ds:uri="http://schemas.microsoft.com/office/2006/metadata/properties"/>
    <ds:schemaRef ds:uri="http://schemas.openxmlformats.org/package/2006/metadata/core-propertie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10812</TotalTime>
  <Words>1385</Words>
  <Application>Microsoft Office PowerPoint</Application>
  <PresentationFormat>Widescreen</PresentationFormat>
  <Paragraphs>156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Mincho</vt:lpstr>
      <vt:lpstr>Aptos</vt:lpstr>
      <vt:lpstr>Arial</vt:lpstr>
      <vt:lpstr>Calibri</vt:lpstr>
      <vt:lpstr>Georgia</vt:lpstr>
      <vt:lpstr>Segoe Print</vt:lpstr>
      <vt:lpstr>Office Theme</vt:lpstr>
      <vt:lpstr>PowerPoint Presentation</vt:lpstr>
      <vt:lpstr>PowerPoint Presentation</vt:lpstr>
      <vt:lpstr>Starter task: What do you understand from each of these sentences? </vt:lpstr>
      <vt:lpstr>  Starter task:  These sentences are telling us the same thing… but how do they do it differently?  What’s the difference? </vt:lpstr>
      <vt:lpstr>Explicit and implicit information:</vt:lpstr>
      <vt:lpstr>Starter task:  Each sentence below contains some explicit and some implicit information.  “I’m fine,” she muttered, eyes fixed on the floor.  Ben scrolled through his phone while everyone else sang “Happy Birthday.”  She checked the time for the third time in five minutes.   </vt:lpstr>
      <vt:lpstr>PowerPoint Presentation</vt:lpstr>
      <vt:lpstr>PowerPoint Presentation</vt:lpstr>
      <vt:lpstr>PowerPoint Presentation</vt:lpstr>
      <vt:lpstr>PowerPoint Presentation</vt:lpstr>
      <vt:lpstr>Let’s read…</vt:lpstr>
      <vt:lpstr>Annotate:</vt:lpstr>
      <vt:lpstr>PowerPoint Presentation</vt:lpstr>
      <vt:lpstr>Paper 1 exam style tasks:</vt:lpstr>
      <vt:lpstr>PowerPoint Presentation</vt:lpstr>
      <vt:lpstr>Paper 1: Q1</vt:lpstr>
      <vt:lpstr>Explicit or implicit suggestion:</vt:lpstr>
      <vt:lpstr>Explicit or implicit suggestion:</vt:lpstr>
      <vt:lpstr>Review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Sally Ellis</cp:lastModifiedBy>
  <cp:revision>8</cp:revision>
  <dcterms:created xsi:type="dcterms:W3CDTF">2023-10-09T12:44:25Z</dcterms:created>
  <dcterms:modified xsi:type="dcterms:W3CDTF">2025-07-30T08:30:44Z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MediaServiceImageTags">
    <vt:lpwstr/>
  </property>
  <property fmtid="{D5CDD505-2E9C-101B-9397-08002B2CF9AE}" pid="4" name="_dlc_DocIdItemGuid">
    <vt:lpwstr>cbf0d0ff-37af-42e1-9ce9-656d09396c6e</vt:lpwstr>
  </property>
</Properties>
</file>