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7" r:id="rId2"/>
    <p:sldId id="288" r:id="rId3"/>
    <p:sldId id="269" r:id="rId4"/>
    <p:sldId id="272" r:id="rId5"/>
    <p:sldId id="270" r:id="rId6"/>
    <p:sldId id="277" r:id="rId7"/>
    <p:sldId id="258" r:id="rId8"/>
    <p:sldId id="284" r:id="rId9"/>
    <p:sldId id="289" r:id="rId10"/>
    <p:sldId id="257" r:id="rId11"/>
    <p:sldId id="25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1663" autoAdjust="0"/>
  </p:normalViewPr>
  <p:slideViewPr>
    <p:cSldViewPr snapToGrid="0">
      <p:cViewPr varScale="1">
        <p:scale>
          <a:sx n="89" d="100"/>
          <a:sy n="89" d="100"/>
        </p:scale>
        <p:origin x="13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4CAEE9-0684-4DA3-91DC-C8A613047EAA}" type="datetimeFigureOut">
              <a:rPr lang="en-GB" smtClean="0"/>
              <a:t>14/08/2020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EAAFF-D220-44DA-AAF2-001EBFF82DEF}" type="slidenum">
              <a:rPr lang="en-GB" smtClean="0"/>
              <a:t>‹#›</a:t>
            </a:fld>
            <a:endParaRPr lang="en-GB"/>
          </a:p>
        </p:txBody>
      </p:sp>
    </p:spTree>
    <p:extLst>
      <p:ext uri="{BB962C8B-B14F-4D97-AF65-F5344CB8AC3E}">
        <p14:creationId xmlns:p14="http://schemas.microsoft.com/office/powerpoint/2010/main" val="4186204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starter question is designed</a:t>
            </a:r>
            <a:r>
              <a:rPr lang="en-GB" baseline="0" dirty="0"/>
              <a:t> to focus on the misconceptions that surround conditional probability. You want to instigate a debate around why it not a half.</a:t>
            </a:r>
          </a:p>
          <a:p>
            <a:r>
              <a:rPr lang="en-GB" baseline="0" dirty="0"/>
              <a:t>If the pupils think that it is then flick up the next slide!</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3</a:t>
            </a:fld>
            <a:endParaRPr lang="en-GB"/>
          </a:p>
        </p:txBody>
      </p:sp>
    </p:spTree>
    <p:extLst>
      <p:ext uri="{BB962C8B-B14F-4D97-AF65-F5344CB8AC3E}">
        <p14:creationId xmlns:p14="http://schemas.microsoft.com/office/powerpoint/2010/main" val="4216588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Explanation </a:t>
            </a:r>
            <a:r>
              <a:rPr lang="en-GB" baseline="0" dirty="0"/>
              <a:t> part 2</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4</a:t>
            </a:fld>
            <a:endParaRPr lang="en-GB"/>
          </a:p>
        </p:txBody>
      </p:sp>
    </p:spTree>
    <p:extLst>
      <p:ext uri="{BB962C8B-B14F-4D97-AF65-F5344CB8AC3E}">
        <p14:creationId xmlns:p14="http://schemas.microsoft.com/office/powerpoint/2010/main" val="263705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5</a:t>
            </a:fld>
            <a:endParaRPr lang="en-GB"/>
          </a:p>
        </p:txBody>
      </p:sp>
    </p:spTree>
    <p:extLst>
      <p:ext uri="{BB962C8B-B14F-4D97-AF65-F5344CB8AC3E}">
        <p14:creationId xmlns:p14="http://schemas.microsoft.com/office/powerpoint/2010/main" val="2009405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a:t>
            </a:r>
            <a:r>
              <a:rPr lang="en-GB" baseline="0" dirty="0"/>
              <a:t> is important to get pupils to understand that conditional probability is all about starting with all the possible outcomes and then crossing out the ones you know it cannot be due to the extra information. Then recalculating the probability based on the reduced possibility space. This example illustrates this process.</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6</a:t>
            </a:fld>
            <a:endParaRPr lang="en-GB"/>
          </a:p>
        </p:txBody>
      </p:sp>
    </p:spTree>
    <p:extLst>
      <p:ext uri="{BB962C8B-B14F-4D97-AF65-F5344CB8AC3E}">
        <p14:creationId xmlns:p14="http://schemas.microsoft.com/office/powerpoint/2010/main" val="2485160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a:t>
            </a:r>
            <a:r>
              <a:rPr lang="en-GB" baseline="0" dirty="0"/>
              <a:t> second example to illustrate the process – this time using a Venn diagram,</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7</a:t>
            </a:fld>
            <a:endParaRPr lang="en-GB"/>
          </a:p>
        </p:txBody>
      </p:sp>
    </p:spTree>
    <p:extLst>
      <p:ext uri="{BB962C8B-B14F-4D97-AF65-F5344CB8AC3E}">
        <p14:creationId xmlns:p14="http://schemas.microsoft.com/office/powerpoint/2010/main" val="1850804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a:t>
            </a:r>
            <a:r>
              <a:rPr lang="en-GB" baseline="0" dirty="0"/>
              <a:t> second example to illustrate the process – this time using a Venn diagram,</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8</a:t>
            </a:fld>
            <a:endParaRPr lang="en-GB"/>
          </a:p>
        </p:txBody>
      </p:sp>
    </p:spTree>
    <p:extLst>
      <p:ext uri="{BB962C8B-B14F-4D97-AF65-F5344CB8AC3E}">
        <p14:creationId xmlns:p14="http://schemas.microsoft.com/office/powerpoint/2010/main" val="619847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higher</a:t>
            </a:r>
            <a:r>
              <a:rPr lang="en-GB" baseline="0" dirty="0"/>
              <a:t>/lower game is fun and a great way to see how conditional probability works in practise. As long as the pupils realise that there are 6 unique cards and that once a number has gone it cannot come back out again in the same game, they really see how conditional probability works. You can play this game using the excel spreadsheet file provided. The next 6 slides show a ‘mock up’ of them game in which it is almost impossible to lose if you understand the rules. It is designed to highlight how easy it can be to win, in contrast to how daunting the prospect of winning looks on this first slide</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9</a:t>
            </a:fld>
            <a:endParaRPr lang="en-GB"/>
          </a:p>
        </p:txBody>
      </p:sp>
    </p:spTree>
    <p:extLst>
      <p:ext uri="{BB962C8B-B14F-4D97-AF65-F5344CB8AC3E}">
        <p14:creationId xmlns:p14="http://schemas.microsoft.com/office/powerpoint/2010/main" val="217746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Potential</a:t>
            </a:r>
            <a:r>
              <a:rPr lang="en-GB" baseline="0" dirty="0"/>
              <a:t> plenary question to test understanding of the lesson – mini </a:t>
            </a:r>
            <a:r>
              <a:rPr lang="en-GB" baseline="0" dirty="0" err="1"/>
              <a:t>whitebaords</a:t>
            </a:r>
            <a:r>
              <a:rPr lang="en-GB" baseline="0" dirty="0"/>
              <a:t> could be used.</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10</a:t>
            </a:fld>
            <a:endParaRPr lang="en-GB"/>
          </a:p>
        </p:txBody>
      </p:sp>
    </p:spTree>
    <p:extLst>
      <p:ext uri="{BB962C8B-B14F-4D97-AF65-F5344CB8AC3E}">
        <p14:creationId xmlns:p14="http://schemas.microsoft.com/office/powerpoint/2010/main" val="3034791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Second potential</a:t>
            </a:r>
            <a:r>
              <a:rPr lang="en-GB" baseline="0" dirty="0"/>
              <a:t> plenary question to test understanding of the lesson – mini whiteboards could be used.</a:t>
            </a:r>
            <a:endParaRPr lang="en-GB" dirty="0"/>
          </a:p>
        </p:txBody>
      </p:sp>
      <p:sp>
        <p:nvSpPr>
          <p:cNvPr id="4" name="Slide Number Placeholder 3"/>
          <p:cNvSpPr>
            <a:spLocks noGrp="1"/>
          </p:cNvSpPr>
          <p:nvPr>
            <p:ph type="sldNum" sz="quarter" idx="10"/>
          </p:nvPr>
        </p:nvSpPr>
        <p:spPr/>
        <p:txBody>
          <a:bodyPr/>
          <a:lstStyle/>
          <a:p>
            <a:fld id="{643EAAFF-D220-44DA-AAF2-001EBFF82DEF}" type="slidenum">
              <a:rPr lang="en-GB" smtClean="0"/>
              <a:t>11</a:t>
            </a:fld>
            <a:endParaRPr lang="en-GB"/>
          </a:p>
        </p:txBody>
      </p:sp>
    </p:spTree>
    <p:extLst>
      <p:ext uri="{BB962C8B-B14F-4D97-AF65-F5344CB8AC3E}">
        <p14:creationId xmlns:p14="http://schemas.microsoft.com/office/powerpoint/2010/main" val="2780470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0F9A4B4-FCA6-4AEF-8893-F857C81D96E1}"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088958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F9A4B4-FCA6-4AEF-8893-F857C81D96E1}"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2193522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F9A4B4-FCA6-4AEF-8893-F857C81D96E1}"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3845188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F9A4B4-FCA6-4AEF-8893-F857C81D96E1}"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07238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F9A4B4-FCA6-4AEF-8893-F857C81D96E1}"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44966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0F9A4B4-FCA6-4AEF-8893-F857C81D96E1}"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46789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0F9A4B4-FCA6-4AEF-8893-F857C81D96E1}" type="datetimeFigureOut">
              <a:rPr lang="en-GB" smtClean="0"/>
              <a:t>14/08/2020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217303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F9A4B4-FCA6-4AEF-8893-F857C81D96E1}" type="datetimeFigureOut">
              <a:rPr lang="en-GB" smtClean="0"/>
              <a:t>14/08/2020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403141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9A4B4-FCA6-4AEF-8893-F857C81D96E1}" type="datetimeFigureOut">
              <a:rPr lang="en-GB" smtClean="0"/>
              <a:t>14/08/2020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2211065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F9A4B4-FCA6-4AEF-8893-F857C81D96E1}"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544953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F9A4B4-FCA6-4AEF-8893-F857C81D96E1}"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FF33E-D9A9-4BBB-993C-A9E763B14C2B}" type="slidenum">
              <a:rPr lang="en-GB" smtClean="0"/>
              <a:t>‹#›</a:t>
            </a:fld>
            <a:endParaRPr lang="en-GB"/>
          </a:p>
        </p:txBody>
      </p:sp>
    </p:spTree>
    <p:extLst>
      <p:ext uri="{BB962C8B-B14F-4D97-AF65-F5344CB8AC3E}">
        <p14:creationId xmlns:p14="http://schemas.microsoft.com/office/powerpoint/2010/main" val="1071353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9A4B4-FCA6-4AEF-8893-F857C81D96E1}" type="datetimeFigureOut">
              <a:rPr lang="en-GB" smtClean="0"/>
              <a:t>14/08/2020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FF33E-D9A9-4BBB-993C-A9E763B14C2B}" type="slidenum">
              <a:rPr lang="en-GB" smtClean="0"/>
              <a:t>‹#›</a:t>
            </a:fld>
            <a:endParaRPr lang="en-GB"/>
          </a:p>
        </p:txBody>
      </p:sp>
    </p:spTree>
    <p:extLst>
      <p:ext uri="{BB962C8B-B14F-4D97-AF65-F5344CB8AC3E}">
        <p14:creationId xmlns:p14="http://schemas.microsoft.com/office/powerpoint/2010/main" val="644444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2"/>
          <p:cNvSpPr txBox="1">
            <a:spLocks noChangeArrowheads="1"/>
          </p:cNvSpPr>
          <p:nvPr/>
        </p:nvSpPr>
        <p:spPr bwMode="auto">
          <a:xfrm>
            <a:off x="658285" y="1909763"/>
            <a:ext cx="11203515"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GB" altLang="en-US" sz="2600" b="1" dirty="0">
                <a:latin typeface="Arial" charset="0"/>
                <a:cs typeface="Arial" charset="0"/>
              </a:rPr>
              <a:t>Teaching Pack – Probability of combined events</a:t>
            </a:r>
          </a:p>
          <a:p>
            <a:endParaRPr lang="en-GB" altLang="en-US" sz="1600" b="1" dirty="0">
              <a:latin typeface="Arial" charset="0"/>
              <a:cs typeface="Arial" charset="0"/>
            </a:endParaRPr>
          </a:p>
          <a:p>
            <a:r>
              <a:rPr lang="en-GB" altLang="en-US" sz="2600" dirty="0">
                <a:latin typeface="Arial" charset="0"/>
                <a:cs typeface="Arial" charset="0"/>
              </a:rPr>
              <a:t>Lesson 4 – Conditional probability</a:t>
            </a:r>
          </a:p>
          <a:p>
            <a:endParaRPr lang="en-GB" altLang="en-US" dirty="0">
              <a:latin typeface="Arial" charset="0"/>
              <a:cs typeface="Arial" charset="0"/>
            </a:endParaRPr>
          </a:p>
          <a:p>
            <a:r>
              <a:rPr lang="en-GB" altLang="en-US" sz="2600" b="1">
                <a:solidFill>
                  <a:srgbClr val="EA5B0C"/>
                </a:solidFill>
                <a:latin typeface="Arial" charset="0"/>
                <a:cs typeface="Arial" charset="0"/>
              </a:rPr>
              <a:t>Cambridge IGCSE</a:t>
            </a:r>
            <a:r>
              <a:rPr lang="en-GB" sz="2600" b="1" baseline="30000">
                <a:solidFill>
                  <a:srgbClr val="EA5B0C"/>
                </a:solidFill>
                <a:latin typeface="Arial" panose="020B0604020202020204" pitchFamily="34" charset="0"/>
                <a:cs typeface="Arial" panose="020B0604020202020204" pitchFamily="34" charset="0"/>
              </a:rPr>
              <a:t>™</a:t>
            </a:r>
            <a:endParaRPr lang="en-GB" altLang="en-US" sz="2600" b="1" baseline="30000" dirty="0">
              <a:solidFill>
                <a:srgbClr val="EA5B0C"/>
              </a:solidFill>
              <a:latin typeface="Arial" charset="0"/>
              <a:cs typeface="Arial" charset="0"/>
            </a:endParaRPr>
          </a:p>
          <a:p>
            <a:r>
              <a:rPr lang="en-GB" altLang="en-US" sz="2600" dirty="0">
                <a:solidFill>
                  <a:srgbClr val="EA5B0C"/>
                </a:solidFill>
                <a:latin typeface="Arial" charset="0"/>
                <a:cs typeface="Arial" charset="0"/>
              </a:rPr>
              <a:t>Mathematics 0580</a:t>
            </a:r>
          </a:p>
        </p:txBody>
      </p:sp>
      <p:pic>
        <p:nvPicPr>
          <p:cNvPr id="2051"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717" y="452439"/>
            <a:ext cx="4047067"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4"/>
          <p:cNvSpPr txBox="1">
            <a:spLocks noChangeArrowheads="1"/>
          </p:cNvSpPr>
          <p:nvPr/>
        </p:nvSpPr>
        <p:spPr bwMode="auto">
          <a:xfrm>
            <a:off x="658284" y="6238876"/>
            <a:ext cx="4129616"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GB" altLang="en-US" sz="1400">
                <a:latin typeface="Arial" charset="0"/>
                <a:cs typeface="Arial" charset="0"/>
              </a:rPr>
              <a:t>Version 1.0</a:t>
            </a:r>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1667" y="6169026"/>
            <a:ext cx="1291167"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005233" y="3033714"/>
            <a:ext cx="3657600" cy="274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3313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6571488" y="2501464"/>
            <a:ext cx="5364480" cy="3046988"/>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pPr marL="514350" indent="-514350">
              <a:buAutoNum type="alphaLcParenR"/>
            </a:pPr>
            <a:r>
              <a:rPr lang="en-GB" sz="2400" dirty="0">
                <a:latin typeface="Arial" panose="020B0604020202020204" pitchFamily="34" charset="0"/>
                <a:cs typeface="Arial" panose="020B0604020202020204" pitchFamily="34" charset="0"/>
              </a:rPr>
              <a:t>Draw a Venn diagram for this information.</a:t>
            </a:r>
          </a:p>
          <a:p>
            <a:endParaRPr lang="en-GB" sz="2400" dirty="0">
              <a:latin typeface="Arial" panose="020B0604020202020204" pitchFamily="34" charset="0"/>
              <a:cs typeface="Arial" panose="020B0604020202020204" pitchFamily="34" charset="0"/>
            </a:endParaRPr>
          </a:p>
          <a:p>
            <a:pPr marL="365125" indent="-365125"/>
            <a:r>
              <a:rPr lang="en-GB" sz="2400" dirty="0">
                <a:latin typeface="Arial" panose="020B0604020202020204" pitchFamily="34" charset="0"/>
                <a:cs typeface="Arial" panose="020B0604020202020204" pitchFamily="34" charset="0"/>
              </a:rPr>
              <a:t>b) If I select a history student at random, what is the probability that they also study biology?</a:t>
            </a:r>
          </a:p>
          <a:p>
            <a:pPr marL="365125" indent="-365125"/>
            <a:r>
              <a:rPr lang="en-GB" sz="2400" dirty="0">
                <a:latin typeface="Arial" panose="020B0604020202020204" pitchFamily="34" charset="0"/>
                <a:cs typeface="Arial" panose="020B0604020202020204" pitchFamily="34" charset="0"/>
              </a:rPr>
              <a:t>      </a:t>
            </a:r>
          </a:p>
        </p:txBody>
      </p:sp>
      <p:sp>
        <p:nvSpPr>
          <p:cNvPr id="15" name="Rectangle 14"/>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
        <p:nvSpPr>
          <p:cNvPr id="2" name="TextBox 1"/>
          <p:cNvSpPr txBox="1"/>
          <p:nvPr/>
        </p:nvSpPr>
        <p:spPr>
          <a:xfrm>
            <a:off x="390620" y="1365504"/>
            <a:ext cx="11545348"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In a class of 30 students, 10 study biology, 17 study history and 5 study both history and biology.</a:t>
            </a:r>
          </a:p>
        </p:txBody>
      </p:sp>
      <p:grpSp>
        <p:nvGrpSpPr>
          <p:cNvPr id="3" name="Group 2"/>
          <p:cNvGrpSpPr/>
          <p:nvPr/>
        </p:nvGrpSpPr>
        <p:grpSpPr>
          <a:xfrm>
            <a:off x="390620" y="2501464"/>
            <a:ext cx="5986272" cy="3560064"/>
            <a:chOff x="390620" y="2501464"/>
            <a:chExt cx="5986272" cy="3560064"/>
          </a:xfrm>
        </p:grpSpPr>
        <p:grpSp>
          <p:nvGrpSpPr>
            <p:cNvPr id="9" name="Group 8"/>
            <p:cNvGrpSpPr/>
            <p:nvPr/>
          </p:nvGrpSpPr>
          <p:grpSpPr>
            <a:xfrm>
              <a:off x="390620" y="2501464"/>
              <a:ext cx="5986272" cy="3560064"/>
              <a:chOff x="472440" y="807720"/>
              <a:chExt cx="6507480" cy="3749040"/>
            </a:xfrm>
          </p:grpSpPr>
          <p:sp>
            <p:nvSpPr>
              <p:cNvPr id="10" name="Rectangle 9"/>
              <p:cNvSpPr/>
              <p:nvPr/>
            </p:nvSpPr>
            <p:spPr>
              <a:xfrm>
                <a:off x="472440" y="807720"/>
                <a:ext cx="6507480" cy="374904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853440" y="120396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2895600" y="123444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3733800" y="3962400"/>
                <a:ext cx="2606040" cy="486171"/>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History</a:t>
                </a:r>
              </a:p>
            </p:txBody>
          </p:sp>
          <p:sp>
            <p:nvSpPr>
              <p:cNvPr id="14" name="TextBox 13"/>
              <p:cNvSpPr txBox="1"/>
              <p:nvPr/>
            </p:nvSpPr>
            <p:spPr>
              <a:xfrm>
                <a:off x="1447800" y="3916680"/>
                <a:ext cx="1569720" cy="486171"/>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Biology</a:t>
                </a:r>
              </a:p>
            </p:txBody>
          </p:sp>
        </p:grpSp>
        <p:sp>
          <p:nvSpPr>
            <p:cNvPr id="17" name="TextBox 16"/>
            <p:cNvSpPr txBox="1"/>
            <p:nvPr/>
          </p:nvSpPr>
          <p:spPr>
            <a:xfrm>
              <a:off x="2730411" y="3866416"/>
              <a:ext cx="701692"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5</a:t>
              </a:r>
            </a:p>
          </p:txBody>
        </p:sp>
        <p:sp>
          <p:nvSpPr>
            <p:cNvPr id="18" name="TextBox 17"/>
            <p:cNvSpPr txBox="1"/>
            <p:nvPr/>
          </p:nvSpPr>
          <p:spPr>
            <a:xfrm>
              <a:off x="4043028" y="3885256"/>
              <a:ext cx="701692"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12</a:t>
              </a:r>
            </a:p>
          </p:txBody>
        </p:sp>
        <p:sp>
          <p:nvSpPr>
            <p:cNvPr id="19" name="TextBox 18"/>
            <p:cNvSpPr txBox="1"/>
            <p:nvPr/>
          </p:nvSpPr>
          <p:spPr>
            <a:xfrm>
              <a:off x="1112617" y="3758276"/>
              <a:ext cx="701692"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5</a:t>
              </a:r>
            </a:p>
          </p:txBody>
        </p:sp>
        <p:sp>
          <p:nvSpPr>
            <p:cNvPr id="20" name="TextBox 19"/>
            <p:cNvSpPr txBox="1"/>
            <p:nvPr/>
          </p:nvSpPr>
          <p:spPr>
            <a:xfrm>
              <a:off x="390620" y="2655153"/>
              <a:ext cx="701692"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8</a:t>
              </a:r>
            </a:p>
          </p:txBody>
        </p:sp>
      </p:grpSp>
      <mc:AlternateContent xmlns:mc="http://schemas.openxmlformats.org/markup-compatibility/2006" xmlns:a14="http://schemas.microsoft.com/office/drawing/2010/main">
        <mc:Choice Requires="a14">
          <p:sp>
            <p:nvSpPr>
              <p:cNvPr id="22" name="Rounded Rectangle 21"/>
              <p:cNvSpPr/>
              <p:nvPr/>
            </p:nvSpPr>
            <p:spPr>
              <a:xfrm>
                <a:off x="7039693" y="5209664"/>
                <a:ext cx="792089" cy="749129"/>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5</m:t>
                          </m:r>
                        </m:num>
                        <m:den>
                          <m:r>
                            <m:rPr>
                              <m:nor/>
                            </m:rPr>
                            <a:rPr lang="en-GB" sz="2400" b="0" i="0" smtClean="0">
                              <a:solidFill>
                                <a:schemeClr val="tx1"/>
                              </a:solidFill>
                              <a:latin typeface="Arial" panose="020B0604020202020204" pitchFamily="34" charset="0"/>
                              <a:cs typeface="Arial" panose="020B0604020202020204" pitchFamily="34" charset="0"/>
                            </a:rPr>
                            <m:t>17</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2" name="Rounded Rectangle 21"/>
              <p:cNvSpPr>
                <a:spLocks noRot="1" noChangeAspect="1" noMove="1" noResize="1" noEditPoints="1" noAdjustHandles="1" noChangeArrowheads="1" noChangeShapeType="1" noTextEdit="1"/>
              </p:cNvSpPr>
              <p:nvPr/>
            </p:nvSpPr>
            <p:spPr>
              <a:xfrm>
                <a:off x="7039693" y="5209664"/>
                <a:ext cx="792089" cy="749129"/>
              </a:xfrm>
              <a:prstGeom prst="roundRect">
                <a:avLst/>
              </a:prstGeom>
              <a:blipFill rotWithShape="1">
                <a:blip r:embed="rId4"/>
                <a:stretch>
                  <a:fillRect/>
                </a:stretch>
              </a:blipFill>
              <a:ln>
                <a:solidFill>
                  <a:srgbClr val="F9BC9A"/>
                </a:solidFill>
              </a:ln>
            </p:spPr>
            <p:txBody>
              <a:bodyPr/>
              <a:lstStyle/>
              <a:p>
                <a:r>
                  <a:rPr lang="en-GB">
                    <a:noFill/>
                  </a:rPr>
                  <a:t> </a:t>
                </a:r>
              </a:p>
            </p:txBody>
          </p:sp>
        </mc:Fallback>
      </mc:AlternateContent>
      <p:sp>
        <p:nvSpPr>
          <p:cNvPr id="4" name="Rectangle 3"/>
          <p:cNvSpPr/>
          <p:nvPr/>
        </p:nvSpPr>
        <p:spPr>
          <a:xfrm>
            <a:off x="-12192" y="2362765"/>
            <a:ext cx="362600" cy="584775"/>
          </a:xfrm>
          <a:prstGeom prst="rect">
            <a:avLst/>
          </a:prstGeom>
        </p:spPr>
        <p:txBody>
          <a:bodyPr wrap="none">
            <a:spAutoFit/>
          </a:bodyPr>
          <a:lstStyle/>
          <a:p>
            <a:r>
              <a:rPr lang="en-GB" sz="3200" b="1" dirty="0">
                <a:latin typeface="Palace Script MT" panose="030303020206070C0B05" pitchFamily="66" charset="0"/>
                <a:ea typeface="Times New Roman" panose="02020603050405020304" pitchFamily="18" charset="0"/>
                <a:cs typeface="Arial" panose="020B0604020202020204" pitchFamily="34" charset="0"/>
              </a:rPr>
              <a:t>E</a:t>
            </a:r>
            <a:endParaRPr lang="en-GB" sz="3200" dirty="0"/>
          </a:p>
        </p:txBody>
      </p:sp>
    </p:spTree>
    <p:extLst>
      <p:ext uri="{BB962C8B-B14F-4D97-AF65-F5344CB8AC3E}">
        <p14:creationId xmlns:p14="http://schemas.microsoft.com/office/powerpoint/2010/main" val="365544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53682" y="1273819"/>
            <a:ext cx="11533518" cy="138499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30 students are asked whether they do each of three activities: Archery (A),  Badminton (B), Chess (C). The results are shown in the Venn diagram.</a:t>
            </a:r>
          </a:p>
        </p:txBody>
      </p:sp>
      <p:sp>
        <p:nvSpPr>
          <p:cNvPr id="17" name="TextBox 16"/>
          <p:cNvSpPr txBox="1"/>
          <p:nvPr/>
        </p:nvSpPr>
        <p:spPr>
          <a:xfrm>
            <a:off x="5437632" y="2346983"/>
            <a:ext cx="6656832" cy="4154984"/>
          </a:xfrm>
          <a:prstGeom prst="rect">
            <a:avLst/>
          </a:prstGeom>
          <a:noFill/>
        </p:spPr>
        <p:txBody>
          <a:bodyPr wrap="square" rtlCol="0">
            <a:spAutoFit/>
          </a:bodyPr>
          <a:lstStyle/>
          <a:p>
            <a:pPr marL="514350" indent="-514350">
              <a:buAutoNum type="alphaLcParenR"/>
            </a:pPr>
            <a:r>
              <a:rPr lang="en-GB" sz="2400" dirty="0">
                <a:latin typeface="Arial" panose="020B0604020202020204" pitchFamily="34" charset="0"/>
                <a:cs typeface="Arial" panose="020B0604020202020204" pitchFamily="34" charset="0"/>
              </a:rPr>
              <a:t>How many did only badminton?</a:t>
            </a:r>
          </a:p>
          <a:p>
            <a:pPr marL="514350" indent="-514350">
              <a:buAutoNum type="alphaLcParenR"/>
            </a:pPr>
            <a:r>
              <a:rPr lang="en-GB" sz="2400" dirty="0">
                <a:latin typeface="Arial" panose="020B0604020202020204" pitchFamily="34" charset="0"/>
                <a:cs typeface="Arial" panose="020B0604020202020204" pitchFamily="34" charset="0"/>
              </a:rPr>
              <a:t>What is the probability that a student chosen at random does chess?</a:t>
            </a:r>
          </a:p>
          <a:p>
            <a:r>
              <a:rPr lang="en-GB" sz="2400" dirty="0">
                <a:latin typeface="Arial" panose="020B0604020202020204" pitchFamily="34" charset="0"/>
                <a:cs typeface="Arial" panose="020B0604020202020204" pitchFamily="34" charset="0"/>
              </a:rPr>
              <a:t> </a:t>
            </a:r>
          </a:p>
          <a:p>
            <a:pPr marL="622300" indent="-622300"/>
            <a:r>
              <a:rPr lang="en-GB" sz="2400" dirty="0">
                <a:latin typeface="Arial" panose="020B0604020202020204" pitchFamily="34" charset="0"/>
                <a:cs typeface="Arial" panose="020B0604020202020204" pitchFamily="34" charset="0"/>
              </a:rPr>
              <a:t>c)    What is the probability that a randomly chosen student does both chess and badminton?</a:t>
            </a:r>
          </a:p>
          <a:p>
            <a:endParaRPr lang="en-GB" sz="2400" dirty="0">
              <a:latin typeface="Arial" panose="020B0604020202020204" pitchFamily="34" charset="0"/>
              <a:cs typeface="Arial" panose="020B0604020202020204" pitchFamily="34" charset="0"/>
            </a:endParaRPr>
          </a:p>
          <a:p>
            <a:pPr marL="622300" indent="-622300"/>
            <a:r>
              <a:rPr lang="en-GB" sz="2400" dirty="0">
                <a:latin typeface="Arial" panose="020B0604020202020204" pitchFamily="34" charset="0"/>
                <a:cs typeface="Arial" panose="020B0604020202020204" pitchFamily="34" charset="0"/>
              </a:rPr>
              <a:t>d)    I pick a chess playing student, what is the  probability that they also play badminton?</a:t>
            </a:r>
          </a:p>
          <a:p>
            <a:endParaRPr lang="en-GB" sz="2400" dirty="0">
              <a:latin typeface="Arial" panose="020B0604020202020204" pitchFamily="34" charset="0"/>
              <a:cs typeface="Arial" panose="020B0604020202020204" pitchFamily="34" charset="0"/>
            </a:endParaRPr>
          </a:p>
        </p:txBody>
      </p:sp>
      <p:grpSp>
        <p:nvGrpSpPr>
          <p:cNvPr id="2" name="Group 1"/>
          <p:cNvGrpSpPr/>
          <p:nvPr/>
        </p:nvGrpSpPr>
        <p:grpSpPr>
          <a:xfrm>
            <a:off x="321956" y="2808539"/>
            <a:ext cx="5034057" cy="3771806"/>
            <a:chOff x="350520" y="2160746"/>
            <a:chExt cx="6507480" cy="4419600"/>
          </a:xfrm>
        </p:grpSpPr>
        <p:sp>
          <p:nvSpPr>
            <p:cNvPr id="4" name="Rectangle 3"/>
            <p:cNvSpPr/>
            <p:nvPr/>
          </p:nvSpPr>
          <p:spPr>
            <a:xfrm>
              <a:off x="350520" y="2160746"/>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457200" y="3966865"/>
              <a:ext cx="2438400" cy="214884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90800" y="2682240"/>
              <a:ext cx="2484120" cy="2241452"/>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021080" y="3444240"/>
              <a:ext cx="135636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A</a:t>
              </a:r>
            </a:p>
          </p:txBody>
        </p:sp>
        <p:sp>
          <p:nvSpPr>
            <p:cNvPr id="8" name="TextBox 7"/>
            <p:cNvSpPr txBox="1"/>
            <p:nvPr/>
          </p:nvSpPr>
          <p:spPr>
            <a:xfrm>
              <a:off x="3067812" y="4945966"/>
              <a:ext cx="156972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B</a:t>
              </a:r>
            </a:p>
          </p:txBody>
        </p:sp>
        <p:sp>
          <p:nvSpPr>
            <p:cNvPr id="10" name="Oval 9"/>
            <p:cNvSpPr/>
            <p:nvPr/>
          </p:nvSpPr>
          <p:spPr>
            <a:xfrm>
              <a:off x="4038600" y="2667000"/>
              <a:ext cx="2484120" cy="2293034"/>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4555247" y="4940441"/>
              <a:ext cx="156972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C</a:t>
              </a:r>
            </a:p>
          </p:txBody>
        </p:sp>
        <p:sp>
          <p:nvSpPr>
            <p:cNvPr id="12" name="TextBox 11"/>
            <p:cNvSpPr txBox="1"/>
            <p:nvPr/>
          </p:nvSpPr>
          <p:spPr>
            <a:xfrm>
              <a:off x="3825240" y="3489960"/>
              <a:ext cx="135636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7</a:t>
              </a:r>
            </a:p>
          </p:txBody>
        </p:sp>
        <p:sp>
          <p:nvSpPr>
            <p:cNvPr id="13" name="TextBox 12"/>
            <p:cNvSpPr txBox="1"/>
            <p:nvPr/>
          </p:nvSpPr>
          <p:spPr>
            <a:xfrm>
              <a:off x="998220" y="4767887"/>
              <a:ext cx="135636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4</a:t>
              </a:r>
            </a:p>
          </p:txBody>
        </p:sp>
        <p:sp>
          <p:nvSpPr>
            <p:cNvPr id="14" name="TextBox 13"/>
            <p:cNvSpPr txBox="1"/>
            <p:nvPr/>
          </p:nvSpPr>
          <p:spPr>
            <a:xfrm>
              <a:off x="2926080" y="3459480"/>
              <a:ext cx="135636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8</a:t>
              </a:r>
            </a:p>
          </p:txBody>
        </p:sp>
        <p:sp>
          <p:nvSpPr>
            <p:cNvPr id="15" name="TextBox 14"/>
            <p:cNvSpPr txBox="1"/>
            <p:nvPr/>
          </p:nvSpPr>
          <p:spPr>
            <a:xfrm>
              <a:off x="4953000" y="3505200"/>
              <a:ext cx="1356360" cy="461665"/>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5</a:t>
              </a:r>
            </a:p>
          </p:txBody>
        </p:sp>
        <p:sp>
          <p:nvSpPr>
            <p:cNvPr id="16" name="TextBox 15"/>
            <p:cNvSpPr txBox="1"/>
            <p:nvPr/>
          </p:nvSpPr>
          <p:spPr>
            <a:xfrm>
              <a:off x="1711452" y="2329487"/>
              <a:ext cx="1356360" cy="461665"/>
            </a:xfrm>
            <a:prstGeom prst="rect">
              <a:avLst/>
            </a:prstGeom>
            <a:noFill/>
          </p:spPr>
          <p:txBody>
            <a:bodyPr wrap="square" rtlCol="0">
              <a:spAutoFit/>
            </a:bodyPr>
            <a:lstStyle/>
            <a:p>
              <a:pPr algn="ctr"/>
              <a:r>
                <a:rPr lang="en-GB" sz="2400" b="1" dirty="0"/>
                <a:t>6</a:t>
              </a:r>
            </a:p>
          </p:txBody>
        </p:sp>
      </p:grpSp>
      <p:sp>
        <p:nvSpPr>
          <p:cNvPr id="19" name="Rectangle 18"/>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
        <p:nvSpPr>
          <p:cNvPr id="20" name="Rounded Rectangle 19"/>
          <p:cNvSpPr/>
          <p:nvPr/>
        </p:nvSpPr>
        <p:spPr>
          <a:xfrm>
            <a:off x="10392493" y="2407943"/>
            <a:ext cx="792089" cy="37163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8</a:t>
            </a:r>
          </a:p>
        </p:txBody>
      </p:sp>
      <mc:AlternateContent xmlns:mc="http://schemas.openxmlformats.org/markup-compatibility/2006" xmlns:a14="http://schemas.microsoft.com/office/drawing/2010/main">
        <mc:Choice Requires="a14">
          <p:sp>
            <p:nvSpPr>
              <p:cNvPr id="21" name="Rounded Rectangle 20"/>
              <p:cNvSpPr/>
              <p:nvPr/>
            </p:nvSpPr>
            <p:spPr>
              <a:xfrm>
                <a:off x="10404685" y="3148153"/>
                <a:ext cx="1689779"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12</m:t>
                          </m:r>
                        </m:num>
                        <m:den>
                          <m:r>
                            <m:rPr>
                              <m:nor/>
                            </m:rPr>
                            <a:rPr lang="en-GB" sz="2400" b="0" i="0" smtClean="0">
                              <a:solidFill>
                                <a:schemeClr val="tx1"/>
                              </a:solidFill>
                              <a:latin typeface="Arial" panose="020B0604020202020204" pitchFamily="34" charset="0"/>
                              <a:cs typeface="Arial" panose="020B0604020202020204" pitchFamily="34" charset="0"/>
                            </a:rPr>
                            <m:t>30</m:t>
                          </m:r>
                        </m:den>
                      </m:f>
                      <m:r>
                        <m:rPr>
                          <m:nor/>
                        </m:rPr>
                        <a:rPr lang="en-GB" sz="2400" b="0" i="0" smtClean="0">
                          <a:solidFill>
                            <a:schemeClr val="tx1"/>
                          </a:solidFill>
                          <a:latin typeface="Cambria Math"/>
                          <a:cs typeface="Arial" panose="020B0604020202020204" pitchFamily="34" charset="0"/>
                        </a:rPr>
                        <m:t> </m:t>
                      </m:r>
                      <m:r>
                        <m:rPr>
                          <m:nor/>
                        </m:rPr>
                        <a:rPr lang="en-GB" sz="2400" b="0" i="0" smtClean="0">
                          <a:solidFill>
                            <a:schemeClr val="tx1"/>
                          </a:solidFill>
                          <a:latin typeface="Arial" panose="020B0604020202020204" pitchFamily="34" charset="0"/>
                          <a:cs typeface="Arial" panose="020B0604020202020204" pitchFamily="34" charset="0"/>
                        </a:rPr>
                        <m:t>= </m:t>
                      </m:r>
                      <m:f>
                        <m:fPr>
                          <m:ctrlPr>
                            <a:rPr lang="en-GB" sz="2400" b="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2</m:t>
                          </m:r>
                        </m:num>
                        <m:den>
                          <m:r>
                            <m:rPr>
                              <m:nor/>
                            </m:rPr>
                            <a:rPr lang="en-GB" sz="2400" b="0" i="0" smtClean="0">
                              <a:solidFill>
                                <a:schemeClr val="tx1"/>
                              </a:solidFill>
                              <a:latin typeface="Arial" panose="020B0604020202020204" pitchFamily="34" charset="0"/>
                              <a:cs typeface="Arial" panose="020B0604020202020204" pitchFamily="34" charset="0"/>
                            </a:rPr>
                            <m:t>5</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1" name="Rounded Rectangle 20"/>
              <p:cNvSpPr>
                <a:spLocks noRot="1" noChangeAspect="1" noMove="1" noResize="1" noEditPoints="1" noAdjustHandles="1" noChangeArrowheads="1" noChangeShapeType="1" noTextEdit="1"/>
              </p:cNvSpPr>
              <p:nvPr/>
            </p:nvSpPr>
            <p:spPr>
              <a:xfrm>
                <a:off x="10404685" y="3148153"/>
                <a:ext cx="1689779"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ounded Rectangle 21"/>
              <p:cNvSpPr/>
              <p:nvPr/>
            </p:nvSpPr>
            <p:spPr>
              <a:xfrm>
                <a:off x="7935805" y="4582014"/>
                <a:ext cx="112285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7</m:t>
                          </m:r>
                        </m:num>
                        <m:den>
                          <m:r>
                            <m:rPr>
                              <m:nor/>
                            </m:rPr>
                            <a:rPr lang="en-GB" sz="2400" b="0" i="0" smtClean="0">
                              <a:solidFill>
                                <a:schemeClr val="tx1"/>
                              </a:solidFill>
                              <a:latin typeface="Arial" panose="020B0604020202020204" pitchFamily="34" charset="0"/>
                              <a:cs typeface="Arial" panose="020B0604020202020204" pitchFamily="34" charset="0"/>
                            </a:rPr>
                            <m:t>30</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2" name="Rounded Rectangle 21"/>
              <p:cNvSpPr>
                <a:spLocks noRot="1" noChangeAspect="1" noMove="1" noResize="1" noEditPoints="1" noAdjustHandles="1" noChangeArrowheads="1" noChangeShapeType="1" noTextEdit="1"/>
              </p:cNvSpPr>
              <p:nvPr/>
            </p:nvSpPr>
            <p:spPr>
              <a:xfrm>
                <a:off x="7935805" y="4582014"/>
                <a:ext cx="1122851" cy="705713"/>
              </a:xfrm>
              <a:prstGeom prst="roundRect">
                <a:avLst/>
              </a:prstGeom>
              <a:blipFill>
                <a:blip r:embed="rId5"/>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Rounded Rectangle 22"/>
              <p:cNvSpPr/>
              <p:nvPr/>
            </p:nvSpPr>
            <p:spPr>
              <a:xfrm>
                <a:off x="6083807" y="6057043"/>
                <a:ext cx="1122851"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7</m:t>
                          </m:r>
                        </m:num>
                        <m:den>
                          <m:r>
                            <m:rPr>
                              <m:nor/>
                            </m:rPr>
                            <a:rPr lang="en-GB" sz="2400" b="0" i="0" smtClean="0">
                              <a:solidFill>
                                <a:schemeClr val="tx1"/>
                              </a:solidFill>
                              <a:latin typeface="Arial" panose="020B0604020202020204" pitchFamily="34" charset="0"/>
                              <a:cs typeface="Arial" panose="020B0604020202020204" pitchFamily="34" charset="0"/>
                            </a:rPr>
                            <m:t>12</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3" name="Rounded Rectangle 22"/>
              <p:cNvSpPr>
                <a:spLocks noRot="1" noChangeAspect="1" noMove="1" noResize="1" noEditPoints="1" noAdjustHandles="1" noChangeArrowheads="1" noChangeShapeType="1" noTextEdit="1"/>
              </p:cNvSpPr>
              <p:nvPr/>
            </p:nvSpPr>
            <p:spPr>
              <a:xfrm>
                <a:off x="6083807" y="6057043"/>
                <a:ext cx="1122851" cy="705713"/>
              </a:xfrm>
              <a:prstGeom prst="roundRect">
                <a:avLst/>
              </a:prstGeom>
              <a:blipFill>
                <a:blip r:embed="rId6"/>
                <a:stretch>
                  <a:fillRect/>
                </a:stretch>
              </a:blipFill>
              <a:ln>
                <a:solidFill>
                  <a:srgbClr val="F9BC9A"/>
                </a:solidFill>
              </a:ln>
            </p:spPr>
            <p:txBody>
              <a:bodyPr/>
              <a:lstStyle/>
              <a:p>
                <a:r>
                  <a:rPr lang="en-GB">
                    <a:noFill/>
                  </a:rPr>
                  <a:t> </a:t>
                </a:r>
              </a:p>
            </p:txBody>
          </p:sp>
        </mc:Fallback>
      </mc:AlternateContent>
      <p:sp>
        <p:nvSpPr>
          <p:cNvPr id="24" name="Rectangle 23"/>
          <p:cNvSpPr/>
          <p:nvPr/>
        </p:nvSpPr>
        <p:spPr>
          <a:xfrm>
            <a:off x="-53908" y="2655815"/>
            <a:ext cx="362600" cy="584775"/>
          </a:xfrm>
          <a:prstGeom prst="rect">
            <a:avLst/>
          </a:prstGeom>
        </p:spPr>
        <p:txBody>
          <a:bodyPr wrap="none">
            <a:spAutoFit/>
          </a:bodyPr>
          <a:lstStyle/>
          <a:p>
            <a:r>
              <a:rPr lang="en-GB" sz="3200" b="1" dirty="0">
                <a:latin typeface="Palace Script MT" panose="030303020206070C0B05" pitchFamily="66" charset="0"/>
                <a:ea typeface="Times New Roman" panose="02020603050405020304" pitchFamily="18" charset="0"/>
                <a:cs typeface="Arial" panose="020B0604020202020204" pitchFamily="34" charset="0"/>
              </a:rPr>
              <a:t>E</a:t>
            </a:r>
            <a:endParaRPr lang="en-GB" sz="3200" dirty="0"/>
          </a:p>
        </p:txBody>
      </p:sp>
    </p:spTree>
    <p:extLst>
      <p:ext uri="{BB962C8B-B14F-4D97-AF65-F5344CB8AC3E}">
        <p14:creationId xmlns:p14="http://schemas.microsoft.com/office/powerpoint/2010/main" val="409086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Lesson objectives</a:t>
            </a:r>
          </a:p>
        </p:txBody>
      </p:sp>
      <p:sp>
        <p:nvSpPr>
          <p:cNvPr id="3075" name="Text Box 5"/>
          <p:cNvSpPr txBox="1">
            <a:spLocks noChangeArrowheads="1"/>
          </p:cNvSpPr>
          <p:nvPr/>
        </p:nvSpPr>
        <p:spPr bwMode="auto">
          <a:xfrm>
            <a:off x="143932" y="1639942"/>
            <a:ext cx="103777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800" dirty="0">
                <a:latin typeface="Arial" charset="0"/>
                <a:cs typeface="Arial" charset="0"/>
              </a:rPr>
              <a:t>To understand and be able to calculate conditional probabilities. </a:t>
            </a:r>
          </a:p>
        </p:txBody>
      </p:sp>
    </p:spTree>
    <p:extLst>
      <p:ext uri="{BB962C8B-B14F-4D97-AF65-F5344CB8AC3E}">
        <p14:creationId xmlns:p14="http://schemas.microsoft.com/office/powerpoint/2010/main" val="1627325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5000"/>
            <a:lum/>
          </a:blip>
          <a:srcRect/>
          <a:stretch>
            <a:fillRect t="-55000" b="-55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Rectangle 4"/>
              <p:cNvSpPr/>
              <p:nvPr/>
            </p:nvSpPr>
            <p:spPr>
              <a:xfrm>
                <a:off x="311498" y="1280979"/>
                <a:ext cx="11555603" cy="2096536"/>
              </a:xfrm>
              <a:prstGeom prst="rect">
                <a:avLst/>
              </a:prstGeom>
            </p:spPr>
            <p:txBody>
              <a:bodyPr wrap="square">
                <a:spAutoFit/>
              </a:bodyPr>
              <a:lstStyle/>
              <a:p>
                <a:r>
                  <a:rPr lang="en-GB" sz="2800" dirty="0">
                    <a:latin typeface="Arial" panose="020B0604020202020204" pitchFamily="34" charset="0"/>
                    <a:cs typeface="Arial" panose="020B0604020202020204" pitchFamily="34" charset="0"/>
                  </a:rPr>
                  <a:t>Alessia and </a:t>
                </a:r>
                <a:r>
                  <a:rPr lang="en-GB" sz="2800" dirty="0" err="1">
                    <a:latin typeface="Arial" panose="020B0604020202020204" pitchFamily="34" charset="0"/>
                    <a:cs typeface="Arial" panose="020B0604020202020204" pitchFamily="34" charset="0"/>
                  </a:rPr>
                  <a:t>Alessio</a:t>
                </a:r>
                <a:r>
                  <a:rPr lang="en-GB" sz="2800" dirty="0">
                    <a:latin typeface="Arial" panose="020B0604020202020204" pitchFamily="34" charset="0"/>
                    <a:cs typeface="Arial" panose="020B0604020202020204" pitchFamily="34" charset="0"/>
                  </a:rPr>
                  <a:t> are a married couple living in Italy.</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The probability that they have a child of either gender is fixed at </a:t>
                </a:r>
                <a14:m>
                  <m:oMath xmlns:m="http://schemas.openxmlformats.org/officeDocument/2006/math">
                    <m:f>
                      <m:fPr>
                        <m:ctrlPr>
                          <a:rPr lang="en-GB" sz="2800" i="1" smtClean="0">
                            <a:latin typeface="Cambria Math" panose="02040503050406030204" pitchFamily="18" charset="0"/>
                            <a:cs typeface="Arial" panose="020B0604020202020204" pitchFamily="34"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2</m:t>
                        </m:r>
                      </m:den>
                    </m:f>
                    <m:r>
                      <a:rPr lang="en-GB" sz="2800" b="0" i="1" smtClean="0">
                        <a:latin typeface="Cambria Math"/>
                        <a:cs typeface="Arial" panose="020B0604020202020204" pitchFamily="34" charset="0"/>
                      </a:rPr>
                      <m:t>.</m:t>
                    </m:r>
                  </m:oMath>
                </a14:m>
                <a:r>
                  <a:rPr lang="en-GB" sz="2800" dirty="0">
                    <a:latin typeface="Arial" panose="020B0604020202020204" pitchFamily="34" charset="0"/>
                    <a:cs typeface="Arial" panose="020B0604020202020204" pitchFamily="34" charset="0"/>
                  </a:rPr>
                  <a:t>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They have two children, one of the children is a boy. </a:t>
                </a:r>
              </a:p>
              <a:p>
                <a:r>
                  <a:rPr lang="en-GB" sz="2800" dirty="0">
                    <a:latin typeface="Arial" panose="020B0604020202020204" pitchFamily="34" charset="0"/>
                    <a:cs typeface="Arial" panose="020B0604020202020204" pitchFamily="34" charset="0"/>
                  </a:rPr>
                  <a:t>What is the probability that the other child is also a boy?</a:t>
                </a:r>
              </a:p>
            </p:txBody>
          </p:sp>
        </mc:Choice>
        <mc:Fallback xmlns="">
          <p:sp>
            <p:nvSpPr>
              <p:cNvPr id="5" name="Rectangle 4"/>
              <p:cNvSpPr>
                <a:spLocks noRot="1" noChangeAspect="1" noMove="1" noResize="1" noEditPoints="1" noAdjustHandles="1" noChangeArrowheads="1" noChangeShapeType="1" noTextEdit="1"/>
              </p:cNvSpPr>
              <p:nvPr/>
            </p:nvSpPr>
            <p:spPr>
              <a:xfrm>
                <a:off x="311498" y="1280979"/>
                <a:ext cx="11555603" cy="2096536"/>
              </a:xfrm>
              <a:prstGeom prst="rect">
                <a:avLst/>
              </a:prstGeom>
              <a:blipFill>
                <a:blip r:embed="rId4"/>
                <a:stretch>
                  <a:fillRect l="-1055" t="-2907" b="-6977"/>
                </a:stretch>
              </a:blipFill>
            </p:spPr>
            <p:txBody>
              <a:bodyPr/>
              <a:lstStyle/>
              <a:p>
                <a:r>
                  <a:rPr lang="en-GB">
                    <a:noFill/>
                  </a:rPr>
                  <a:t> </a:t>
                </a:r>
              </a:p>
            </p:txBody>
          </p:sp>
        </mc:Fallback>
      </mc:AlternateContent>
      <p:sp>
        <p:nvSpPr>
          <p:cNvPr id="4" name="Rectangle 3"/>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6" name="TextBox 5"/>
              <p:cNvSpPr txBox="1"/>
              <p:nvPr/>
            </p:nvSpPr>
            <p:spPr>
              <a:xfrm>
                <a:off x="3404047" y="3634937"/>
                <a:ext cx="4886514" cy="1007263"/>
              </a:xfrm>
              <a:prstGeom prst="rect">
                <a:avLst/>
              </a:prstGeom>
              <a:noFill/>
            </p:spPr>
            <p:txBody>
              <a:bodyPr wrap="square" rtlCol="0">
                <a:spAutoFit/>
              </a:bodyPr>
              <a:lstStyle/>
              <a:p>
                <a:r>
                  <a:rPr lang="en-GB" sz="3600" dirty="0">
                    <a:solidFill>
                      <a:srgbClr val="FF0000"/>
                    </a:solidFill>
                    <a:latin typeface="Arial" panose="020B0604020202020204" pitchFamily="34" charset="0"/>
                    <a:cs typeface="Arial" panose="020B0604020202020204" pitchFamily="34" charset="0"/>
                  </a:rPr>
                  <a:t>The Answer is </a:t>
                </a:r>
                <a:r>
                  <a:rPr lang="en-GB" sz="3600" b="1" u="sng" dirty="0">
                    <a:solidFill>
                      <a:srgbClr val="FF0000"/>
                    </a:solidFill>
                    <a:latin typeface="Arial" panose="020B0604020202020204" pitchFamily="34" charset="0"/>
                    <a:cs typeface="Arial" panose="020B0604020202020204" pitchFamily="34" charset="0"/>
                  </a:rPr>
                  <a:t>not</a:t>
                </a:r>
                <a:r>
                  <a:rPr lang="en-GB" sz="3600" b="1" dirty="0">
                    <a:solidFill>
                      <a:srgbClr val="FF0000"/>
                    </a:solidFill>
                    <a:latin typeface="Arial" panose="020B0604020202020204" pitchFamily="34" charset="0"/>
                    <a:cs typeface="Arial" panose="020B0604020202020204" pitchFamily="34" charset="0"/>
                  </a:rPr>
                  <a:t> </a:t>
                </a:r>
                <a:r>
                  <a:rPr lang="en-GB" sz="3600" dirty="0">
                    <a:solidFill>
                      <a:srgbClr val="FF0000"/>
                    </a:solidFill>
                    <a:latin typeface="Arial" panose="020B0604020202020204" pitchFamily="34" charset="0"/>
                    <a:cs typeface="Arial" panose="020B0604020202020204" pitchFamily="34" charset="0"/>
                  </a:rPr>
                  <a:t> </a:t>
                </a:r>
                <a14:m>
                  <m:oMath xmlns:m="http://schemas.openxmlformats.org/officeDocument/2006/math">
                    <m:f>
                      <m:fPr>
                        <m:ctrlPr>
                          <a:rPr lang="en-GB" sz="3600" i="1" smtClean="0">
                            <a:solidFill>
                              <a:srgbClr val="FF0000"/>
                            </a:solidFill>
                            <a:latin typeface="Cambria Math" panose="02040503050406030204" pitchFamily="18" charset="0"/>
                            <a:cs typeface="Arial" panose="020B0604020202020204" pitchFamily="34" charset="0"/>
                          </a:rPr>
                        </m:ctrlPr>
                      </m:fPr>
                      <m:num>
                        <m:r>
                          <m:rPr>
                            <m:nor/>
                          </m:rPr>
                          <a:rPr lang="en-GB" sz="3600" b="0" i="0" smtClean="0">
                            <a:solidFill>
                              <a:srgbClr val="FF0000"/>
                            </a:solidFill>
                            <a:latin typeface="Arial" panose="020B0604020202020204" pitchFamily="34" charset="0"/>
                            <a:cs typeface="Arial" panose="020B0604020202020204" pitchFamily="34" charset="0"/>
                          </a:rPr>
                          <m:t>1</m:t>
                        </m:r>
                      </m:num>
                      <m:den>
                        <m:r>
                          <m:rPr>
                            <m:nor/>
                          </m:rPr>
                          <a:rPr lang="en-GB" sz="3600" b="0" i="0" smtClean="0">
                            <a:solidFill>
                              <a:srgbClr val="FF0000"/>
                            </a:solidFill>
                            <a:latin typeface="Arial" panose="020B0604020202020204" pitchFamily="34" charset="0"/>
                            <a:cs typeface="Arial" panose="020B0604020202020204" pitchFamily="34" charset="0"/>
                          </a:rPr>
                          <m:t>2</m:t>
                        </m:r>
                      </m:den>
                    </m:f>
                  </m:oMath>
                </a14:m>
                <a:r>
                  <a:rPr lang="en-GB" sz="3600" dirty="0">
                    <a:solidFill>
                      <a:srgbClr val="FF0000"/>
                    </a:solidFill>
                    <a:latin typeface="Arial" panose="020B0604020202020204" pitchFamily="34" charset="0"/>
                    <a:cs typeface="Arial" panose="020B0604020202020204" pitchFamily="34" charset="0"/>
                  </a:rPr>
                  <a:t> !</a:t>
                </a:r>
              </a:p>
            </p:txBody>
          </p:sp>
        </mc:Choice>
        <mc:Fallback xmlns="">
          <p:sp>
            <p:nvSpPr>
              <p:cNvPr id="6" name="TextBox 5"/>
              <p:cNvSpPr txBox="1">
                <a:spLocks noRot="1" noChangeAspect="1" noMove="1" noResize="1" noEditPoints="1" noAdjustHandles="1" noChangeArrowheads="1" noChangeShapeType="1" noTextEdit="1"/>
              </p:cNvSpPr>
              <p:nvPr/>
            </p:nvSpPr>
            <p:spPr>
              <a:xfrm>
                <a:off x="3404047" y="3634937"/>
                <a:ext cx="4886514" cy="1007263"/>
              </a:xfrm>
              <a:prstGeom prst="rect">
                <a:avLst/>
              </a:prstGeom>
              <a:blipFill rotWithShape="1">
                <a:blip r:embed="rId5"/>
                <a:stretch>
                  <a:fillRect l="-3741" b="-7831"/>
                </a:stretch>
              </a:blipFill>
            </p:spPr>
            <p:txBody>
              <a:bodyPr/>
              <a:lstStyle/>
              <a:p>
                <a:r>
                  <a:rPr lang="en-GB">
                    <a:noFill/>
                  </a:rPr>
                  <a:t> </a:t>
                </a:r>
              </a:p>
            </p:txBody>
          </p:sp>
        </mc:Fallback>
      </mc:AlternateContent>
      <p:sp>
        <p:nvSpPr>
          <p:cNvPr id="7" name="TextBox 6"/>
          <p:cNvSpPr txBox="1"/>
          <p:nvPr/>
        </p:nvSpPr>
        <p:spPr>
          <a:xfrm>
            <a:off x="311499" y="5020604"/>
            <a:ext cx="11555603" cy="138499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Well it would be a half if we were not told in the question that </a:t>
            </a:r>
          </a:p>
          <a:p>
            <a:endParaRPr lang="en-GB" sz="2800" dirty="0">
              <a:latin typeface="Arial" panose="020B0604020202020204" pitchFamily="34" charset="0"/>
              <a:cs typeface="Arial" panose="020B0604020202020204" pitchFamily="34" charset="0"/>
            </a:endParaRPr>
          </a:p>
          <a:p>
            <a:pPr algn="ctr"/>
            <a:r>
              <a:rPr lang="en-GB" sz="2800" dirty="0">
                <a:latin typeface="Arial" panose="020B0604020202020204" pitchFamily="34" charset="0"/>
                <a:cs typeface="Arial" panose="020B0604020202020204" pitchFamily="34" charset="0"/>
              </a:rPr>
              <a:t>“</a:t>
            </a:r>
            <a:r>
              <a:rPr lang="en-GB" sz="2800" dirty="0">
                <a:solidFill>
                  <a:srgbClr val="FF0000"/>
                </a:solidFill>
                <a:latin typeface="Arial" panose="020B0604020202020204" pitchFamily="34" charset="0"/>
                <a:cs typeface="Arial" panose="020B0604020202020204" pitchFamily="34" charset="0"/>
              </a:rPr>
              <a:t>one of the children is a boy</a:t>
            </a:r>
            <a:r>
              <a:rPr lang="en-GB"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0090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5000"/>
            <a:lum/>
          </a:blip>
          <a:srcRect/>
          <a:stretch>
            <a:fillRect t="-55000" b="-55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8" name="TextBox 27"/>
              <p:cNvSpPr txBox="1"/>
              <p:nvPr/>
            </p:nvSpPr>
            <p:spPr>
              <a:xfrm>
                <a:off x="371789" y="1598609"/>
                <a:ext cx="11525459" cy="1670201"/>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But with this information, we can see that of the four equally likely outcomes there are only three that are possible, and two of these have the other child as being a girl, so the answer is  </a:t>
                </a:r>
                <a14:m>
                  <m:oMath xmlns:m="http://schemas.openxmlformats.org/officeDocument/2006/math">
                    <m:f>
                      <m:fPr>
                        <m:ctrlPr>
                          <a:rPr lang="en-GB" sz="2800" i="1" smtClean="0">
                            <a:latin typeface="Cambria Math" panose="02040503050406030204" pitchFamily="18" charset="0"/>
                            <a:cs typeface="Arial" panose="020B0604020202020204" pitchFamily="34"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3</m:t>
                        </m:r>
                      </m:den>
                    </m:f>
                  </m:oMath>
                </a14:m>
                <a:r>
                  <a:rPr lang="en-GB" sz="2800" dirty="0">
                    <a:latin typeface="Arial" panose="020B0604020202020204" pitchFamily="34" charset="0"/>
                    <a:cs typeface="Arial" panose="020B0604020202020204" pitchFamily="34" charset="0"/>
                  </a:rPr>
                  <a:t> . </a:t>
                </a:r>
              </a:p>
            </p:txBody>
          </p:sp>
        </mc:Choice>
        <mc:Fallback xmlns="">
          <p:sp>
            <p:nvSpPr>
              <p:cNvPr id="28" name="TextBox 27"/>
              <p:cNvSpPr txBox="1">
                <a:spLocks noRot="1" noChangeAspect="1" noMove="1" noResize="1" noEditPoints="1" noAdjustHandles="1" noChangeArrowheads="1" noChangeShapeType="1" noTextEdit="1"/>
              </p:cNvSpPr>
              <p:nvPr/>
            </p:nvSpPr>
            <p:spPr>
              <a:xfrm>
                <a:off x="371789" y="1598609"/>
                <a:ext cx="11525459" cy="1670201"/>
              </a:xfrm>
              <a:prstGeom prst="rect">
                <a:avLst/>
              </a:prstGeom>
              <a:blipFill>
                <a:blip r:embed="rId4"/>
                <a:stretch>
                  <a:fillRect l="-1111" t="-3650" r="-53" b="-2555"/>
                </a:stretch>
              </a:blipFill>
            </p:spPr>
            <p:txBody>
              <a:bodyPr/>
              <a:lstStyle/>
              <a:p>
                <a:r>
                  <a:rPr lang="en-GB">
                    <a:noFill/>
                  </a:rPr>
                  <a:t> </a:t>
                </a:r>
              </a:p>
            </p:txBody>
          </p:sp>
        </mc:Fallback>
      </mc:AlternateContent>
      <p:sp>
        <p:nvSpPr>
          <p:cNvPr id="16" name="Rectangle 15"/>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68759" y="3862195"/>
            <a:ext cx="837548" cy="1922411"/>
          </a:xfrm>
          <a:prstGeom prst="rect">
            <a:avLst/>
          </a:prstGeom>
        </p:spPr>
      </p:pic>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0403" y="3855960"/>
            <a:ext cx="893662" cy="1928646"/>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25246" y="3855960"/>
            <a:ext cx="893662" cy="1928646"/>
          </a:xfrm>
          <a:prstGeom prst="rect">
            <a:avLst/>
          </a:prstGeom>
        </p:spPr>
      </p:pic>
      <p:grpSp>
        <p:nvGrpSpPr>
          <p:cNvPr id="35" name="Group 34"/>
          <p:cNvGrpSpPr/>
          <p:nvPr/>
        </p:nvGrpSpPr>
        <p:grpSpPr>
          <a:xfrm>
            <a:off x="250403" y="3951514"/>
            <a:ext cx="1868505" cy="1802073"/>
            <a:chOff x="9492470" y="3333445"/>
            <a:chExt cx="1219073" cy="667452"/>
          </a:xfrm>
        </p:grpSpPr>
        <p:cxnSp>
          <p:nvCxnSpPr>
            <p:cNvPr id="31" name="Straight Connector 30"/>
            <p:cNvCxnSpPr/>
            <p:nvPr/>
          </p:nvCxnSpPr>
          <p:spPr>
            <a:xfrm>
              <a:off x="9492470" y="3333445"/>
              <a:ext cx="1219073" cy="667451"/>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2" name="Straight Connector 31"/>
            <p:cNvCxnSpPr/>
            <p:nvPr/>
          </p:nvCxnSpPr>
          <p:spPr>
            <a:xfrm flipV="1">
              <a:off x="9501094" y="3333445"/>
              <a:ext cx="1202661" cy="667452"/>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gr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87488" y="3855960"/>
            <a:ext cx="893662" cy="1928646"/>
          </a:xfrm>
          <a:prstGeom prst="rect">
            <a:avLst/>
          </a:prstGeom>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87930" y="3831177"/>
            <a:ext cx="837548" cy="1922411"/>
          </a:xfrm>
          <a:prstGeom prst="rect">
            <a:avLst/>
          </a:prstGeom>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82700" y="3842414"/>
            <a:ext cx="893662" cy="1928646"/>
          </a:xfrm>
          <a:prstGeom prst="rect">
            <a:avLst/>
          </a:prstGeom>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27028" y="3831177"/>
            <a:ext cx="837548" cy="1922411"/>
          </a:xfrm>
          <a:prstGeom prst="rect">
            <a:avLst/>
          </a:prstGeom>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41650" y="3831177"/>
            <a:ext cx="837548" cy="1922411"/>
          </a:xfrm>
          <a:prstGeom prst="rect">
            <a:avLst/>
          </a:prstGeom>
        </p:spPr>
      </p:pic>
    </p:spTree>
    <p:extLst>
      <p:ext uri="{BB962C8B-B14F-4D97-AF65-F5344CB8AC3E}">
        <p14:creationId xmlns:p14="http://schemas.microsoft.com/office/powerpoint/2010/main" val="1875085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41644" y="1432037"/>
            <a:ext cx="11515411" cy="1815882"/>
          </a:xfrm>
          <a:prstGeom prst="rect">
            <a:avLst/>
          </a:prstGeom>
        </p:spPr>
        <p:txBody>
          <a:bodyPr wrap="square">
            <a:spAutoFit/>
          </a:bodyPr>
          <a:lstStyle/>
          <a:p>
            <a:r>
              <a:rPr lang="en-GB" sz="2800" dirty="0">
                <a:solidFill>
                  <a:srgbClr val="000000"/>
                </a:solidFill>
                <a:latin typeface="Arial" panose="020B0604020202020204" pitchFamily="34" charset="0"/>
                <a:cs typeface="Arial" panose="020B0604020202020204" pitchFamily="34" charset="0"/>
              </a:rPr>
              <a:t>Conditional probability is all about recalculating the odds based on some extra information that you have been given in the question. </a:t>
            </a:r>
          </a:p>
          <a:p>
            <a:endParaRPr lang="en-GB" sz="2800" dirty="0">
              <a:solidFill>
                <a:srgbClr val="000000"/>
              </a:solidFill>
              <a:latin typeface="Arial" panose="020B0604020202020204" pitchFamily="34" charset="0"/>
              <a:cs typeface="Arial" panose="020B0604020202020204" pitchFamily="34" charset="0"/>
            </a:endParaRPr>
          </a:p>
          <a:p>
            <a:r>
              <a:rPr lang="en-GB" sz="2800" dirty="0">
                <a:solidFill>
                  <a:srgbClr val="000000"/>
                </a:solidFill>
                <a:latin typeface="Arial" panose="020B0604020202020204" pitchFamily="34" charset="0"/>
                <a:cs typeface="Arial" panose="020B0604020202020204" pitchFamily="34" charset="0"/>
              </a:rPr>
              <a:t>It is easy to miss what you do truly know. </a:t>
            </a:r>
          </a:p>
        </p:txBody>
      </p:sp>
      <p:sp>
        <p:nvSpPr>
          <p:cNvPr id="4" name="Rectangle 3"/>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Conditional probability</a:t>
            </a:r>
          </a:p>
        </p:txBody>
      </p:sp>
    </p:spTree>
    <p:extLst>
      <p:ext uri="{BB962C8B-B14F-4D97-AF65-F5344CB8AC3E}">
        <p14:creationId xmlns:p14="http://schemas.microsoft.com/office/powerpoint/2010/main" val="62012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p:cNvSpPr/>
          <p:nvPr/>
        </p:nvSpPr>
        <p:spPr>
          <a:xfrm>
            <a:off x="1" y="2852928"/>
            <a:ext cx="6110824" cy="4005072"/>
          </a:xfrm>
          <a:prstGeom prst="rect">
            <a:avLst/>
          </a:prstGeom>
          <a:solidFill>
            <a:srgbClr val="FFFF0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ectangle 83"/>
          <p:cNvSpPr/>
          <p:nvPr/>
        </p:nvSpPr>
        <p:spPr>
          <a:xfrm>
            <a:off x="6093580" y="2852929"/>
            <a:ext cx="6086228" cy="4017460"/>
          </a:xfrm>
          <a:prstGeom prst="rect">
            <a:avLst/>
          </a:prstGeom>
          <a:solidFill>
            <a:srgbClr val="92D05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339634" y="1218088"/>
            <a:ext cx="11507598" cy="138499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Consider these two questions separately and think about the differences between them.</a:t>
            </a:r>
          </a:p>
          <a:p>
            <a:r>
              <a:rPr lang="en-GB" sz="2800" dirty="0">
                <a:latin typeface="Arial" panose="020B0604020202020204" pitchFamily="34" charset="0"/>
                <a:cs typeface="Arial" panose="020B0604020202020204" pitchFamily="34" charset="0"/>
              </a:rPr>
              <a:t>One is a conditional probability question and one is not.</a:t>
            </a:r>
          </a:p>
        </p:txBody>
      </p:sp>
      <p:grpSp>
        <p:nvGrpSpPr>
          <p:cNvPr id="82" name="Group 81"/>
          <p:cNvGrpSpPr/>
          <p:nvPr/>
        </p:nvGrpSpPr>
        <p:grpSpPr>
          <a:xfrm>
            <a:off x="1571334" y="4561124"/>
            <a:ext cx="2240997" cy="1357458"/>
            <a:chOff x="1648878" y="3885093"/>
            <a:chExt cx="2240997" cy="1357458"/>
          </a:xfrm>
        </p:grpSpPr>
        <p:grpSp>
          <p:nvGrpSpPr>
            <p:cNvPr id="4" name="Group 150"/>
            <p:cNvGrpSpPr>
              <a:grpSpLocks/>
            </p:cNvGrpSpPr>
            <p:nvPr/>
          </p:nvGrpSpPr>
          <p:grpSpPr bwMode="auto">
            <a:xfrm>
              <a:off x="1648878" y="4674226"/>
              <a:ext cx="568325" cy="568325"/>
              <a:chOff x="960" y="2603"/>
              <a:chExt cx="358" cy="358"/>
            </a:xfrm>
          </p:grpSpPr>
          <p:sp>
            <p:nvSpPr>
              <p:cNvPr id="5" name="AutoShape 70"/>
              <p:cNvSpPr>
                <a:spLocks noChangeArrowheads="1"/>
              </p:cNvSpPr>
              <p:nvPr/>
            </p:nvSpPr>
            <p:spPr bwMode="auto">
              <a:xfrm rot="5400000">
                <a:off x="960" y="2603"/>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6" name="Group 71"/>
              <p:cNvGrpSpPr>
                <a:grpSpLocks/>
              </p:cNvGrpSpPr>
              <p:nvPr/>
            </p:nvGrpSpPr>
            <p:grpSpPr bwMode="auto">
              <a:xfrm rot="5400000">
                <a:off x="1015" y="2657"/>
                <a:ext cx="248" cy="250"/>
                <a:chOff x="2872" y="1468"/>
                <a:chExt cx="376" cy="380"/>
              </a:xfrm>
            </p:grpSpPr>
            <p:sp>
              <p:nvSpPr>
                <p:cNvPr id="7" name="Oval 72"/>
                <p:cNvSpPr>
                  <a:spLocks noChangeArrowheads="1"/>
                </p:cNvSpPr>
                <p:nvPr/>
              </p:nvSpPr>
              <p:spPr bwMode="auto">
                <a:xfrm>
                  <a:off x="287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8" name="Oval 73"/>
                <p:cNvSpPr>
                  <a:spLocks noChangeArrowheads="1"/>
                </p:cNvSpPr>
                <p:nvPr/>
              </p:nvSpPr>
              <p:spPr bwMode="auto">
                <a:xfrm>
                  <a:off x="315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 name="Oval 74"/>
                <p:cNvSpPr>
                  <a:spLocks noChangeArrowheads="1"/>
                </p:cNvSpPr>
                <p:nvPr/>
              </p:nvSpPr>
              <p:spPr bwMode="auto">
                <a:xfrm>
                  <a:off x="2872" y="175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0" name="Oval 75"/>
                <p:cNvSpPr>
                  <a:spLocks noChangeArrowheads="1"/>
                </p:cNvSpPr>
                <p:nvPr/>
              </p:nvSpPr>
              <p:spPr bwMode="auto">
                <a:xfrm>
                  <a:off x="3152" y="1752"/>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11" name="Group 147"/>
            <p:cNvGrpSpPr>
              <a:grpSpLocks/>
            </p:cNvGrpSpPr>
            <p:nvPr/>
          </p:nvGrpSpPr>
          <p:grpSpPr bwMode="auto">
            <a:xfrm>
              <a:off x="1657177" y="3886884"/>
              <a:ext cx="568325" cy="568325"/>
              <a:chOff x="959" y="1152"/>
              <a:chExt cx="358" cy="358"/>
            </a:xfrm>
          </p:grpSpPr>
          <p:sp>
            <p:nvSpPr>
              <p:cNvPr id="12" name="AutoShape 77"/>
              <p:cNvSpPr>
                <a:spLocks noChangeArrowheads="1"/>
              </p:cNvSpPr>
              <p:nvPr/>
            </p:nvSpPr>
            <p:spPr bwMode="auto">
              <a:xfrm rot="5400000">
                <a:off x="959" y="1152"/>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sp>
            <p:nvSpPr>
              <p:cNvPr id="13" name="Oval 78"/>
              <p:cNvSpPr>
                <a:spLocks noChangeArrowheads="1"/>
              </p:cNvSpPr>
              <p:nvPr/>
            </p:nvSpPr>
            <p:spPr bwMode="auto">
              <a:xfrm rot="5400000">
                <a:off x="1106" y="1299"/>
                <a:ext cx="64" cy="64"/>
              </a:xfrm>
              <a:prstGeom prst="ellipse">
                <a:avLst/>
              </a:prstGeom>
              <a:solidFill>
                <a:schemeClr val="bg1"/>
              </a:solidFill>
              <a:ln w="19050">
                <a:solidFill>
                  <a:schemeClr val="tx1"/>
                </a:solidFill>
                <a:round/>
                <a:headEnd/>
                <a:tailEnd/>
              </a:ln>
            </p:spPr>
            <p:txBody>
              <a:bodyPr wrap="none" anchor="ctr"/>
              <a:lstStyle/>
              <a:p>
                <a:endParaRPr lang="en-GB"/>
              </a:p>
            </p:txBody>
          </p:sp>
        </p:grpSp>
        <p:grpSp>
          <p:nvGrpSpPr>
            <p:cNvPr id="14" name="Group 148"/>
            <p:cNvGrpSpPr>
              <a:grpSpLocks/>
            </p:cNvGrpSpPr>
            <p:nvPr/>
          </p:nvGrpSpPr>
          <p:grpSpPr bwMode="auto">
            <a:xfrm>
              <a:off x="2472137" y="3885093"/>
              <a:ext cx="568325" cy="569913"/>
              <a:chOff x="960" y="1634"/>
              <a:chExt cx="358" cy="359"/>
            </a:xfrm>
          </p:grpSpPr>
          <p:sp>
            <p:nvSpPr>
              <p:cNvPr id="15" name="AutoShape 80"/>
              <p:cNvSpPr>
                <a:spLocks noChangeArrowheads="1"/>
              </p:cNvSpPr>
              <p:nvPr/>
            </p:nvSpPr>
            <p:spPr bwMode="auto">
              <a:xfrm rot="5400000">
                <a:off x="959" y="1635"/>
                <a:ext cx="359"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16" name="Group 81"/>
              <p:cNvGrpSpPr>
                <a:grpSpLocks/>
              </p:cNvGrpSpPr>
              <p:nvPr/>
            </p:nvGrpSpPr>
            <p:grpSpPr bwMode="auto">
              <a:xfrm rot="5400000">
                <a:off x="1003" y="1692"/>
                <a:ext cx="254" cy="253"/>
                <a:chOff x="1048" y="1624"/>
                <a:chExt cx="384" cy="384"/>
              </a:xfrm>
            </p:grpSpPr>
            <p:sp>
              <p:nvSpPr>
                <p:cNvPr id="17" name="Oval 82"/>
                <p:cNvSpPr>
                  <a:spLocks noChangeArrowheads="1"/>
                </p:cNvSpPr>
                <p:nvPr/>
              </p:nvSpPr>
              <p:spPr bwMode="auto">
                <a:xfrm>
                  <a:off x="1336" y="191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8" name="Oval 83"/>
                <p:cNvSpPr>
                  <a:spLocks noChangeArrowheads="1"/>
                </p:cNvSpPr>
                <p:nvPr/>
              </p:nvSpPr>
              <p:spPr bwMode="auto">
                <a:xfrm>
                  <a:off x="1048" y="1624"/>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19" name="Group 149"/>
            <p:cNvGrpSpPr>
              <a:grpSpLocks/>
            </p:cNvGrpSpPr>
            <p:nvPr/>
          </p:nvGrpSpPr>
          <p:grpSpPr bwMode="auto">
            <a:xfrm>
              <a:off x="3308906" y="3886090"/>
              <a:ext cx="568325" cy="569912"/>
              <a:chOff x="936" y="2118"/>
              <a:chExt cx="358" cy="359"/>
            </a:xfrm>
          </p:grpSpPr>
          <p:sp>
            <p:nvSpPr>
              <p:cNvPr id="20" name="AutoShape 85"/>
              <p:cNvSpPr>
                <a:spLocks noChangeArrowheads="1"/>
              </p:cNvSpPr>
              <p:nvPr/>
            </p:nvSpPr>
            <p:spPr bwMode="auto">
              <a:xfrm rot="5400000">
                <a:off x="935" y="2119"/>
                <a:ext cx="359"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21" name="Group 86"/>
              <p:cNvGrpSpPr>
                <a:grpSpLocks/>
              </p:cNvGrpSpPr>
              <p:nvPr/>
            </p:nvGrpSpPr>
            <p:grpSpPr bwMode="auto">
              <a:xfrm rot="5400000">
                <a:off x="1012" y="2172"/>
                <a:ext cx="254" cy="252"/>
                <a:chOff x="912" y="1488"/>
                <a:chExt cx="384" cy="384"/>
              </a:xfrm>
            </p:grpSpPr>
            <p:sp>
              <p:nvSpPr>
                <p:cNvPr id="22" name="Oval 87"/>
                <p:cNvSpPr>
                  <a:spLocks noChangeArrowheads="1"/>
                </p:cNvSpPr>
                <p:nvPr/>
              </p:nvSpPr>
              <p:spPr bwMode="auto">
                <a:xfrm>
                  <a:off x="1200" y="1776"/>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23" name="Oval 88"/>
                <p:cNvSpPr>
                  <a:spLocks noChangeArrowheads="1"/>
                </p:cNvSpPr>
                <p:nvPr/>
              </p:nvSpPr>
              <p:spPr bwMode="auto">
                <a:xfrm>
                  <a:off x="1056" y="163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24" name="Oval 89"/>
                <p:cNvSpPr>
                  <a:spLocks noChangeArrowheads="1"/>
                </p:cNvSpPr>
                <p:nvPr/>
              </p:nvSpPr>
              <p:spPr bwMode="auto">
                <a:xfrm>
                  <a:off x="912" y="1488"/>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25" name="Group 151"/>
            <p:cNvGrpSpPr>
              <a:grpSpLocks/>
            </p:cNvGrpSpPr>
            <p:nvPr/>
          </p:nvGrpSpPr>
          <p:grpSpPr bwMode="auto">
            <a:xfrm>
              <a:off x="2471343" y="4668806"/>
              <a:ext cx="568325" cy="568325"/>
              <a:chOff x="960" y="3087"/>
              <a:chExt cx="358" cy="358"/>
            </a:xfrm>
          </p:grpSpPr>
          <p:sp>
            <p:nvSpPr>
              <p:cNvPr id="26" name="AutoShape 92"/>
              <p:cNvSpPr>
                <a:spLocks noChangeArrowheads="1"/>
              </p:cNvSpPr>
              <p:nvPr/>
            </p:nvSpPr>
            <p:spPr bwMode="auto">
              <a:xfrm rot="5400000">
                <a:off x="960" y="3087"/>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27" name="Group 93"/>
              <p:cNvGrpSpPr>
                <a:grpSpLocks/>
              </p:cNvGrpSpPr>
              <p:nvPr/>
            </p:nvGrpSpPr>
            <p:grpSpPr bwMode="auto">
              <a:xfrm rot="5400000">
                <a:off x="1015" y="3141"/>
                <a:ext cx="248" cy="250"/>
                <a:chOff x="2872" y="1468"/>
                <a:chExt cx="376" cy="380"/>
              </a:xfrm>
            </p:grpSpPr>
            <p:sp>
              <p:nvSpPr>
                <p:cNvPr id="29" name="Oval 94"/>
                <p:cNvSpPr>
                  <a:spLocks noChangeArrowheads="1"/>
                </p:cNvSpPr>
                <p:nvPr/>
              </p:nvSpPr>
              <p:spPr bwMode="auto">
                <a:xfrm>
                  <a:off x="287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0" name="Oval 95"/>
                <p:cNvSpPr>
                  <a:spLocks noChangeArrowheads="1"/>
                </p:cNvSpPr>
                <p:nvPr/>
              </p:nvSpPr>
              <p:spPr bwMode="auto">
                <a:xfrm>
                  <a:off x="315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1" name="Oval 96"/>
                <p:cNvSpPr>
                  <a:spLocks noChangeArrowheads="1"/>
                </p:cNvSpPr>
                <p:nvPr/>
              </p:nvSpPr>
              <p:spPr bwMode="auto">
                <a:xfrm>
                  <a:off x="2872" y="175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2" name="Oval 97"/>
                <p:cNvSpPr>
                  <a:spLocks noChangeArrowheads="1"/>
                </p:cNvSpPr>
                <p:nvPr/>
              </p:nvSpPr>
              <p:spPr bwMode="auto">
                <a:xfrm>
                  <a:off x="3152" y="1752"/>
                  <a:ext cx="96" cy="96"/>
                </a:xfrm>
                <a:prstGeom prst="ellipse">
                  <a:avLst/>
                </a:prstGeom>
                <a:solidFill>
                  <a:schemeClr val="bg1"/>
                </a:solidFill>
                <a:ln w="19050">
                  <a:solidFill>
                    <a:schemeClr val="tx1"/>
                  </a:solidFill>
                  <a:round/>
                  <a:headEnd/>
                  <a:tailEnd/>
                </a:ln>
              </p:spPr>
              <p:txBody>
                <a:bodyPr wrap="none" anchor="ctr"/>
                <a:lstStyle/>
                <a:p>
                  <a:endParaRPr lang="en-GB"/>
                </a:p>
              </p:txBody>
            </p:sp>
          </p:grpSp>
          <p:sp>
            <p:nvSpPr>
              <p:cNvPr id="28" name="Oval 98"/>
              <p:cNvSpPr>
                <a:spLocks noChangeArrowheads="1"/>
              </p:cNvSpPr>
              <p:nvPr/>
            </p:nvSpPr>
            <p:spPr bwMode="auto">
              <a:xfrm rot="5400000">
                <a:off x="1107" y="3234"/>
                <a:ext cx="64" cy="64"/>
              </a:xfrm>
              <a:prstGeom prst="ellipse">
                <a:avLst/>
              </a:prstGeom>
              <a:solidFill>
                <a:schemeClr val="bg1"/>
              </a:solidFill>
              <a:ln w="19050">
                <a:solidFill>
                  <a:schemeClr val="tx1"/>
                </a:solidFill>
                <a:round/>
                <a:headEnd/>
                <a:tailEnd/>
              </a:ln>
            </p:spPr>
            <p:txBody>
              <a:bodyPr wrap="none" anchor="ctr"/>
              <a:lstStyle/>
              <a:p>
                <a:endParaRPr lang="en-GB"/>
              </a:p>
            </p:txBody>
          </p:sp>
        </p:grpSp>
        <p:grpSp>
          <p:nvGrpSpPr>
            <p:cNvPr id="33" name="Group 152"/>
            <p:cNvGrpSpPr>
              <a:grpSpLocks/>
            </p:cNvGrpSpPr>
            <p:nvPr/>
          </p:nvGrpSpPr>
          <p:grpSpPr bwMode="auto">
            <a:xfrm>
              <a:off x="3321550" y="4668805"/>
              <a:ext cx="568325" cy="568325"/>
              <a:chOff x="937" y="3571"/>
              <a:chExt cx="358" cy="358"/>
            </a:xfrm>
          </p:grpSpPr>
          <p:sp>
            <p:nvSpPr>
              <p:cNvPr id="34" name="AutoShape 100"/>
              <p:cNvSpPr>
                <a:spLocks noChangeArrowheads="1"/>
              </p:cNvSpPr>
              <p:nvPr/>
            </p:nvSpPr>
            <p:spPr bwMode="auto">
              <a:xfrm rot="5400000">
                <a:off x="937" y="3571"/>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35" name="Group 101"/>
              <p:cNvGrpSpPr>
                <a:grpSpLocks/>
              </p:cNvGrpSpPr>
              <p:nvPr/>
            </p:nvGrpSpPr>
            <p:grpSpPr bwMode="auto">
              <a:xfrm rot="5400000">
                <a:off x="1028" y="3616"/>
                <a:ext cx="220" cy="265"/>
                <a:chOff x="2370" y="1530"/>
                <a:chExt cx="334" cy="403"/>
              </a:xfrm>
            </p:grpSpPr>
            <p:sp>
              <p:nvSpPr>
                <p:cNvPr id="36" name="Oval 102"/>
                <p:cNvSpPr>
                  <a:spLocks noChangeArrowheads="1"/>
                </p:cNvSpPr>
                <p:nvPr/>
              </p:nvSpPr>
              <p:spPr bwMode="auto">
                <a:xfrm>
                  <a:off x="2608" y="1837"/>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7" name="Oval 103"/>
                <p:cNvSpPr>
                  <a:spLocks noChangeArrowheads="1"/>
                </p:cNvSpPr>
                <p:nvPr/>
              </p:nvSpPr>
              <p:spPr bwMode="auto">
                <a:xfrm>
                  <a:off x="2370" y="1683"/>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8" name="Oval 104"/>
                <p:cNvSpPr>
                  <a:spLocks noChangeArrowheads="1"/>
                </p:cNvSpPr>
                <p:nvPr/>
              </p:nvSpPr>
              <p:spPr bwMode="auto">
                <a:xfrm>
                  <a:off x="2370" y="1530"/>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39" name="Oval 105"/>
                <p:cNvSpPr>
                  <a:spLocks noChangeArrowheads="1"/>
                </p:cNvSpPr>
                <p:nvPr/>
              </p:nvSpPr>
              <p:spPr bwMode="auto">
                <a:xfrm>
                  <a:off x="2370" y="1837"/>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40" name="Oval 106"/>
                <p:cNvSpPr>
                  <a:spLocks noChangeArrowheads="1"/>
                </p:cNvSpPr>
                <p:nvPr/>
              </p:nvSpPr>
              <p:spPr bwMode="auto">
                <a:xfrm>
                  <a:off x="2608" y="1683"/>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41" name="Oval 107"/>
                <p:cNvSpPr>
                  <a:spLocks noChangeArrowheads="1"/>
                </p:cNvSpPr>
                <p:nvPr/>
              </p:nvSpPr>
              <p:spPr bwMode="auto">
                <a:xfrm>
                  <a:off x="2608" y="1530"/>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sp>
        <p:nvSpPr>
          <p:cNvPr id="42" name="Rectangle 41"/>
          <p:cNvSpPr/>
          <p:nvPr/>
        </p:nvSpPr>
        <p:spPr>
          <a:xfrm>
            <a:off x="6613071" y="2869125"/>
            <a:ext cx="5162086" cy="1569660"/>
          </a:xfrm>
          <a:prstGeom prst="rect">
            <a:avLst/>
          </a:prstGeom>
        </p:spPr>
        <p:txBody>
          <a:bodyPr wrap="square">
            <a:spAutoFit/>
          </a:bodyPr>
          <a:lstStyle/>
          <a:p>
            <a:pPr algn="ctr"/>
            <a:r>
              <a:rPr lang="en-GB" sz="2400" b="1" u="sng" dirty="0">
                <a:latin typeface="Arial" panose="020B0604020202020204" pitchFamily="34" charset="0"/>
                <a:cs typeface="Arial" panose="020B0604020202020204" pitchFamily="34" charset="0"/>
              </a:rPr>
              <a:t>Question 2</a:t>
            </a:r>
          </a:p>
          <a:p>
            <a:pPr algn="ctr"/>
            <a:r>
              <a:rPr lang="en-GB" sz="2400" dirty="0">
                <a:latin typeface="Arial" panose="020B0604020202020204" pitchFamily="34" charset="0"/>
                <a:cs typeface="Arial" panose="020B0604020202020204" pitchFamily="34" charset="0"/>
              </a:rPr>
              <a:t>I roll a fair six sided die, what is the probability that I roll an even number if the number I get is prime?</a:t>
            </a:r>
          </a:p>
        </p:txBody>
      </p:sp>
      <p:sp>
        <p:nvSpPr>
          <p:cNvPr id="43" name="Rectangle 42"/>
          <p:cNvSpPr/>
          <p:nvPr/>
        </p:nvSpPr>
        <p:spPr>
          <a:xfrm>
            <a:off x="661166" y="2852928"/>
            <a:ext cx="4471341" cy="1569660"/>
          </a:xfrm>
          <a:prstGeom prst="rect">
            <a:avLst/>
          </a:prstGeom>
        </p:spPr>
        <p:txBody>
          <a:bodyPr wrap="square">
            <a:spAutoFit/>
          </a:bodyPr>
          <a:lstStyle/>
          <a:p>
            <a:pPr algn="ctr"/>
            <a:r>
              <a:rPr lang="en-GB" sz="2400" b="1" u="sng" dirty="0">
                <a:latin typeface="Arial" panose="020B0604020202020204" pitchFamily="34" charset="0"/>
                <a:cs typeface="Arial" panose="020B0604020202020204" pitchFamily="34" charset="0"/>
              </a:rPr>
              <a:t>Question 1</a:t>
            </a:r>
          </a:p>
          <a:p>
            <a:pPr algn="ctr"/>
            <a:r>
              <a:rPr lang="en-GB" sz="2400" dirty="0">
                <a:latin typeface="Arial" panose="020B0604020202020204" pitchFamily="34" charset="0"/>
                <a:cs typeface="Arial" panose="020B0604020202020204" pitchFamily="34" charset="0"/>
              </a:rPr>
              <a:t>I roll a fair six sided die, what is the probability that I roll an even number?</a:t>
            </a:r>
          </a:p>
        </p:txBody>
      </p:sp>
      <p:grpSp>
        <p:nvGrpSpPr>
          <p:cNvPr id="85" name="Group 84"/>
          <p:cNvGrpSpPr/>
          <p:nvPr/>
        </p:nvGrpSpPr>
        <p:grpSpPr>
          <a:xfrm>
            <a:off x="8036686" y="4643718"/>
            <a:ext cx="2240997" cy="1357458"/>
            <a:chOff x="1648878" y="3885093"/>
            <a:chExt cx="2240997" cy="1357458"/>
          </a:xfrm>
        </p:grpSpPr>
        <p:grpSp>
          <p:nvGrpSpPr>
            <p:cNvPr id="86" name="Group 150"/>
            <p:cNvGrpSpPr>
              <a:grpSpLocks/>
            </p:cNvGrpSpPr>
            <p:nvPr/>
          </p:nvGrpSpPr>
          <p:grpSpPr bwMode="auto">
            <a:xfrm>
              <a:off x="1648878" y="4674226"/>
              <a:ext cx="568325" cy="568325"/>
              <a:chOff x="960" y="2603"/>
              <a:chExt cx="358" cy="358"/>
            </a:xfrm>
          </p:grpSpPr>
          <p:sp>
            <p:nvSpPr>
              <p:cNvPr id="118" name="AutoShape 70"/>
              <p:cNvSpPr>
                <a:spLocks noChangeArrowheads="1"/>
              </p:cNvSpPr>
              <p:nvPr/>
            </p:nvSpPr>
            <p:spPr bwMode="auto">
              <a:xfrm rot="5400000">
                <a:off x="960" y="2603"/>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119" name="Group 71"/>
              <p:cNvGrpSpPr>
                <a:grpSpLocks/>
              </p:cNvGrpSpPr>
              <p:nvPr/>
            </p:nvGrpSpPr>
            <p:grpSpPr bwMode="auto">
              <a:xfrm rot="5400000">
                <a:off x="1015" y="2657"/>
                <a:ext cx="248" cy="250"/>
                <a:chOff x="2872" y="1468"/>
                <a:chExt cx="376" cy="380"/>
              </a:xfrm>
            </p:grpSpPr>
            <p:sp>
              <p:nvSpPr>
                <p:cNvPr id="120" name="Oval 72"/>
                <p:cNvSpPr>
                  <a:spLocks noChangeArrowheads="1"/>
                </p:cNvSpPr>
                <p:nvPr/>
              </p:nvSpPr>
              <p:spPr bwMode="auto">
                <a:xfrm>
                  <a:off x="287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21" name="Oval 73"/>
                <p:cNvSpPr>
                  <a:spLocks noChangeArrowheads="1"/>
                </p:cNvSpPr>
                <p:nvPr/>
              </p:nvSpPr>
              <p:spPr bwMode="auto">
                <a:xfrm>
                  <a:off x="315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22" name="Oval 74"/>
                <p:cNvSpPr>
                  <a:spLocks noChangeArrowheads="1"/>
                </p:cNvSpPr>
                <p:nvPr/>
              </p:nvSpPr>
              <p:spPr bwMode="auto">
                <a:xfrm>
                  <a:off x="2872" y="175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23" name="Oval 75"/>
                <p:cNvSpPr>
                  <a:spLocks noChangeArrowheads="1"/>
                </p:cNvSpPr>
                <p:nvPr/>
              </p:nvSpPr>
              <p:spPr bwMode="auto">
                <a:xfrm>
                  <a:off x="3152" y="1752"/>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87" name="Group 147"/>
            <p:cNvGrpSpPr>
              <a:grpSpLocks/>
            </p:cNvGrpSpPr>
            <p:nvPr/>
          </p:nvGrpSpPr>
          <p:grpSpPr bwMode="auto">
            <a:xfrm>
              <a:off x="1657177" y="3886884"/>
              <a:ext cx="568325" cy="568325"/>
              <a:chOff x="959" y="1152"/>
              <a:chExt cx="358" cy="358"/>
            </a:xfrm>
          </p:grpSpPr>
          <p:sp>
            <p:nvSpPr>
              <p:cNvPr id="116" name="AutoShape 77"/>
              <p:cNvSpPr>
                <a:spLocks noChangeArrowheads="1"/>
              </p:cNvSpPr>
              <p:nvPr/>
            </p:nvSpPr>
            <p:spPr bwMode="auto">
              <a:xfrm rot="5400000">
                <a:off x="959" y="1152"/>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sp>
            <p:nvSpPr>
              <p:cNvPr id="117" name="Oval 78"/>
              <p:cNvSpPr>
                <a:spLocks noChangeArrowheads="1"/>
              </p:cNvSpPr>
              <p:nvPr/>
            </p:nvSpPr>
            <p:spPr bwMode="auto">
              <a:xfrm rot="5400000">
                <a:off x="1106" y="1299"/>
                <a:ext cx="64" cy="64"/>
              </a:xfrm>
              <a:prstGeom prst="ellipse">
                <a:avLst/>
              </a:prstGeom>
              <a:solidFill>
                <a:schemeClr val="bg1"/>
              </a:solidFill>
              <a:ln w="19050">
                <a:solidFill>
                  <a:schemeClr val="tx1"/>
                </a:solidFill>
                <a:round/>
                <a:headEnd/>
                <a:tailEnd/>
              </a:ln>
            </p:spPr>
            <p:txBody>
              <a:bodyPr wrap="none" anchor="ctr"/>
              <a:lstStyle/>
              <a:p>
                <a:endParaRPr lang="en-GB"/>
              </a:p>
            </p:txBody>
          </p:sp>
        </p:grpSp>
        <p:grpSp>
          <p:nvGrpSpPr>
            <p:cNvPr id="88" name="Group 148"/>
            <p:cNvGrpSpPr>
              <a:grpSpLocks/>
            </p:cNvGrpSpPr>
            <p:nvPr/>
          </p:nvGrpSpPr>
          <p:grpSpPr bwMode="auto">
            <a:xfrm>
              <a:off x="2472137" y="3885093"/>
              <a:ext cx="568325" cy="569913"/>
              <a:chOff x="960" y="1634"/>
              <a:chExt cx="358" cy="359"/>
            </a:xfrm>
          </p:grpSpPr>
          <p:sp>
            <p:nvSpPr>
              <p:cNvPr id="112" name="AutoShape 80"/>
              <p:cNvSpPr>
                <a:spLocks noChangeArrowheads="1"/>
              </p:cNvSpPr>
              <p:nvPr/>
            </p:nvSpPr>
            <p:spPr bwMode="auto">
              <a:xfrm rot="5400000">
                <a:off x="959" y="1635"/>
                <a:ext cx="359"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113" name="Group 81"/>
              <p:cNvGrpSpPr>
                <a:grpSpLocks/>
              </p:cNvGrpSpPr>
              <p:nvPr/>
            </p:nvGrpSpPr>
            <p:grpSpPr bwMode="auto">
              <a:xfrm rot="5400000">
                <a:off x="1003" y="1692"/>
                <a:ext cx="254" cy="253"/>
                <a:chOff x="1048" y="1624"/>
                <a:chExt cx="384" cy="384"/>
              </a:xfrm>
            </p:grpSpPr>
            <p:sp>
              <p:nvSpPr>
                <p:cNvPr id="114" name="Oval 82"/>
                <p:cNvSpPr>
                  <a:spLocks noChangeArrowheads="1"/>
                </p:cNvSpPr>
                <p:nvPr/>
              </p:nvSpPr>
              <p:spPr bwMode="auto">
                <a:xfrm>
                  <a:off x="1336" y="191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15" name="Oval 83"/>
                <p:cNvSpPr>
                  <a:spLocks noChangeArrowheads="1"/>
                </p:cNvSpPr>
                <p:nvPr/>
              </p:nvSpPr>
              <p:spPr bwMode="auto">
                <a:xfrm>
                  <a:off x="1048" y="1624"/>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89" name="Group 149"/>
            <p:cNvGrpSpPr>
              <a:grpSpLocks/>
            </p:cNvGrpSpPr>
            <p:nvPr/>
          </p:nvGrpSpPr>
          <p:grpSpPr bwMode="auto">
            <a:xfrm>
              <a:off x="3308906" y="3886090"/>
              <a:ext cx="568325" cy="569912"/>
              <a:chOff x="936" y="2118"/>
              <a:chExt cx="358" cy="359"/>
            </a:xfrm>
          </p:grpSpPr>
          <p:sp>
            <p:nvSpPr>
              <p:cNvPr id="107" name="AutoShape 85"/>
              <p:cNvSpPr>
                <a:spLocks noChangeArrowheads="1"/>
              </p:cNvSpPr>
              <p:nvPr/>
            </p:nvSpPr>
            <p:spPr bwMode="auto">
              <a:xfrm rot="5400000">
                <a:off x="935" y="2119"/>
                <a:ext cx="359"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108" name="Group 86"/>
              <p:cNvGrpSpPr>
                <a:grpSpLocks/>
              </p:cNvGrpSpPr>
              <p:nvPr/>
            </p:nvGrpSpPr>
            <p:grpSpPr bwMode="auto">
              <a:xfrm rot="5400000">
                <a:off x="1012" y="2172"/>
                <a:ext cx="254" cy="252"/>
                <a:chOff x="912" y="1488"/>
                <a:chExt cx="384" cy="384"/>
              </a:xfrm>
            </p:grpSpPr>
            <p:sp>
              <p:nvSpPr>
                <p:cNvPr id="109" name="Oval 87"/>
                <p:cNvSpPr>
                  <a:spLocks noChangeArrowheads="1"/>
                </p:cNvSpPr>
                <p:nvPr/>
              </p:nvSpPr>
              <p:spPr bwMode="auto">
                <a:xfrm>
                  <a:off x="1200" y="1776"/>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10" name="Oval 88"/>
                <p:cNvSpPr>
                  <a:spLocks noChangeArrowheads="1"/>
                </p:cNvSpPr>
                <p:nvPr/>
              </p:nvSpPr>
              <p:spPr bwMode="auto">
                <a:xfrm>
                  <a:off x="1056" y="163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11" name="Oval 89"/>
                <p:cNvSpPr>
                  <a:spLocks noChangeArrowheads="1"/>
                </p:cNvSpPr>
                <p:nvPr/>
              </p:nvSpPr>
              <p:spPr bwMode="auto">
                <a:xfrm>
                  <a:off x="912" y="1488"/>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nvGrpSpPr>
            <p:cNvPr id="90" name="Group 151"/>
            <p:cNvGrpSpPr>
              <a:grpSpLocks/>
            </p:cNvGrpSpPr>
            <p:nvPr/>
          </p:nvGrpSpPr>
          <p:grpSpPr bwMode="auto">
            <a:xfrm>
              <a:off x="2471343" y="4668806"/>
              <a:ext cx="568325" cy="568325"/>
              <a:chOff x="960" y="3087"/>
              <a:chExt cx="358" cy="358"/>
            </a:xfrm>
          </p:grpSpPr>
          <p:sp>
            <p:nvSpPr>
              <p:cNvPr id="100" name="AutoShape 92"/>
              <p:cNvSpPr>
                <a:spLocks noChangeArrowheads="1"/>
              </p:cNvSpPr>
              <p:nvPr/>
            </p:nvSpPr>
            <p:spPr bwMode="auto">
              <a:xfrm rot="5400000">
                <a:off x="960" y="3087"/>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101" name="Group 93"/>
              <p:cNvGrpSpPr>
                <a:grpSpLocks/>
              </p:cNvGrpSpPr>
              <p:nvPr/>
            </p:nvGrpSpPr>
            <p:grpSpPr bwMode="auto">
              <a:xfrm rot="5400000">
                <a:off x="1015" y="3141"/>
                <a:ext cx="248" cy="250"/>
                <a:chOff x="2872" y="1468"/>
                <a:chExt cx="376" cy="380"/>
              </a:xfrm>
            </p:grpSpPr>
            <p:sp>
              <p:nvSpPr>
                <p:cNvPr id="103" name="Oval 94"/>
                <p:cNvSpPr>
                  <a:spLocks noChangeArrowheads="1"/>
                </p:cNvSpPr>
                <p:nvPr/>
              </p:nvSpPr>
              <p:spPr bwMode="auto">
                <a:xfrm>
                  <a:off x="287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04" name="Oval 95"/>
                <p:cNvSpPr>
                  <a:spLocks noChangeArrowheads="1"/>
                </p:cNvSpPr>
                <p:nvPr/>
              </p:nvSpPr>
              <p:spPr bwMode="auto">
                <a:xfrm>
                  <a:off x="3152" y="1468"/>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05" name="Oval 96"/>
                <p:cNvSpPr>
                  <a:spLocks noChangeArrowheads="1"/>
                </p:cNvSpPr>
                <p:nvPr/>
              </p:nvSpPr>
              <p:spPr bwMode="auto">
                <a:xfrm>
                  <a:off x="2872" y="1752"/>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106" name="Oval 97"/>
                <p:cNvSpPr>
                  <a:spLocks noChangeArrowheads="1"/>
                </p:cNvSpPr>
                <p:nvPr/>
              </p:nvSpPr>
              <p:spPr bwMode="auto">
                <a:xfrm>
                  <a:off x="3152" y="1752"/>
                  <a:ext cx="96" cy="96"/>
                </a:xfrm>
                <a:prstGeom prst="ellipse">
                  <a:avLst/>
                </a:prstGeom>
                <a:solidFill>
                  <a:schemeClr val="bg1"/>
                </a:solidFill>
                <a:ln w="19050">
                  <a:solidFill>
                    <a:schemeClr val="tx1"/>
                  </a:solidFill>
                  <a:round/>
                  <a:headEnd/>
                  <a:tailEnd/>
                </a:ln>
              </p:spPr>
              <p:txBody>
                <a:bodyPr wrap="none" anchor="ctr"/>
                <a:lstStyle/>
                <a:p>
                  <a:endParaRPr lang="en-GB"/>
                </a:p>
              </p:txBody>
            </p:sp>
          </p:grpSp>
          <p:sp>
            <p:nvSpPr>
              <p:cNvPr id="102" name="Oval 98"/>
              <p:cNvSpPr>
                <a:spLocks noChangeArrowheads="1"/>
              </p:cNvSpPr>
              <p:nvPr/>
            </p:nvSpPr>
            <p:spPr bwMode="auto">
              <a:xfrm rot="5400000">
                <a:off x="1107" y="3234"/>
                <a:ext cx="64" cy="64"/>
              </a:xfrm>
              <a:prstGeom prst="ellipse">
                <a:avLst/>
              </a:prstGeom>
              <a:solidFill>
                <a:schemeClr val="bg1"/>
              </a:solidFill>
              <a:ln w="19050">
                <a:solidFill>
                  <a:schemeClr val="tx1"/>
                </a:solidFill>
                <a:round/>
                <a:headEnd/>
                <a:tailEnd/>
              </a:ln>
            </p:spPr>
            <p:txBody>
              <a:bodyPr wrap="none" anchor="ctr"/>
              <a:lstStyle/>
              <a:p>
                <a:endParaRPr lang="en-GB"/>
              </a:p>
            </p:txBody>
          </p:sp>
        </p:grpSp>
        <p:grpSp>
          <p:nvGrpSpPr>
            <p:cNvPr id="91" name="Group 152"/>
            <p:cNvGrpSpPr>
              <a:grpSpLocks/>
            </p:cNvGrpSpPr>
            <p:nvPr/>
          </p:nvGrpSpPr>
          <p:grpSpPr bwMode="auto">
            <a:xfrm>
              <a:off x="3321550" y="4668805"/>
              <a:ext cx="568325" cy="568325"/>
              <a:chOff x="937" y="3571"/>
              <a:chExt cx="358" cy="358"/>
            </a:xfrm>
          </p:grpSpPr>
          <p:sp>
            <p:nvSpPr>
              <p:cNvPr id="92" name="AutoShape 100"/>
              <p:cNvSpPr>
                <a:spLocks noChangeArrowheads="1"/>
              </p:cNvSpPr>
              <p:nvPr/>
            </p:nvSpPr>
            <p:spPr bwMode="auto">
              <a:xfrm rot="5400000">
                <a:off x="937" y="3571"/>
                <a:ext cx="358" cy="358"/>
              </a:xfrm>
              <a:prstGeom prst="roundRect">
                <a:avLst>
                  <a:gd name="adj" fmla="val 16667"/>
                </a:avLst>
              </a:prstGeom>
              <a:solidFill>
                <a:srgbClr val="0066FF"/>
              </a:solidFill>
              <a:ln w="19050">
                <a:solidFill>
                  <a:schemeClr val="tx1"/>
                </a:solidFill>
                <a:round/>
                <a:headEnd/>
                <a:tailEnd/>
              </a:ln>
            </p:spPr>
            <p:txBody>
              <a:bodyPr wrap="none" anchor="ctr"/>
              <a:lstStyle/>
              <a:p>
                <a:endParaRPr lang="en-GB"/>
              </a:p>
            </p:txBody>
          </p:sp>
          <p:grpSp>
            <p:nvGrpSpPr>
              <p:cNvPr id="93" name="Group 101"/>
              <p:cNvGrpSpPr>
                <a:grpSpLocks/>
              </p:cNvGrpSpPr>
              <p:nvPr/>
            </p:nvGrpSpPr>
            <p:grpSpPr bwMode="auto">
              <a:xfrm rot="5400000">
                <a:off x="1028" y="3616"/>
                <a:ext cx="220" cy="265"/>
                <a:chOff x="2370" y="1530"/>
                <a:chExt cx="334" cy="403"/>
              </a:xfrm>
            </p:grpSpPr>
            <p:sp>
              <p:nvSpPr>
                <p:cNvPr id="94" name="Oval 102"/>
                <p:cNvSpPr>
                  <a:spLocks noChangeArrowheads="1"/>
                </p:cNvSpPr>
                <p:nvPr/>
              </p:nvSpPr>
              <p:spPr bwMode="auto">
                <a:xfrm>
                  <a:off x="2608" y="1837"/>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5" name="Oval 103"/>
                <p:cNvSpPr>
                  <a:spLocks noChangeArrowheads="1"/>
                </p:cNvSpPr>
                <p:nvPr/>
              </p:nvSpPr>
              <p:spPr bwMode="auto">
                <a:xfrm>
                  <a:off x="2370" y="1683"/>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6" name="Oval 104"/>
                <p:cNvSpPr>
                  <a:spLocks noChangeArrowheads="1"/>
                </p:cNvSpPr>
                <p:nvPr/>
              </p:nvSpPr>
              <p:spPr bwMode="auto">
                <a:xfrm>
                  <a:off x="2370" y="1530"/>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7" name="Oval 105"/>
                <p:cNvSpPr>
                  <a:spLocks noChangeArrowheads="1"/>
                </p:cNvSpPr>
                <p:nvPr/>
              </p:nvSpPr>
              <p:spPr bwMode="auto">
                <a:xfrm>
                  <a:off x="2370" y="1837"/>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8" name="Oval 106"/>
                <p:cNvSpPr>
                  <a:spLocks noChangeArrowheads="1"/>
                </p:cNvSpPr>
                <p:nvPr/>
              </p:nvSpPr>
              <p:spPr bwMode="auto">
                <a:xfrm>
                  <a:off x="2608" y="1683"/>
                  <a:ext cx="96" cy="96"/>
                </a:xfrm>
                <a:prstGeom prst="ellipse">
                  <a:avLst/>
                </a:prstGeom>
                <a:solidFill>
                  <a:schemeClr val="bg1"/>
                </a:solidFill>
                <a:ln w="19050">
                  <a:solidFill>
                    <a:schemeClr val="tx1"/>
                  </a:solidFill>
                  <a:round/>
                  <a:headEnd/>
                  <a:tailEnd/>
                </a:ln>
              </p:spPr>
              <p:txBody>
                <a:bodyPr wrap="none" anchor="ctr"/>
                <a:lstStyle/>
                <a:p>
                  <a:endParaRPr lang="en-GB"/>
                </a:p>
              </p:txBody>
            </p:sp>
            <p:sp>
              <p:nvSpPr>
                <p:cNvPr id="99" name="Oval 107"/>
                <p:cNvSpPr>
                  <a:spLocks noChangeArrowheads="1"/>
                </p:cNvSpPr>
                <p:nvPr/>
              </p:nvSpPr>
              <p:spPr bwMode="auto">
                <a:xfrm>
                  <a:off x="2608" y="1530"/>
                  <a:ext cx="96" cy="96"/>
                </a:xfrm>
                <a:prstGeom prst="ellipse">
                  <a:avLst/>
                </a:prstGeom>
                <a:solidFill>
                  <a:schemeClr val="bg1"/>
                </a:solidFill>
                <a:ln w="19050">
                  <a:solidFill>
                    <a:schemeClr val="tx1"/>
                  </a:solidFill>
                  <a:round/>
                  <a:headEnd/>
                  <a:tailEnd/>
                </a:ln>
              </p:spPr>
              <p:txBody>
                <a:bodyPr wrap="none" anchor="ctr"/>
                <a:lstStyle/>
                <a:p>
                  <a:endParaRPr lang="en-GB"/>
                </a:p>
              </p:txBody>
            </p:sp>
          </p:grpSp>
        </p:grpSp>
      </p:grpSp>
      <p:sp>
        <p:nvSpPr>
          <p:cNvPr id="124" name="Rectangle 123"/>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Conditional probability</a:t>
            </a:r>
          </a:p>
        </p:txBody>
      </p:sp>
      <p:sp>
        <p:nvSpPr>
          <p:cNvPr id="125" name="Oval 124"/>
          <p:cNvSpPr/>
          <p:nvPr/>
        </p:nvSpPr>
        <p:spPr>
          <a:xfrm>
            <a:off x="2274797" y="4430870"/>
            <a:ext cx="833202" cy="83400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6" name="Oval 125"/>
          <p:cNvSpPr/>
          <p:nvPr/>
        </p:nvSpPr>
        <p:spPr>
          <a:xfrm>
            <a:off x="3125004" y="5224799"/>
            <a:ext cx="833202" cy="83400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Oval 126"/>
          <p:cNvSpPr/>
          <p:nvPr/>
        </p:nvSpPr>
        <p:spPr>
          <a:xfrm>
            <a:off x="1460632" y="5235512"/>
            <a:ext cx="833202" cy="83400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28" name="TextBox 127"/>
              <p:cNvSpPr txBox="1"/>
              <p:nvPr/>
            </p:nvSpPr>
            <p:spPr>
              <a:xfrm>
                <a:off x="4403694" y="4954461"/>
                <a:ext cx="1463040" cy="80124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rgbClr val="FF0000"/>
                              </a:solidFill>
                              <a:latin typeface="Cambria Math" panose="02040503050406030204" pitchFamily="18" charset="0"/>
                            </a:rPr>
                          </m:ctrlPr>
                        </m:fPr>
                        <m:num>
                          <m:r>
                            <m:rPr>
                              <m:nor/>
                            </m:rPr>
                            <a:rPr lang="en-GB" sz="2400" b="0" i="0" smtClean="0">
                              <a:solidFill>
                                <a:srgbClr val="FF0000"/>
                              </a:solidFill>
                              <a:latin typeface="Arial" panose="020B0604020202020204" pitchFamily="34" charset="0"/>
                              <a:cs typeface="Arial" panose="020B0604020202020204" pitchFamily="34" charset="0"/>
                            </a:rPr>
                            <m:t>3</m:t>
                          </m:r>
                        </m:num>
                        <m:den>
                          <m:r>
                            <m:rPr>
                              <m:nor/>
                            </m:rPr>
                            <a:rPr lang="en-GB" sz="2400" b="0" i="0" smtClean="0">
                              <a:solidFill>
                                <a:srgbClr val="FF0000"/>
                              </a:solidFill>
                              <a:latin typeface="Arial" panose="020B0604020202020204" pitchFamily="34" charset="0"/>
                              <a:cs typeface="Arial" panose="020B0604020202020204" pitchFamily="34" charset="0"/>
                            </a:rPr>
                            <m:t>6</m:t>
                          </m:r>
                        </m:den>
                      </m:f>
                      <m:r>
                        <m:rPr>
                          <m:nor/>
                        </m:rPr>
                        <a:rPr lang="en-GB" sz="2400" b="0" i="0" smtClean="0">
                          <a:solidFill>
                            <a:srgbClr val="FF0000"/>
                          </a:solidFill>
                          <a:latin typeface="Arial" panose="020B0604020202020204" pitchFamily="34" charset="0"/>
                          <a:cs typeface="Arial" panose="020B0604020202020204" pitchFamily="34" charset="0"/>
                        </a:rPr>
                        <m:t>=</m:t>
                      </m:r>
                      <m:f>
                        <m:fPr>
                          <m:ctrlPr>
                            <a:rPr lang="en-GB" sz="2400" b="0" i="1" smtClean="0">
                              <a:solidFill>
                                <a:srgbClr val="FF0000"/>
                              </a:solidFill>
                              <a:latin typeface="Cambria Math" panose="02040503050406030204" pitchFamily="18" charset="0"/>
                            </a:rPr>
                          </m:ctrlPr>
                        </m:fPr>
                        <m:num>
                          <m:r>
                            <m:rPr>
                              <m:nor/>
                            </m:rPr>
                            <a:rPr lang="en-GB" sz="2400" b="0" i="0" smtClean="0">
                              <a:solidFill>
                                <a:srgbClr val="FF0000"/>
                              </a:solidFill>
                              <a:latin typeface="Arial" panose="020B0604020202020204" pitchFamily="34" charset="0"/>
                              <a:cs typeface="Arial" panose="020B0604020202020204" pitchFamily="34" charset="0"/>
                            </a:rPr>
                            <m:t>1</m:t>
                          </m:r>
                        </m:num>
                        <m:den>
                          <m:r>
                            <m:rPr>
                              <m:nor/>
                            </m:rPr>
                            <a:rPr lang="en-GB" sz="2400" b="0" i="0" smtClean="0">
                              <a:solidFill>
                                <a:srgbClr val="FF0000"/>
                              </a:solidFill>
                              <a:latin typeface="Arial" panose="020B0604020202020204" pitchFamily="34" charset="0"/>
                              <a:cs typeface="Arial" panose="020B0604020202020204" pitchFamily="34" charset="0"/>
                            </a:rPr>
                            <m:t>2</m:t>
                          </m:r>
                        </m:den>
                      </m:f>
                    </m:oMath>
                  </m:oMathPara>
                </a14:m>
                <a:endParaRPr lang="en-GB" sz="2800" dirty="0">
                  <a:solidFill>
                    <a:srgbClr val="FF0000"/>
                  </a:solidFill>
                  <a:latin typeface="Arial" panose="020B0604020202020204" pitchFamily="34" charset="0"/>
                  <a:cs typeface="Arial" panose="020B0604020202020204" pitchFamily="34" charset="0"/>
                </a:endParaRPr>
              </a:p>
            </p:txBody>
          </p:sp>
        </mc:Choice>
        <mc:Fallback xmlns="">
          <p:sp>
            <p:nvSpPr>
              <p:cNvPr id="128" name="TextBox 127"/>
              <p:cNvSpPr txBox="1">
                <a:spLocks noRot="1" noChangeAspect="1" noMove="1" noResize="1" noEditPoints="1" noAdjustHandles="1" noChangeArrowheads="1" noChangeShapeType="1" noTextEdit="1"/>
              </p:cNvSpPr>
              <p:nvPr/>
            </p:nvSpPr>
            <p:spPr>
              <a:xfrm>
                <a:off x="4403694" y="4954461"/>
                <a:ext cx="1463040" cy="801245"/>
              </a:xfrm>
              <a:prstGeom prst="rect">
                <a:avLst/>
              </a:prstGeom>
              <a:blipFill rotWithShape="1">
                <a:blip r:embed="rId3"/>
                <a:stretch>
                  <a:fillRect/>
                </a:stretch>
              </a:blipFill>
            </p:spPr>
            <p:txBody>
              <a:bodyPr/>
              <a:lstStyle/>
              <a:p>
                <a:r>
                  <a:rPr lang="en-GB">
                    <a:noFill/>
                  </a:rPr>
                  <a:t> </a:t>
                </a:r>
              </a:p>
            </p:txBody>
          </p:sp>
        </mc:Fallback>
      </mc:AlternateContent>
      <p:grpSp>
        <p:nvGrpSpPr>
          <p:cNvPr id="129" name="Group 128"/>
          <p:cNvGrpSpPr/>
          <p:nvPr/>
        </p:nvGrpSpPr>
        <p:grpSpPr>
          <a:xfrm>
            <a:off x="8036686" y="4609653"/>
            <a:ext cx="552417" cy="667452"/>
            <a:chOff x="9492470" y="3333445"/>
            <a:chExt cx="1219073" cy="667452"/>
          </a:xfrm>
        </p:grpSpPr>
        <p:cxnSp>
          <p:nvCxnSpPr>
            <p:cNvPr id="130" name="Straight Connector 129"/>
            <p:cNvCxnSpPr/>
            <p:nvPr/>
          </p:nvCxnSpPr>
          <p:spPr>
            <a:xfrm>
              <a:off x="9492470" y="3333445"/>
              <a:ext cx="1219073" cy="667451"/>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1" name="Straight Connector 130"/>
            <p:cNvCxnSpPr/>
            <p:nvPr/>
          </p:nvCxnSpPr>
          <p:spPr>
            <a:xfrm flipV="1">
              <a:off x="9501094" y="3333445"/>
              <a:ext cx="1202661" cy="667452"/>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grpSp>
      <p:grpSp>
        <p:nvGrpSpPr>
          <p:cNvPr id="132" name="Group 131"/>
          <p:cNvGrpSpPr/>
          <p:nvPr/>
        </p:nvGrpSpPr>
        <p:grpSpPr>
          <a:xfrm>
            <a:off x="8040594" y="5369603"/>
            <a:ext cx="552417" cy="667452"/>
            <a:chOff x="9492470" y="3333445"/>
            <a:chExt cx="1219073" cy="667452"/>
          </a:xfrm>
        </p:grpSpPr>
        <p:cxnSp>
          <p:nvCxnSpPr>
            <p:cNvPr id="133" name="Straight Connector 132"/>
            <p:cNvCxnSpPr/>
            <p:nvPr/>
          </p:nvCxnSpPr>
          <p:spPr>
            <a:xfrm>
              <a:off x="9492470" y="3333445"/>
              <a:ext cx="1219073" cy="667451"/>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4" name="Straight Connector 133"/>
            <p:cNvCxnSpPr/>
            <p:nvPr/>
          </p:nvCxnSpPr>
          <p:spPr>
            <a:xfrm flipV="1">
              <a:off x="9501094" y="3333445"/>
              <a:ext cx="1202661" cy="667452"/>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grpSp>
      <p:grpSp>
        <p:nvGrpSpPr>
          <p:cNvPr id="135" name="Group 134"/>
          <p:cNvGrpSpPr/>
          <p:nvPr/>
        </p:nvGrpSpPr>
        <p:grpSpPr>
          <a:xfrm>
            <a:off x="9708986" y="5358835"/>
            <a:ext cx="552417" cy="667452"/>
            <a:chOff x="9492470" y="3333445"/>
            <a:chExt cx="1219073" cy="667452"/>
          </a:xfrm>
        </p:grpSpPr>
        <p:cxnSp>
          <p:nvCxnSpPr>
            <p:cNvPr id="136" name="Straight Connector 135"/>
            <p:cNvCxnSpPr/>
            <p:nvPr/>
          </p:nvCxnSpPr>
          <p:spPr>
            <a:xfrm>
              <a:off x="9492470" y="3333445"/>
              <a:ext cx="1219073" cy="667451"/>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7" name="Straight Connector 136"/>
            <p:cNvCxnSpPr/>
            <p:nvPr/>
          </p:nvCxnSpPr>
          <p:spPr>
            <a:xfrm flipV="1">
              <a:off x="9501094" y="3333445"/>
              <a:ext cx="1202661" cy="667452"/>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grpSp>
      <p:sp>
        <p:nvSpPr>
          <p:cNvPr id="138" name="Oval 137"/>
          <p:cNvSpPr/>
          <p:nvPr/>
        </p:nvSpPr>
        <p:spPr>
          <a:xfrm>
            <a:off x="8732285" y="4510118"/>
            <a:ext cx="833202" cy="83400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39" name="TextBox 138"/>
              <p:cNvSpPr txBox="1"/>
              <p:nvPr/>
            </p:nvSpPr>
            <p:spPr>
              <a:xfrm>
                <a:off x="10504022" y="4882630"/>
                <a:ext cx="1463040" cy="80137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rgbClr val="FF0000"/>
                              </a:solidFill>
                              <a:latin typeface="Cambria Math" panose="02040503050406030204" pitchFamily="18" charset="0"/>
                            </a:rPr>
                          </m:ctrlPr>
                        </m:fPr>
                        <m:num>
                          <m:r>
                            <m:rPr>
                              <m:nor/>
                            </m:rPr>
                            <a:rPr lang="en-GB" sz="2400" b="0" i="0" smtClean="0">
                              <a:solidFill>
                                <a:srgbClr val="FF0000"/>
                              </a:solidFill>
                              <a:latin typeface="Arial" panose="020B0604020202020204" pitchFamily="34" charset="0"/>
                              <a:cs typeface="Arial" panose="020B0604020202020204" pitchFamily="34" charset="0"/>
                            </a:rPr>
                            <m:t>1</m:t>
                          </m:r>
                        </m:num>
                        <m:den>
                          <m:r>
                            <m:rPr>
                              <m:nor/>
                            </m:rPr>
                            <a:rPr lang="en-GB" sz="2400" b="0" i="0" smtClean="0">
                              <a:solidFill>
                                <a:srgbClr val="FF0000"/>
                              </a:solidFill>
                              <a:latin typeface="Arial" panose="020B0604020202020204" pitchFamily="34" charset="0"/>
                              <a:cs typeface="Arial" panose="020B0604020202020204" pitchFamily="34" charset="0"/>
                            </a:rPr>
                            <m:t>3</m:t>
                          </m:r>
                        </m:den>
                      </m:f>
                    </m:oMath>
                  </m:oMathPara>
                </a14:m>
                <a:endParaRPr lang="en-GB" sz="2400" dirty="0">
                  <a:solidFill>
                    <a:srgbClr val="FF0000"/>
                  </a:solidFill>
                  <a:latin typeface="Arial" panose="020B0604020202020204" pitchFamily="34" charset="0"/>
                  <a:cs typeface="Arial" panose="020B0604020202020204" pitchFamily="34" charset="0"/>
                </a:endParaRPr>
              </a:p>
            </p:txBody>
          </p:sp>
        </mc:Choice>
        <mc:Fallback xmlns="">
          <p:sp>
            <p:nvSpPr>
              <p:cNvPr id="139" name="TextBox 138"/>
              <p:cNvSpPr txBox="1">
                <a:spLocks noRot="1" noChangeAspect="1" noMove="1" noResize="1" noEditPoints="1" noAdjustHandles="1" noChangeArrowheads="1" noChangeShapeType="1" noTextEdit="1"/>
              </p:cNvSpPr>
              <p:nvPr/>
            </p:nvSpPr>
            <p:spPr>
              <a:xfrm>
                <a:off x="10504022" y="4882630"/>
                <a:ext cx="1463040" cy="801373"/>
              </a:xfrm>
              <a:prstGeom prst="rect">
                <a:avLst/>
              </a:prstGeom>
              <a:blipFill rotWithShape="1">
                <a:blip r:embed="rId4"/>
                <a:stretch>
                  <a:fillRect/>
                </a:stretch>
              </a:blipFill>
            </p:spPr>
            <p:txBody>
              <a:bodyPr/>
              <a:lstStyle/>
              <a:p>
                <a:r>
                  <a:rPr lang="en-GB">
                    <a:noFill/>
                  </a:rPr>
                  <a:t> </a:t>
                </a:r>
              </a:p>
            </p:txBody>
          </p:sp>
        </mc:Fallback>
      </mc:AlternateContent>
      <p:sp>
        <p:nvSpPr>
          <p:cNvPr id="140" name="TextBox 139"/>
          <p:cNvSpPr txBox="1"/>
          <p:nvPr/>
        </p:nvSpPr>
        <p:spPr>
          <a:xfrm>
            <a:off x="6450539" y="5976833"/>
            <a:ext cx="5396693" cy="923330"/>
          </a:xfrm>
          <a:prstGeom prst="rect">
            <a:avLst/>
          </a:prstGeom>
          <a:noFill/>
        </p:spPr>
        <p:txBody>
          <a:bodyPr wrap="square" rtlCol="0">
            <a:spAutoFit/>
          </a:bodyPr>
          <a:lstStyle/>
          <a:p>
            <a:r>
              <a:rPr lang="en-GB" dirty="0">
                <a:solidFill>
                  <a:srgbClr val="FF0000"/>
                </a:solidFill>
                <a:latin typeface="Arial" panose="020B0604020202020204" pitchFamily="34" charset="0"/>
                <a:cs typeface="Arial" panose="020B0604020202020204" pitchFamily="34" charset="0"/>
              </a:rPr>
              <a:t>The extra information lets us cut down the number of items in the possibility space to three, so we calculate the probability based on three items</a:t>
            </a:r>
          </a:p>
        </p:txBody>
      </p:sp>
    </p:spTree>
    <p:extLst>
      <p:ext uri="{BB962C8B-B14F-4D97-AF65-F5344CB8AC3E}">
        <p14:creationId xmlns:p14="http://schemas.microsoft.com/office/powerpoint/2010/main" val="3935645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 grpId="0" animBg="1"/>
      <p:bldP spid="126" grpId="0" animBg="1"/>
      <p:bldP spid="127" grpId="0" animBg="1"/>
      <p:bldP spid="128" grpId="0"/>
      <p:bldP spid="138" grpId="0" animBg="1"/>
      <p:bldP spid="139" grpId="0"/>
      <p:bldP spid="1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6516624" y="3307577"/>
            <a:ext cx="5663184" cy="2677656"/>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If I select a student at random, what is the probability that:</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354013" indent="-354013"/>
            <a:r>
              <a:rPr lang="en-GB" sz="2400" dirty="0">
                <a:latin typeface="Arial" panose="020B0604020202020204" pitchFamily="34" charset="0"/>
                <a:cs typeface="Arial" panose="020B0604020202020204" pitchFamily="34" charset="0"/>
              </a:rPr>
              <a:t>b) They have blonde hair but do not wear glasses?</a:t>
            </a:r>
          </a:p>
          <a:p>
            <a:pPr marL="354013" indent="-354013"/>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c) Have neither blonde hair or glasses?</a:t>
            </a:r>
          </a:p>
        </p:txBody>
      </p:sp>
      <p:sp>
        <p:nvSpPr>
          <p:cNvPr id="12" name="Rectangle 11"/>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
        <p:nvSpPr>
          <p:cNvPr id="14" name="TextBox 13"/>
          <p:cNvSpPr txBox="1"/>
          <p:nvPr/>
        </p:nvSpPr>
        <p:spPr>
          <a:xfrm>
            <a:off x="318427" y="1377696"/>
            <a:ext cx="11555709"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In a class of 25, 12 students have blonde hair and 8 students have glasses. 2 students with glasses also have blonde hair.</a:t>
            </a:r>
          </a:p>
        </p:txBody>
      </p:sp>
      <p:sp>
        <p:nvSpPr>
          <p:cNvPr id="15" name="TextBox 14"/>
          <p:cNvSpPr txBox="1"/>
          <p:nvPr/>
        </p:nvSpPr>
        <p:spPr>
          <a:xfrm>
            <a:off x="6516624" y="2422907"/>
            <a:ext cx="5663184" cy="830997"/>
          </a:xfrm>
          <a:prstGeom prst="rect">
            <a:avLst/>
          </a:prstGeom>
          <a:noFill/>
        </p:spPr>
        <p:txBody>
          <a:bodyPr wrap="square" rtlCol="0">
            <a:spAutoFit/>
          </a:bodyPr>
          <a:lstStyle/>
          <a:p>
            <a:pPr marL="514350" indent="-514350">
              <a:buAutoNum type="alphaLcParenR"/>
            </a:pPr>
            <a:r>
              <a:rPr lang="en-GB" sz="2400" dirty="0">
                <a:latin typeface="Arial" panose="020B0604020202020204" pitchFamily="34" charset="0"/>
                <a:cs typeface="Arial" panose="020B0604020202020204" pitchFamily="34" charset="0"/>
              </a:rPr>
              <a:t>Draw a Venn diagram for this information.</a:t>
            </a:r>
          </a:p>
        </p:txBody>
      </p:sp>
      <p:grpSp>
        <p:nvGrpSpPr>
          <p:cNvPr id="20" name="Group 19"/>
          <p:cNvGrpSpPr/>
          <p:nvPr/>
        </p:nvGrpSpPr>
        <p:grpSpPr>
          <a:xfrm>
            <a:off x="318428" y="2416012"/>
            <a:ext cx="5911684" cy="4070131"/>
            <a:chOff x="310950" y="2689437"/>
            <a:chExt cx="5772858" cy="3796706"/>
          </a:xfrm>
        </p:grpSpPr>
        <p:grpSp>
          <p:nvGrpSpPr>
            <p:cNvPr id="2" name="Group 1"/>
            <p:cNvGrpSpPr/>
            <p:nvPr/>
          </p:nvGrpSpPr>
          <p:grpSpPr>
            <a:xfrm>
              <a:off x="310950" y="2689437"/>
              <a:ext cx="5772858" cy="3796706"/>
              <a:chOff x="486508" y="1011701"/>
              <a:chExt cx="6507480" cy="4419600"/>
            </a:xfrm>
          </p:grpSpPr>
          <p:sp>
            <p:nvSpPr>
              <p:cNvPr id="5" name="Rectangle 4"/>
              <p:cNvSpPr/>
              <p:nvPr/>
            </p:nvSpPr>
            <p:spPr>
              <a:xfrm>
                <a:off x="486508" y="1011701"/>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867508" y="1865141"/>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909668" y="1895621"/>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747868" y="4623581"/>
                <a:ext cx="2606040" cy="537406"/>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Glasses</a:t>
                </a:r>
              </a:p>
            </p:txBody>
          </p:sp>
          <p:sp>
            <p:nvSpPr>
              <p:cNvPr id="9" name="TextBox 8"/>
              <p:cNvSpPr txBox="1"/>
              <p:nvPr/>
            </p:nvSpPr>
            <p:spPr>
              <a:xfrm>
                <a:off x="1159419" y="4623581"/>
                <a:ext cx="1569720" cy="537406"/>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Blonde</a:t>
                </a:r>
              </a:p>
            </p:txBody>
          </p:sp>
        </p:grpSp>
        <p:sp>
          <p:nvSpPr>
            <p:cNvPr id="16" name="TextBox 15"/>
            <p:cNvSpPr txBox="1"/>
            <p:nvPr/>
          </p:nvSpPr>
          <p:spPr>
            <a:xfrm>
              <a:off x="2826434" y="4269219"/>
              <a:ext cx="4185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2</a:t>
              </a:r>
            </a:p>
          </p:txBody>
        </p:sp>
        <p:sp>
          <p:nvSpPr>
            <p:cNvPr id="17" name="TextBox 16"/>
            <p:cNvSpPr txBox="1"/>
            <p:nvPr/>
          </p:nvSpPr>
          <p:spPr>
            <a:xfrm>
              <a:off x="4118786" y="4392153"/>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6</a:t>
              </a:r>
            </a:p>
          </p:txBody>
        </p:sp>
        <p:sp>
          <p:nvSpPr>
            <p:cNvPr id="18" name="TextBox 17"/>
            <p:cNvSpPr txBox="1"/>
            <p:nvPr/>
          </p:nvSpPr>
          <p:spPr>
            <a:xfrm>
              <a:off x="1134953" y="4064571"/>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19" name="TextBox 18"/>
            <p:cNvSpPr txBox="1"/>
            <p:nvPr/>
          </p:nvSpPr>
          <p:spPr>
            <a:xfrm>
              <a:off x="792346" y="2899375"/>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7</a:t>
              </a:r>
            </a:p>
          </p:txBody>
        </p:sp>
      </p:grpSp>
      <mc:AlternateContent xmlns:mc="http://schemas.openxmlformats.org/markup-compatibility/2006" xmlns:a14="http://schemas.microsoft.com/office/drawing/2010/main">
        <mc:Choice Requires="a14">
          <p:sp>
            <p:nvSpPr>
              <p:cNvPr id="21" name="Rounded Rectangle 20"/>
              <p:cNvSpPr/>
              <p:nvPr/>
            </p:nvSpPr>
            <p:spPr>
              <a:xfrm>
                <a:off x="9044179" y="4802251"/>
                <a:ext cx="792089"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10</m:t>
                          </m:r>
                        </m:num>
                        <m:den>
                          <m:r>
                            <m:rPr>
                              <m:nor/>
                            </m:rPr>
                            <a:rPr lang="en-GB" sz="2400" b="0" i="0" smtClean="0">
                              <a:solidFill>
                                <a:schemeClr val="tx1"/>
                              </a:solidFill>
                              <a:latin typeface="Arial" panose="020B0604020202020204" pitchFamily="34" charset="0"/>
                              <a:cs typeface="Arial" panose="020B0604020202020204" pitchFamily="34" charset="0"/>
                            </a:rPr>
                            <m:t>25</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1" name="Rounded Rectangle 20"/>
              <p:cNvSpPr>
                <a:spLocks noRot="1" noChangeAspect="1" noMove="1" noResize="1" noEditPoints="1" noAdjustHandles="1" noChangeArrowheads="1" noChangeShapeType="1" noTextEdit="1"/>
              </p:cNvSpPr>
              <p:nvPr/>
            </p:nvSpPr>
            <p:spPr>
              <a:xfrm>
                <a:off x="9044179" y="4802251"/>
                <a:ext cx="792089" cy="705713"/>
              </a:xfrm>
              <a:prstGeom prst="roundRect">
                <a:avLst/>
              </a:prstGeom>
              <a:blipFill>
                <a:blip r:embed="rId4"/>
                <a:stretch>
                  <a:fillRect/>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ounded Rectangle 21"/>
              <p:cNvSpPr/>
              <p:nvPr/>
            </p:nvSpPr>
            <p:spPr>
              <a:xfrm>
                <a:off x="9044178" y="5985233"/>
                <a:ext cx="792089"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7</m:t>
                          </m:r>
                        </m:num>
                        <m:den>
                          <m:r>
                            <m:rPr>
                              <m:nor/>
                            </m:rPr>
                            <a:rPr lang="en-GB" sz="2400" b="0" i="0" smtClean="0">
                              <a:solidFill>
                                <a:schemeClr val="tx1"/>
                              </a:solidFill>
                              <a:latin typeface="Arial" panose="020B0604020202020204" pitchFamily="34" charset="0"/>
                              <a:cs typeface="Arial" panose="020B0604020202020204" pitchFamily="34" charset="0"/>
                            </a:rPr>
                            <m:t>25</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2" name="Rounded Rectangle 21"/>
              <p:cNvSpPr>
                <a:spLocks noRot="1" noChangeAspect="1" noMove="1" noResize="1" noEditPoints="1" noAdjustHandles="1" noChangeArrowheads="1" noChangeShapeType="1" noTextEdit="1"/>
              </p:cNvSpPr>
              <p:nvPr/>
            </p:nvSpPr>
            <p:spPr>
              <a:xfrm>
                <a:off x="9044178" y="5985233"/>
                <a:ext cx="792089" cy="705713"/>
              </a:xfrm>
              <a:prstGeom prst="roundRect">
                <a:avLst/>
              </a:prstGeom>
              <a:blipFill>
                <a:blip r:embed="rId5"/>
                <a:stretch>
                  <a:fillRect/>
                </a:stretch>
              </a:blipFill>
              <a:ln>
                <a:solidFill>
                  <a:srgbClr val="F9BC9A"/>
                </a:solidFill>
              </a:ln>
            </p:spPr>
            <p:txBody>
              <a:bodyPr/>
              <a:lstStyle/>
              <a:p>
                <a:r>
                  <a:rPr lang="en-GB">
                    <a:noFill/>
                  </a:rPr>
                  <a:t> </a:t>
                </a:r>
              </a:p>
            </p:txBody>
          </p:sp>
        </mc:Fallback>
      </mc:AlternateContent>
      <p:sp>
        <p:nvSpPr>
          <p:cNvPr id="23" name="Rectangle 22"/>
          <p:cNvSpPr/>
          <p:nvPr/>
        </p:nvSpPr>
        <p:spPr>
          <a:xfrm>
            <a:off x="-62992" y="2362765"/>
            <a:ext cx="362600" cy="584775"/>
          </a:xfrm>
          <a:prstGeom prst="rect">
            <a:avLst/>
          </a:prstGeom>
        </p:spPr>
        <p:txBody>
          <a:bodyPr wrap="none">
            <a:spAutoFit/>
          </a:bodyPr>
          <a:lstStyle/>
          <a:p>
            <a:r>
              <a:rPr lang="en-GB" sz="3200" b="1" dirty="0">
                <a:latin typeface="Palace Script MT" panose="030303020206070C0B05" pitchFamily="66" charset="0"/>
                <a:ea typeface="Times New Roman" panose="02020603050405020304" pitchFamily="18" charset="0"/>
                <a:cs typeface="Arial" panose="020B0604020202020204" pitchFamily="34" charset="0"/>
              </a:rPr>
              <a:t>E</a:t>
            </a:r>
            <a:endParaRPr lang="en-GB" sz="3200" dirty="0"/>
          </a:p>
        </p:txBody>
      </p:sp>
    </p:spTree>
    <p:extLst>
      <p:ext uri="{BB962C8B-B14F-4D97-AF65-F5344CB8AC3E}">
        <p14:creationId xmlns:p14="http://schemas.microsoft.com/office/powerpoint/2010/main" val="97875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653784" y="3560012"/>
            <a:ext cx="5220352" cy="830997"/>
          </a:xfrm>
          <a:prstGeom prst="rect">
            <a:avLst/>
          </a:prstGeom>
          <a:noFill/>
        </p:spPr>
        <p:txBody>
          <a:bodyPr wrap="square" rtlCol="0">
            <a:spAutoFit/>
          </a:bodyPr>
          <a:lstStyle/>
          <a:p>
            <a:pPr>
              <a:tabLst>
                <a:tab pos="441325" algn="l"/>
              </a:tabLst>
            </a:pPr>
            <a:r>
              <a:rPr lang="en-GB" sz="2400" dirty="0">
                <a:solidFill>
                  <a:srgbClr val="FF0000"/>
                </a:solidFill>
              </a:rPr>
              <a:t>The student has to be one of these 8, 2 of which have blond hair. So</a:t>
            </a:r>
          </a:p>
        </p:txBody>
      </p:sp>
      <p:cxnSp>
        <p:nvCxnSpPr>
          <p:cNvPr id="16" name="Straight Arrow Connector 15"/>
          <p:cNvCxnSpPr/>
          <p:nvPr/>
        </p:nvCxnSpPr>
        <p:spPr>
          <a:xfrm flipH="1" flipV="1">
            <a:off x="4657344" y="3560012"/>
            <a:ext cx="1996441" cy="341514"/>
          </a:xfrm>
          <a:prstGeom prst="straightConnector1">
            <a:avLst/>
          </a:prstGeom>
          <a:ln w="28575">
            <a:solidFill>
              <a:srgbClr val="FF0000"/>
            </a:solidFill>
            <a:headEnd w="lg" len="lg"/>
            <a:tailEnd type="stealth" w="lg" len="lg"/>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Try this!</a:t>
            </a:r>
          </a:p>
        </p:txBody>
      </p:sp>
      <p:sp>
        <p:nvSpPr>
          <p:cNvPr id="18" name="TextBox 17"/>
          <p:cNvSpPr txBox="1"/>
          <p:nvPr/>
        </p:nvSpPr>
        <p:spPr>
          <a:xfrm>
            <a:off x="6653783" y="2142888"/>
            <a:ext cx="5220353" cy="1200329"/>
          </a:xfrm>
          <a:prstGeom prst="rect">
            <a:avLst/>
          </a:prstGeom>
          <a:noFill/>
        </p:spPr>
        <p:txBody>
          <a:bodyPr wrap="square" rtlCol="0">
            <a:spAutoFit/>
          </a:bodyPr>
          <a:lstStyle/>
          <a:p>
            <a:pPr>
              <a:tabLst>
                <a:tab pos="441325" algn="l"/>
              </a:tabLst>
            </a:pPr>
            <a:r>
              <a:rPr lang="en-GB" sz="2400" dirty="0">
                <a:latin typeface="Arial" panose="020B0604020202020204" pitchFamily="34" charset="0"/>
                <a:cs typeface="Arial" panose="020B0604020202020204" pitchFamily="34" charset="0"/>
              </a:rPr>
              <a:t>If I select a student with glasses what is the probability that they have blonde hair? </a:t>
            </a:r>
            <a:endParaRPr lang="en-GB" sz="2400" baseline="-25000" dirty="0">
              <a:latin typeface="Arial" panose="020B0604020202020204" pitchFamily="34" charset="0"/>
              <a:cs typeface="Arial" panose="020B0604020202020204" pitchFamily="34" charset="0"/>
            </a:endParaRPr>
          </a:p>
        </p:txBody>
      </p:sp>
      <p:grpSp>
        <p:nvGrpSpPr>
          <p:cNvPr id="19" name="Group 18"/>
          <p:cNvGrpSpPr/>
          <p:nvPr/>
        </p:nvGrpSpPr>
        <p:grpSpPr>
          <a:xfrm>
            <a:off x="306236" y="1866460"/>
            <a:ext cx="5911684" cy="4070131"/>
            <a:chOff x="310950" y="2689437"/>
            <a:chExt cx="5772858" cy="3796706"/>
          </a:xfrm>
        </p:grpSpPr>
        <p:grpSp>
          <p:nvGrpSpPr>
            <p:cNvPr id="20" name="Group 19"/>
            <p:cNvGrpSpPr/>
            <p:nvPr/>
          </p:nvGrpSpPr>
          <p:grpSpPr>
            <a:xfrm>
              <a:off x="310950" y="2689437"/>
              <a:ext cx="5772858" cy="3796706"/>
              <a:chOff x="486508" y="1011701"/>
              <a:chExt cx="6507480" cy="4419600"/>
            </a:xfrm>
          </p:grpSpPr>
          <p:sp>
            <p:nvSpPr>
              <p:cNvPr id="25" name="Rectangle 24"/>
              <p:cNvSpPr/>
              <p:nvPr/>
            </p:nvSpPr>
            <p:spPr>
              <a:xfrm>
                <a:off x="486508" y="1011701"/>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909668" y="1895621"/>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3747868" y="4623581"/>
                <a:ext cx="2606040" cy="537406"/>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Glasses</a:t>
                </a:r>
              </a:p>
            </p:txBody>
          </p:sp>
          <p:sp>
            <p:nvSpPr>
              <p:cNvPr id="29" name="TextBox 28"/>
              <p:cNvSpPr txBox="1"/>
              <p:nvPr/>
            </p:nvSpPr>
            <p:spPr>
              <a:xfrm>
                <a:off x="1461868" y="4623581"/>
                <a:ext cx="1569720" cy="537406"/>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Blonde</a:t>
                </a:r>
              </a:p>
            </p:txBody>
          </p:sp>
          <p:sp>
            <p:nvSpPr>
              <p:cNvPr id="26" name="Oval 25"/>
              <p:cNvSpPr/>
              <p:nvPr/>
            </p:nvSpPr>
            <p:spPr>
              <a:xfrm>
                <a:off x="867508" y="1865141"/>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1" name="TextBox 20"/>
            <p:cNvSpPr txBox="1"/>
            <p:nvPr/>
          </p:nvSpPr>
          <p:spPr>
            <a:xfrm>
              <a:off x="2826434" y="4269219"/>
              <a:ext cx="4185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2</a:t>
              </a:r>
            </a:p>
          </p:txBody>
        </p:sp>
        <p:sp>
          <p:nvSpPr>
            <p:cNvPr id="22" name="TextBox 21"/>
            <p:cNvSpPr txBox="1"/>
            <p:nvPr/>
          </p:nvSpPr>
          <p:spPr>
            <a:xfrm>
              <a:off x="4118786" y="4392153"/>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6</a:t>
              </a:r>
            </a:p>
          </p:txBody>
        </p:sp>
        <p:sp>
          <p:nvSpPr>
            <p:cNvPr id="23" name="TextBox 22"/>
            <p:cNvSpPr txBox="1"/>
            <p:nvPr/>
          </p:nvSpPr>
          <p:spPr>
            <a:xfrm>
              <a:off x="1134953" y="4064571"/>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24" name="TextBox 23"/>
            <p:cNvSpPr txBox="1"/>
            <p:nvPr/>
          </p:nvSpPr>
          <p:spPr>
            <a:xfrm>
              <a:off x="792346" y="2899375"/>
              <a:ext cx="68521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7</a:t>
              </a:r>
            </a:p>
          </p:txBody>
        </p:sp>
      </p:grpSp>
      <mc:AlternateContent xmlns:mc="http://schemas.openxmlformats.org/markup-compatibility/2006" xmlns:a14="http://schemas.microsoft.com/office/drawing/2010/main">
        <mc:Choice Requires="a14">
          <p:sp>
            <p:nvSpPr>
              <p:cNvPr id="32" name="Rounded Rectangle 31"/>
              <p:cNvSpPr/>
              <p:nvPr/>
            </p:nvSpPr>
            <p:spPr>
              <a:xfrm>
                <a:off x="6771469" y="4487027"/>
                <a:ext cx="1482515" cy="705713"/>
              </a:xfrm>
              <a:prstGeom prst="roundRect">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2</m:t>
                          </m:r>
                        </m:num>
                        <m:den>
                          <m:r>
                            <m:rPr>
                              <m:nor/>
                            </m:rPr>
                            <a:rPr lang="en-GB" sz="2400" b="0" i="0" smtClean="0">
                              <a:solidFill>
                                <a:schemeClr val="tx1"/>
                              </a:solidFill>
                              <a:latin typeface="Arial" panose="020B0604020202020204" pitchFamily="34" charset="0"/>
                              <a:cs typeface="Arial" panose="020B0604020202020204" pitchFamily="34" charset="0"/>
                            </a:rPr>
                            <m:t>8</m:t>
                          </m:r>
                        </m:den>
                      </m:f>
                      <m:r>
                        <m:rPr>
                          <m:nor/>
                        </m:rPr>
                        <a:rPr lang="en-GB" sz="2400" b="0" i="0" smtClean="0">
                          <a:solidFill>
                            <a:schemeClr val="tx1"/>
                          </a:solidFill>
                          <a:latin typeface="Cambria Math"/>
                          <a:cs typeface="Arial" panose="020B0604020202020204" pitchFamily="34" charset="0"/>
                        </a:rPr>
                        <m:t> </m:t>
                      </m:r>
                      <m:r>
                        <m:rPr>
                          <m:nor/>
                        </m:rPr>
                        <a:rPr lang="en-GB" sz="2400" b="0" i="0" smtClean="0">
                          <a:solidFill>
                            <a:schemeClr val="tx1"/>
                          </a:solidFill>
                          <a:latin typeface="Arial" panose="020B0604020202020204" pitchFamily="34" charset="0"/>
                          <a:cs typeface="Arial" panose="020B0604020202020204" pitchFamily="34" charset="0"/>
                        </a:rPr>
                        <m:t>= </m:t>
                      </m:r>
                      <m:f>
                        <m:fPr>
                          <m:ctrlPr>
                            <a:rPr lang="en-GB" sz="2400" b="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m:t>
                          </m:r>
                        </m:num>
                        <m:den>
                          <m:r>
                            <m:rPr>
                              <m:nor/>
                            </m:rPr>
                            <a:rPr lang="en-GB" sz="2400" b="0" i="0" smtClean="0">
                              <a:solidFill>
                                <a:schemeClr val="tx1"/>
                              </a:solidFill>
                              <a:latin typeface="Arial" panose="020B0604020202020204" pitchFamily="34" charset="0"/>
                              <a:cs typeface="Arial" panose="020B0604020202020204" pitchFamily="34" charset="0"/>
                            </a:rPr>
                            <m:t>4</m:t>
                          </m:r>
                        </m:den>
                      </m:f>
                      <m:r>
                        <a:rPr lang="en-GB" sz="2400" b="0" i="1" smtClean="0">
                          <a:solidFill>
                            <a:schemeClr val="tx1"/>
                          </a:solidFill>
                          <a:latin typeface="Cambria Math"/>
                          <a:cs typeface="Arial" panose="020B0604020202020204" pitchFamily="34" charset="0"/>
                        </a:rPr>
                        <m:t> </m:t>
                      </m:r>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32" name="Rounded Rectangle 31"/>
              <p:cNvSpPr>
                <a:spLocks noRot="1" noChangeAspect="1" noMove="1" noResize="1" noEditPoints="1" noAdjustHandles="1" noChangeArrowheads="1" noChangeShapeType="1" noTextEdit="1"/>
              </p:cNvSpPr>
              <p:nvPr/>
            </p:nvSpPr>
            <p:spPr>
              <a:xfrm>
                <a:off x="6771469" y="4487027"/>
                <a:ext cx="1482515" cy="705713"/>
              </a:xfrm>
              <a:prstGeom prst="roundRect">
                <a:avLst/>
              </a:prstGeom>
              <a:blipFill rotWithShape="1">
                <a:blip r:embed="rId4"/>
                <a:stretch>
                  <a:fillRect/>
                </a:stretch>
              </a:blipFill>
              <a:ln>
                <a:solidFill>
                  <a:srgbClr val="F9BC9A"/>
                </a:solidFill>
              </a:ln>
            </p:spPr>
            <p:txBody>
              <a:bodyPr/>
              <a:lstStyle/>
              <a:p>
                <a:r>
                  <a:rPr lang="en-GB">
                    <a:noFill/>
                  </a:rPr>
                  <a:t> </a:t>
                </a:r>
              </a:p>
            </p:txBody>
          </p:sp>
        </mc:Fallback>
      </mc:AlternateContent>
      <p:sp>
        <p:nvSpPr>
          <p:cNvPr id="31" name="Rectangle 30"/>
          <p:cNvSpPr/>
          <p:nvPr/>
        </p:nvSpPr>
        <p:spPr>
          <a:xfrm>
            <a:off x="-76200" y="1787192"/>
            <a:ext cx="362600" cy="584775"/>
          </a:xfrm>
          <a:prstGeom prst="rect">
            <a:avLst/>
          </a:prstGeom>
        </p:spPr>
        <p:txBody>
          <a:bodyPr wrap="none">
            <a:spAutoFit/>
          </a:bodyPr>
          <a:lstStyle/>
          <a:p>
            <a:r>
              <a:rPr lang="en-GB" sz="3200" b="1" dirty="0">
                <a:latin typeface="Palace Script MT" panose="030303020206070C0B05" pitchFamily="66" charset="0"/>
                <a:ea typeface="Times New Roman" panose="02020603050405020304" pitchFamily="18" charset="0"/>
                <a:cs typeface="Arial" panose="020B0604020202020204" pitchFamily="34" charset="0"/>
              </a:rPr>
              <a:t>E</a:t>
            </a:r>
            <a:endParaRPr lang="en-GB" sz="3200" dirty="0"/>
          </a:p>
        </p:txBody>
      </p:sp>
    </p:spTree>
    <p:extLst>
      <p:ext uri="{BB962C8B-B14F-4D97-AF65-F5344CB8AC3E}">
        <p14:creationId xmlns:p14="http://schemas.microsoft.com/office/powerpoint/2010/main" val="73681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2188492" y="3300739"/>
            <a:ext cx="1812916" cy="2714489"/>
          </a:xfrm>
          <a:prstGeom prst="rect">
            <a:avLst/>
          </a:prstGeom>
        </p:spPr>
      </p:pic>
      <p:pic>
        <p:nvPicPr>
          <p:cNvPr id="7" name="Picture 6"/>
          <p:cNvPicPr>
            <a:picLocks noChangeAspect="1"/>
          </p:cNvPicPr>
          <p:nvPr/>
        </p:nvPicPr>
        <p:blipFill>
          <a:blip r:embed="rId3"/>
          <a:stretch>
            <a:fillRect/>
          </a:stretch>
        </p:blipFill>
        <p:spPr>
          <a:xfrm>
            <a:off x="6188986" y="3300739"/>
            <a:ext cx="1812916" cy="2714489"/>
          </a:xfrm>
          <a:prstGeom prst="rect">
            <a:avLst/>
          </a:prstGeom>
        </p:spPr>
      </p:pic>
      <p:pic>
        <p:nvPicPr>
          <p:cNvPr id="8" name="Picture 7"/>
          <p:cNvPicPr>
            <a:picLocks noChangeAspect="1"/>
          </p:cNvPicPr>
          <p:nvPr/>
        </p:nvPicPr>
        <p:blipFill>
          <a:blip r:embed="rId3"/>
          <a:stretch>
            <a:fillRect/>
          </a:stretch>
        </p:blipFill>
        <p:spPr>
          <a:xfrm>
            <a:off x="4163338" y="3321034"/>
            <a:ext cx="1812916" cy="2695962"/>
          </a:xfrm>
          <a:prstGeom prst="rect">
            <a:avLst/>
          </a:prstGeom>
        </p:spPr>
      </p:pic>
      <p:pic>
        <p:nvPicPr>
          <p:cNvPr id="9" name="Picture 8"/>
          <p:cNvPicPr>
            <a:picLocks noChangeAspect="1"/>
          </p:cNvPicPr>
          <p:nvPr/>
        </p:nvPicPr>
        <p:blipFill>
          <a:blip r:embed="rId3"/>
          <a:stretch>
            <a:fillRect/>
          </a:stretch>
        </p:blipFill>
        <p:spPr>
          <a:xfrm>
            <a:off x="8189233" y="3300739"/>
            <a:ext cx="1812916" cy="2714489"/>
          </a:xfrm>
          <a:prstGeom prst="rect">
            <a:avLst/>
          </a:prstGeom>
        </p:spPr>
      </p:pic>
      <p:pic>
        <p:nvPicPr>
          <p:cNvPr id="10" name="Picture 9"/>
          <p:cNvPicPr>
            <a:picLocks noChangeAspect="1"/>
          </p:cNvPicPr>
          <p:nvPr/>
        </p:nvPicPr>
        <p:blipFill>
          <a:blip r:embed="rId3"/>
          <a:stretch>
            <a:fillRect/>
          </a:stretch>
        </p:blipFill>
        <p:spPr>
          <a:xfrm>
            <a:off x="10189480" y="3300739"/>
            <a:ext cx="1812916" cy="2714489"/>
          </a:xfrm>
          <a:prstGeom prst="rect">
            <a:avLst/>
          </a:prstGeom>
        </p:spPr>
      </p:pic>
      <p:pic>
        <p:nvPicPr>
          <p:cNvPr id="11" name="Picture 10"/>
          <p:cNvPicPr>
            <a:picLocks noChangeAspect="1"/>
          </p:cNvPicPr>
          <p:nvPr/>
        </p:nvPicPr>
        <p:blipFill>
          <a:blip r:embed="rId3"/>
          <a:stretch>
            <a:fillRect/>
          </a:stretch>
        </p:blipFill>
        <p:spPr>
          <a:xfrm>
            <a:off x="241000" y="3300744"/>
            <a:ext cx="1812916" cy="2714659"/>
          </a:xfrm>
          <a:prstGeom prst="rect">
            <a:avLst/>
          </a:prstGeom>
        </p:spPr>
      </p:pic>
      <p:sp>
        <p:nvSpPr>
          <p:cNvPr id="12" name="TextBox 11"/>
          <p:cNvSpPr txBox="1"/>
          <p:nvPr/>
        </p:nvSpPr>
        <p:spPr>
          <a:xfrm>
            <a:off x="315245" y="1197483"/>
            <a:ext cx="11571956" cy="1938992"/>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In the game you have 6 cards. </a:t>
            </a:r>
          </a:p>
          <a:p>
            <a:pPr marL="457200" indent="-457200">
              <a:buFont typeface="+mj-lt"/>
              <a:buAutoNum type="arabicPeriod"/>
            </a:pPr>
            <a:r>
              <a:rPr lang="en-GB" sz="2400" dirty="0">
                <a:latin typeface="Arial" panose="020B0604020202020204" pitchFamily="34" charset="0"/>
                <a:cs typeface="Arial" panose="020B0604020202020204" pitchFamily="34" charset="0"/>
              </a:rPr>
              <a:t>Each card has a different integer on it from 1 to 6. </a:t>
            </a:r>
          </a:p>
          <a:p>
            <a:pPr marL="457200" indent="-457200">
              <a:buFont typeface="+mj-lt"/>
              <a:buAutoNum type="arabicPeriod"/>
            </a:pPr>
            <a:r>
              <a:rPr lang="en-GB" sz="2400" dirty="0">
                <a:latin typeface="Arial" panose="020B0604020202020204" pitchFamily="34" charset="0"/>
                <a:cs typeface="Arial" panose="020B0604020202020204" pitchFamily="34" charset="0"/>
              </a:rPr>
              <a:t>The first card is revealed – you need to turn over all six cards by correctly ‘guessing’ if the next card will be higher or lower than the current card.</a:t>
            </a:r>
          </a:p>
          <a:p>
            <a:pPr marL="457200" indent="-457200">
              <a:buFont typeface="+mj-lt"/>
              <a:buAutoNum type="arabicPeriod"/>
            </a:pPr>
            <a:r>
              <a:rPr lang="en-GB" sz="2400" dirty="0">
                <a:latin typeface="Arial" panose="020B0604020202020204" pitchFamily="34" charset="0"/>
                <a:cs typeface="Arial" panose="020B0604020202020204" pitchFamily="34" charset="0"/>
              </a:rPr>
              <a:t>If you manage to turn over all 6 cards correctly you win the game.</a:t>
            </a:r>
          </a:p>
        </p:txBody>
      </p:sp>
      <p:sp>
        <p:nvSpPr>
          <p:cNvPr id="13" name="TextBox 12"/>
          <p:cNvSpPr txBox="1"/>
          <p:nvPr/>
        </p:nvSpPr>
        <p:spPr>
          <a:xfrm>
            <a:off x="315245" y="6016995"/>
            <a:ext cx="11571956"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How do we use conditional probability to assist us in playing this game?</a:t>
            </a:r>
          </a:p>
        </p:txBody>
      </p:sp>
      <p:sp>
        <p:nvSpPr>
          <p:cNvPr id="14" name="Rectangle 13"/>
          <p:cNvSpPr/>
          <p:nvPr/>
        </p:nvSpPr>
        <p:spPr>
          <a:xfrm>
            <a:off x="-12192" y="-12192"/>
            <a:ext cx="12192000" cy="120967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a:defRPr/>
            </a:pPr>
            <a:r>
              <a:rPr lang="en-GB" sz="2800" b="1" dirty="0">
                <a:latin typeface="Arial" panose="020B0604020202020204" pitchFamily="34" charset="0"/>
                <a:cs typeface="Arial" panose="020B0604020202020204" pitchFamily="34" charset="0"/>
              </a:rPr>
              <a:t>The higher or lower game</a:t>
            </a:r>
          </a:p>
        </p:txBody>
      </p:sp>
      <p:grpSp>
        <p:nvGrpSpPr>
          <p:cNvPr id="47" name="Group 46"/>
          <p:cNvGrpSpPr/>
          <p:nvPr/>
        </p:nvGrpSpPr>
        <p:grpSpPr>
          <a:xfrm>
            <a:off x="214949" y="3230399"/>
            <a:ext cx="1896035" cy="2857500"/>
            <a:chOff x="214949" y="3230399"/>
            <a:chExt cx="1896035" cy="2857500"/>
          </a:xfrm>
        </p:grpSpPr>
        <p:pic>
          <p:nvPicPr>
            <p:cNvPr id="17" name="Picture 16"/>
            <p:cNvPicPr>
              <a:picLocks noChangeAspect="1"/>
            </p:cNvPicPr>
            <p:nvPr/>
          </p:nvPicPr>
          <p:blipFill rotWithShape="1">
            <a:blip r:embed="rId4"/>
            <a:srcRect l="15834" r="17813"/>
            <a:stretch/>
          </p:blipFill>
          <p:spPr>
            <a:xfrm>
              <a:off x="214949" y="3230399"/>
              <a:ext cx="1896035" cy="2857500"/>
            </a:xfrm>
            <a:prstGeom prst="rect">
              <a:avLst/>
            </a:prstGeom>
          </p:spPr>
        </p:pic>
        <p:sp>
          <p:nvSpPr>
            <p:cNvPr id="4" name="card1"/>
            <p:cNvSpPr/>
            <p:nvPr/>
          </p:nvSpPr>
          <p:spPr>
            <a:xfrm>
              <a:off x="367550" y="3487983"/>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dirty="0">
                  <a:latin typeface="Arial" panose="020B0604020202020204" pitchFamily="34" charset="0"/>
                  <a:cs typeface="Arial" panose="020B0604020202020204" pitchFamily="34" charset="0"/>
                </a:rPr>
                <a:t>6</a:t>
              </a:r>
            </a:p>
          </p:txBody>
        </p:sp>
      </p:grpSp>
      <p:grpSp>
        <p:nvGrpSpPr>
          <p:cNvPr id="46" name="Group 45"/>
          <p:cNvGrpSpPr/>
          <p:nvPr/>
        </p:nvGrpSpPr>
        <p:grpSpPr>
          <a:xfrm>
            <a:off x="2110195" y="3230399"/>
            <a:ext cx="1896035" cy="2857500"/>
            <a:chOff x="2110195" y="3230399"/>
            <a:chExt cx="1896035" cy="2857500"/>
          </a:xfrm>
        </p:grpSpPr>
        <p:pic>
          <p:nvPicPr>
            <p:cNvPr id="21" name="Picture 20"/>
            <p:cNvPicPr>
              <a:picLocks noChangeAspect="1"/>
            </p:cNvPicPr>
            <p:nvPr/>
          </p:nvPicPr>
          <p:blipFill rotWithShape="1">
            <a:blip r:embed="rId4"/>
            <a:srcRect l="15834" r="17813"/>
            <a:stretch/>
          </p:blipFill>
          <p:spPr>
            <a:xfrm>
              <a:off x="2110195" y="3230399"/>
              <a:ext cx="1896035" cy="2857500"/>
            </a:xfrm>
            <a:prstGeom prst="rect">
              <a:avLst/>
            </a:prstGeom>
          </p:spPr>
        </p:pic>
        <p:sp>
          <p:nvSpPr>
            <p:cNvPr id="39" name="card2"/>
            <p:cNvSpPr/>
            <p:nvPr/>
          </p:nvSpPr>
          <p:spPr>
            <a:xfrm>
              <a:off x="2227343" y="3499015"/>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a:latin typeface="Arial" panose="020B0604020202020204" pitchFamily="34" charset="0"/>
                  <a:cs typeface="Arial" panose="020B0604020202020204" pitchFamily="34" charset="0"/>
                </a:rPr>
                <a:t>3</a:t>
              </a:r>
              <a:endParaRPr lang="en-GB" sz="11500" dirty="0">
                <a:latin typeface="Arial" panose="020B0604020202020204" pitchFamily="34" charset="0"/>
                <a:cs typeface="Arial" panose="020B0604020202020204" pitchFamily="34" charset="0"/>
              </a:endParaRPr>
            </a:p>
          </p:txBody>
        </p:sp>
      </p:grpSp>
      <p:grpSp>
        <p:nvGrpSpPr>
          <p:cNvPr id="45" name="Group 44"/>
          <p:cNvGrpSpPr/>
          <p:nvPr/>
        </p:nvGrpSpPr>
        <p:grpSpPr>
          <a:xfrm>
            <a:off x="4080122" y="3230399"/>
            <a:ext cx="1896035" cy="2857500"/>
            <a:chOff x="4080122" y="3230399"/>
            <a:chExt cx="1896035" cy="2857500"/>
          </a:xfrm>
        </p:grpSpPr>
        <p:pic>
          <p:nvPicPr>
            <p:cNvPr id="25" name="Picture 24"/>
            <p:cNvPicPr>
              <a:picLocks noChangeAspect="1"/>
            </p:cNvPicPr>
            <p:nvPr/>
          </p:nvPicPr>
          <p:blipFill rotWithShape="1">
            <a:blip r:embed="rId4"/>
            <a:srcRect l="15834" r="17813"/>
            <a:stretch/>
          </p:blipFill>
          <p:spPr>
            <a:xfrm>
              <a:off x="4080122" y="3230399"/>
              <a:ext cx="1896035" cy="2857500"/>
            </a:xfrm>
            <a:prstGeom prst="rect">
              <a:avLst/>
            </a:prstGeom>
          </p:spPr>
        </p:pic>
        <p:sp>
          <p:nvSpPr>
            <p:cNvPr id="40" name="card3"/>
            <p:cNvSpPr/>
            <p:nvPr/>
          </p:nvSpPr>
          <p:spPr>
            <a:xfrm>
              <a:off x="4259796" y="3487983"/>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a:latin typeface="Arial" panose="020B0604020202020204" pitchFamily="34" charset="0"/>
                  <a:cs typeface="Arial" panose="020B0604020202020204" pitchFamily="34" charset="0"/>
                </a:rPr>
                <a:t>2</a:t>
              </a:r>
              <a:endParaRPr lang="en-GB" sz="11500" dirty="0">
                <a:latin typeface="Arial" panose="020B0604020202020204" pitchFamily="34" charset="0"/>
                <a:cs typeface="Arial" panose="020B0604020202020204" pitchFamily="34" charset="0"/>
              </a:endParaRPr>
            </a:p>
          </p:txBody>
        </p:sp>
      </p:grpSp>
      <p:grpSp>
        <p:nvGrpSpPr>
          <p:cNvPr id="44" name="Group 43"/>
          <p:cNvGrpSpPr/>
          <p:nvPr/>
        </p:nvGrpSpPr>
        <p:grpSpPr>
          <a:xfrm>
            <a:off x="6104303" y="3230399"/>
            <a:ext cx="1896035" cy="2857500"/>
            <a:chOff x="6104303" y="3230399"/>
            <a:chExt cx="1896035" cy="2857500"/>
          </a:xfrm>
        </p:grpSpPr>
        <p:pic>
          <p:nvPicPr>
            <p:cNvPr id="29" name="Picture 28"/>
            <p:cNvPicPr>
              <a:picLocks noChangeAspect="1"/>
            </p:cNvPicPr>
            <p:nvPr/>
          </p:nvPicPr>
          <p:blipFill rotWithShape="1">
            <a:blip r:embed="rId4"/>
            <a:srcRect l="15834" r="17813"/>
            <a:stretch/>
          </p:blipFill>
          <p:spPr>
            <a:xfrm>
              <a:off x="6104303" y="3230399"/>
              <a:ext cx="1896035" cy="2857500"/>
            </a:xfrm>
            <a:prstGeom prst="rect">
              <a:avLst/>
            </a:prstGeom>
          </p:spPr>
        </p:pic>
        <p:sp>
          <p:nvSpPr>
            <p:cNvPr id="41" name="card4"/>
            <p:cNvSpPr/>
            <p:nvPr/>
          </p:nvSpPr>
          <p:spPr>
            <a:xfrm>
              <a:off x="6242320" y="3487983"/>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dirty="0">
                  <a:latin typeface="Arial" panose="020B0604020202020204" pitchFamily="34" charset="0"/>
                  <a:cs typeface="Arial" panose="020B0604020202020204" pitchFamily="34" charset="0"/>
                </a:rPr>
                <a:t>1</a:t>
              </a:r>
            </a:p>
          </p:txBody>
        </p:sp>
      </p:grpSp>
      <p:grpSp>
        <p:nvGrpSpPr>
          <p:cNvPr id="24" name="Group 23"/>
          <p:cNvGrpSpPr/>
          <p:nvPr/>
        </p:nvGrpSpPr>
        <p:grpSpPr>
          <a:xfrm>
            <a:off x="8114538" y="3230399"/>
            <a:ext cx="1896035" cy="2857500"/>
            <a:chOff x="8114538" y="3230399"/>
            <a:chExt cx="1896035" cy="2857500"/>
          </a:xfrm>
        </p:grpSpPr>
        <p:pic>
          <p:nvPicPr>
            <p:cNvPr id="33" name="Picture 32"/>
            <p:cNvPicPr>
              <a:picLocks noChangeAspect="1"/>
            </p:cNvPicPr>
            <p:nvPr/>
          </p:nvPicPr>
          <p:blipFill rotWithShape="1">
            <a:blip r:embed="rId4"/>
            <a:srcRect l="15834" r="17813"/>
            <a:stretch/>
          </p:blipFill>
          <p:spPr>
            <a:xfrm>
              <a:off x="8114538" y="3230399"/>
              <a:ext cx="1896035" cy="2857500"/>
            </a:xfrm>
            <a:prstGeom prst="rect">
              <a:avLst/>
            </a:prstGeom>
          </p:spPr>
        </p:pic>
        <p:sp>
          <p:nvSpPr>
            <p:cNvPr id="42" name="card5"/>
            <p:cNvSpPr/>
            <p:nvPr/>
          </p:nvSpPr>
          <p:spPr>
            <a:xfrm>
              <a:off x="8252555" y="3487983"/>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dirty="0">
                  <a:latin typeface="Arial" panose="020B0604020202020204" pitchFamily="34" charset="0"/>
                  <a:cs typeface="Arial" panose="020B0604020202020204" pitchFamily="34" charset="0"/>
                </a:rPr>
                <a:t>5</a:t>
              </a:r>
            </a:p>
          </p:txBody>
        </p:sp>
      </p:grpSp>
      <p:grpSp>
        <p:nvGrpSpPr>
          <p:cNvPr id="5" name="Group 4"/>
          <p:cNvGrpSpPr/>
          <p:nvPr/>
        </p:nvGrpSpPr>
        <p:grpSpPr>
          <a:xfrm>
            <a:off x="10119141" y="3230399"/>
            <a:ext cx="1896035" cy="2857500"/>
            <a:chOff x="10119141" y="3230399"/>
            <a:chExt cx="1896035" cy="2857500"/>
          </a:xfrm>
        </p:grpSpPr>
        <p:pic>
          <p:nvPicPr>
            <p:cNvPr id="37" name="Picture 36"/>
            <p:cNvPicPr>
              <a:picLocks noChangeAspect="1"/>
            </p:cNvPicPr>
            <p:nvPr/>
          </p:nvPicPr>
          <p:blipFill rotWithShape="1">
            <a:blip r:embed="rId4"/>
            <a:srcRect l="15834" r="17813"/>
            <a:stretch/>
          </p:blipFill>
          <p:spPr>
            <a:xfrm>
              <a:off x="10119141" y="3230399"/>
              <a:ext cx="1896035" cy="2857500"/>
            </a:xfrm>
            <a:prstGeom prst="rect">
              <a:avLst/>
            </a:prstGeom>
          </p:spPr>
        </p:pic>
        <p:sp>
          <p:nvSpPr>
            <p:cNvPr id="43" name="card6"/>
            <p:cNvSpPr/>
            <p:nvPr/>
          </p:nvSpPr>
          <p:spPr>
            <a:xfrm>
              <a:off x="10257158" y="3487983"/>
              <a:ext cx="1620000" cy="23400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1500">
                  <a:latin typeface="Arial" panose="020B0604020202020204" pitchFamily="34" charset="0"/>
                  <a:cs typeface="Arial" panose="020B0604020202020204" pitchFamily="34" charset="0"/>
                </a:rPr>
                <a:t>4</a:t>
              </a:r>
              <a:endParaRPr lang="en-GB" sz="115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60104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1782</TotalTime>
  <Words>993</Words>
  <Application>Microsoft Office PowerPoint</Application>
  <PresentationFormat>Widescreen</PresentationFormat>
  <Paragraphs>125</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Palace Script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BanhamD</dc:creator>
  <cp:lastModifiedBy>David Harrison</cp:lastModifiedBy>
  <cp:revision>63</cp:revision>
  <dcterms:created xsi:type="dcterms:W3CDTF">2017-12-21T12:28:04Z</dcterms:created>
  <dcterms:modified xsi:type="dcterms:W3CDTF">2020-08-14T13:28:58Z</dcterms:modified>
</cp:coreProperties>
</file>