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38" r:id="rId2"/>
    <p:sldId id="316" r:id="rId3"/>
    <p:sldId id="278" r:id="rId4"/>
    <p:sldId id="339" r:id="rId5"/>
    <p:sldId id="340" r:id="rId6"/>
    <p:sldId id="326" r:id="rId7"/>
    <p:sldId id="294" r:id="rId8"/>
    <p:sldId id="330" r:id="rId9"/>
    <p:sldId id="334" r:id="rId10"/>
    <p:sldId id="337" r:id="rId11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00CC00"/>
    <a:srgbClr val="904692"/>
    <a:srgbClr val="FF00FF"/>
    <a:srgbClr val="000099"/>
    <a:srgbClr val="99CC00"/>
    <a:srgbClr val="FFC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9" autoAdjust="0"/>
    <p:restoredTop sz="86919" autoAdjust="0"/>
  </p:normalViewPr>
  <p:slideViewPr>
    <p:cSldViewPr snapToGrid="0">
      <p:cViewPr varScale="1">
        <p:scale>
          <a:sx n="82" d="100"/>
          <a:sy n="82" d="100"/>
        </p:scale>
        <p:origin x="102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0210-F665-41B8-A4BB-8502D62CDC9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FFE48-10A0-4106-AF75-DD4C6E3D3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66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</a:t>
            </a:r>
            <a:r>
              <a:rPr lang="en-GB" baseline="0" dirty="0"/>
              <a:t> is meant as an easy starter to get pupils to understand how Venn diagrams work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FFE48-10A0-4106-AF75-DD4C6E3D3CA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10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Opportunity to introduce</a:t>
            </a:r>
            <a:r>
              <a:rPr lang="en-GB" baseline="0" dirty="0"/>
              <a:t>  the notation for n() as required for the syllabus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FFE48-10A0-4106-AF75-DD4C6E3D3CA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48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Opportunity to introduce</a:t>
            </a:r>
            <a:r>
              <a:rPr lang="en-GB" baseline="0" dirty="0"/>
              <a:t>  the notation for n() as required for the syllabus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FFE48-10A0-4106-AF75-DD4C6E3D3CA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48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Get pupils to have a go at this question and then talk to them about how they solved</a:t>
            </a:r>
            <a:r>
              <a:rPr lang="en-GB" baseline="0" dirty="0"/>
              <a:t> it.  It is important to stress that they must not assume information. It is very common for students to not include all of the sections that need including when answering the questions. </a:t>
            </a:r>
            <a:r>
              <a:rPr lang="en-GB" baseline="0" dirty="0" err="1"/>
              <a:t>Eg</a:t>
            </a:r>
            <a:r>
              <a:rPr lang="en-GB" baseline="0" dirty="0"/>
              <a:t> For part c to say 10 or 2 not 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FFE48-10A0-4106-AF75-DD4C6E3D3CA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4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825649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Venn diagrams 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– Interpreting Venn diagrams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3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20806"/>
            <a:ext cx="1219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same class of 36 students were asked separately: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  a) If they could swim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  b) If they could ride a bike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25 said they could swim  18 said they could ride a bike, 4 said they could do neither. 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Is this possible?</a:t>
            </a:r>
          </a:p>
        </p:txBody>
      </p:sp>
      <p:sp>
        <p:nvSpPr>
          <p:cNvPr id="5" name="Rectangle 4"/>
          <p:cNvSpPr/>
          <p:nvPr/>
        </p:nvSpPr>
        <p:spPr>
          <a:xfrm>
            <a:off x="-13648" y="-13648"/>
            <a:ext cx="12205648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840277" y="3291479"/>
            <a:ext cx="5983646" cy="3204991"/>
            <a:chOff x="5227093" y="3398507"/>
            <a:chExt cx="5983646" cy="3204991"/>
          </a:xfrm>
        </p:grpSpPr>
        <p:grpSp>
          <p:nvGrpSpPr>
            <p:cNvPr id="6" name="Group 5"/>
            <p:cNvGrpSpPr/>
            <p:nvPr/>
          </p:nvGrpSpPr>
          <p:grpSpPr>
            <a:xfrm>
              <a:off x="5227093" y="3398507"/>
              <a:ext cx="5983646" cy="3189297"/>
              <a:chOff x="5205926" y="2894477"/>
              <a:chExt cx="6507480" cy="3678317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205926" y="2926079"/>
                <a:ext cx="6507480" cy="3646715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527230" y="3390702"/>
                <a:ext cx="3678282" cy="2717467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366370" y="3452811"/>
                <a:ext cx="3630755" cy="2686987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679879" y="2894477"/>
                <a:ext cx="2606040" cy="532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Can ride a bike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8500097" y="6141833"/>
              <a:ext cx="24566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Can swim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0472561" y="3685119"/>
              <a:ext cx="4818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743135" y="4815885"/>
              <a:ext cx="6320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52038" y="4837443"/>
              <a:ext cx="6320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00164" y="4819850"/>
              <a:ext cx="6320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 7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363537" y="3190809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9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" y="1245405"/>
            <a:ext cx="94019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 how to use Venn diagrams to classify objects and sort data.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Interpret Venn diagrams.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</a:p>
        </p:txBody>
      </p:sp>
    </p:spTree>
    <p:extLst>
      <p:ext uri="{BB962C8B-B14F-4D97-AF65-F5344CB8AC3E}">
        <p14:creationId xmlns:p14="http://schemas.microsoft.com/office/powerpoint/2010/main" val="199272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1749356" y="2727097"/>
            <a:ext cx="8557846" cy="40019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0268" y="134665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Where would you put each shape? Why?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a)                                             b)                                                c)  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40239" y="2984029"/>
            <a:ext cx="8009601" cy="3601594"/>
            <a:chOff x="838532" y="2184318"/>
            <a:chExt cx="10198436" cy="3924549"/>
          </a:xfrm>
        </p:grpSpPr>
        <p:sp>
          <p:nvSpPr>
            <p:cNvPr id="4" name="Oval 3"/>
            <p:cNvSpPr/>
            <p:nvPr/>
          </p:nvSpPr>
          <p:spPr>
            <a:xfrm>
              <a:off x="838532" y="2184318"/>
              <a:ext cx="6300471" cy="3831471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>
              <a:off x="4733925" y="2277396"/>
              <a:ext cx="6303043" cy="3831471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Cross 19"/>
            <p:cNvSpPr/>
            <p:nvPr/>
          </p:nvSpPr>
          <p:spPr>
            <a:xfrm>
              <a:off x="7668127" y="2679031"/>
              <a:ext cx="946484" cy="946484"/>
            </a:xfrm>
            <a:prstGeom prst="plus">
              <a:avLst>
                <a:gd name="adj" fmla="val 3517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ight Triangle 21"/>
            <p:cNvSpPr/>
            <p:nvPr/>
          </p:nvSpPr>
          <p:spPr>
            <a:xfrm>
              <a:off x="9095873" y="3352801"/>
              <a:ext cx="1556085" cy="786063"/>
            </a:xfrm>
            <a:prstGeom prst="rt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gular Pentagon 23"/>
            <p:cNvSpPr/>
            <p:nvPr/>
          </p:nvSpPr>
          <p:spPr>
            <a:xfrm>
              <a:off x="7295388" y="4007470"/>
              <a:ext cx="1219200" cy="1161143"/>
            </a:xfrm>
            <a:prstGeom prst="pentag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63277" y="2550694"/>
              <a:ext cx="1621018" cy="802106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Parallelogram 25"/>
            <p:cNvSpPr/>
            <p:nvPr/>
          </p:nvSpPr>
          <p:spPr>
            <a:xfrm>
              <a:off x="5279988" y="2984961"/>
              <a:ext cx="1130810" cy="850232"/>
            </a:xfrm>
            <a:prstGeom prst="parallelogram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Diamond 26"/>
            <p:cNvSpPr/>
            <p:nvPr/>
          </p:nvSpPr>
          <p:spPr>
            <a:xfrm>
              <a:off x="5038152" y="4002504"/>
              <a:ext cx="850232" cy="1026694"/>
            </a:xfrm>
            <a:prstGeom prst="diamon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rapezoid 28"/>
            <p:cNvSpPr/>
            <p:nvPr/>
          </p:nvSpPr>
          <p:spPr>
            <a:xfrm>
              <a:off x="3015916" y="4716379"/>
              <a:ext cx="1652337" cy="1010652"/>
            </a:xfrm>
            <a:prstGeom prst="trapezoid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443789" y="3593431"/>
              <a:ext cx="994611" cy="99461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arallelogram 30"/>
            <p:cNvSpPr/>
            <p:nvPr/>
          </p:nvSpPr>
          <p:spPr>
            <a:xfrm>
              <a:off x="3080085" y="3665619"/>
              <a:ext cx="1219040" cy="850232"/>
            </a:xfrm>
            <a:prstGeom prst="parallelogram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2" name="Hexagon 31"/>
          <p:cNvSpPr/>
          <p:nvPr/>
        </p:nvSpPr>
        <p:spPr>
          <a:xfrm>
            <a:off x="521172" y="1885263"/>
            <a:ext cx="1002828" cy="841834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>
            <a:off x="5204900" y="1764571"/>
            <a:ext cx="891100" cy="841470"/>
          </a:xfrm>
          <a:custGeom>
            <a:avLst/>
            <a:gdLst>
              <a:gd name="connsiteX0" fmla="*/ 0 w 1347537"/>
              <a:gd name="connsiteY0" fmla="*/ 401053 h 1491916"/>
              <a:gd name="connsiteX1" fmla="*/ 673768 w 1347537"/>
              <a:gd name="connsiteY1" fmla="*/ 0 h 1491916"/>
              <a:gd name="connsiteX2" fmla="*/ 1347537 w 1347537"/>
              <a:gd name="connsiteY2" fmla="*/ 368968 h 1491916"/>
              <a:gd name="connsiteX3" fmla="*/ 770021 w 1347537"/>
              <a:gd name="connsiteY3" fmla="*/ 1491916 h 1491916"/>
              <a:gd name="connsiteX4" fmla="*/ 80210 w 1347537"/>
              <a:gd name="connsiteY4" fmla="*/ 433137 h 1491916"/>
              <a:gd name="connsiteX0" fmla="*/ 0 w 1347537"/>
              <a:gd name="connsiteY0" fmla="*/ 441535 h 1532398"/>
              <a:gd name="connsiteX1" fmla="*/ 535656 w 1347537"/>
              <a:gd name="connsiteY1" fmla="*/ 0 h 1532398"/>
              <a:gd name="connsiteX2" fmla="*/ 1347537 w 1347537"/>
              <a:gd name="connsiteY2" fmla="*/ 409450 h 1532398"/>
              <a:gd name="connsiteX3" fmla="*/ 770021 w 1347537"/>
              <a:gd name="connsiteY3" fmla="*/ 1532398 h 1532398"/>
              <a:gd name="connsiteX4" fmla="*/ 80210 w 1347537"/>
              <a:gd name="connsiteY4" fmla="*/ 473619 h 1532398"/>
              <a:gd name="connsiteX0" fmla="*/ 0 w 1259430"/>
              <a:gd name="connsiteY0" fmla="*/ 441535 h 1532398"/>
              <a:gd name="connsiteX1" fmla="*/ 535656 w 1259430"/>
              <a:gd name="connsiteY1" fmla="*/ 0 h 1532398"/>
              <a:gd name="connsiteX2" fmla="*/ 1259430 w 1259430"/>
              <a:gd name="connsiteY2" fmla="*/ 430881 h 1532398"/>
              <a:gd name="connsiteX3" fmla="*/ 770021 w 1259430"/>
              <a:gd name="connsiteY3" fmla="*/ 1532398 h 1532398"/>
              <a:gd name="connsiteX4" fmla="*/ 80210 w 1259430"/>
              <a:gd name="connsiteY4" fmla="*/ 473619 h 1532398"/>
              <a:gd name="connsiteX0" fmla="*/ 0 w 1438023"/>
              <a:gd name="connsiteY0" fmla="*/ 424866 h 1532398"/>
              <a:gd name="connsiteX1" fmla="*/ 714249 w 1438023"/>
              <a:gd name="connsiteY1" fmla="*/ 0 h 1532398"/>
              <a:gd name="connsiteX2" fmla="*/ 1438023 w 1438023"/>
              <a:gd name="connsiteY2" fmla="*/ 430881 h 1532398"/>
              <a:gd name="connsiteX3" fmla="*/ 948614 w 1438023"/>
              <a:gd name="connsiteY3" fmla="*/ 1532398 h 1532398"/>
              <a:gd name="connsiteX4" fmla="*/ 258803 w 1438023"/>
              <a:gd name="connsiteY4" fmla="*/ 473619 h 1532398"/>
              <a:gd name="connsiteX0" fmla="*/ 3134 w 1441157"/>
              <a:gd name="connsiteY0" fmla="*/ 424866 h 1532398"/>
              <a:gd name="connsiteX1" fmla="*/ 717383 w 1441157"/>
              <a:gd name="connsiteY1" fmla="*/ 0 h 1532398"/>
              <a:gd name="connsiteX2" fmla="*/ 1441157 w 1441157"/>
              <a:gd name="connsiteY2" fmla="*/ 430881 h 1532398"/>
              <a:gd name="connsiteX3" fmla="*/ 951748 w 1441157"/>
              <a:gd name="connsiteY3" fmla="*/ 1532398 h 1532398"/>
              <a:gd name="connsiteX4" fmla="*/ 0 w 1441157"/>
              <a:gd name="connsiteY4" fmla="*/ 428375 h 1532398"/>
              <a:gd name="connsiteX0" fmla="*/ 3134 w 1441157"/>
              <a:gd name="connsiteY0" fmla="*/ 424866 h 1501442"/>
              <a:gd name="connsiteX1" fmla="*/ 717383 w 1441157"/>
              <a:gd name="connsiteY1" fmla="*/ 0 h 1501442"/>
              <a:gd name="connsiteX2" fmla="*/ 1441157 w 1441157"/>
              <a:gd name="connsiteY2" fmla="*/ 430881 h 1501442"/>
              <a:gd name="connsiteX3" fmla="*/ 713623 w 1441157"/>
              <a:gd name="connsiteY3" fmla="*/ 1501442 h 1501442"/>
              <a:gd name="connsiteX4" fmla="*/ 0 w 1441157"/>
              <a:gd name="connsiteY4" fmla="*/ 428375 h 150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157" h="1501442">
                <a:moveTo>
                  <a:pt x="3134" y="424866"/>
                </a:moveTo>
                <a:lnTo>
                  <a:pt x="717383" y="0"/>
                </a:lnTo>
                <a:lnTo>
                  <a:pt x="1441157" y="430881"/>
                </a:lnTo>
                <a:lnTo>
                  <a:pt x="713623" y="1501442"/>
                </a:lnTo>
                <a:lnTo>
                  <a:pt x="0" y="428375"/>
                </a:lnTo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Isosceles Triangle 34"/>
          <p:cNvSpPr/>
          <p:nvPr/>
        </p:nvSpPr>
        <p:spPr>
          <a:xfrm>
            <a:off x="9994307" y="1764570"/>
            <a:ext cx="1527133" cy="658590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0" y="-43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3" name="Hexagon 22"/>
          <p:cNvSpPr/>
          <p:nvPr/>
        </p:nvSpPr>
        <p:spPr>
          <a:xfrm>
            <a:off x="8550658" y="5082918"/>
            <a:ext cx="1002828" cy="841834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>
            <a:off x="6028279" y="4703577"/>
            <a:ext cx="891100" cy="841470"/>
          </a:xfrm>
          <a:custGeom>
            <a:avLst/>
            <a:gdLst>
              <a:gd name="connsiteX0" fmla="*/ 0 w 1347537"/>
              <a:gd name="connsiteY0" fmla="*/ 401053 h 1491916"/>
              <a:gd name="connsiteX1" fmla="*/ 673768 w 1347537"/>
              <a:gd name="connsiteY1" fmla="*/ 0 h 1491916"/>
              <a:gd name="connsiteX2" fmla="*/ 1347537 w 1347537"/>
              <a:gd name="connsiteY2" fmla="*/ 368968 h 1491916"/>
              <a:gd name="connsiteX3" fmla="*/ 770021 w 1347537"/>
              <a:gd name="connsiteY3" fmla="*/ 1491916 h 1491916"/>
              <a:gd name="connsiteX4" fmla="*/ 80210 w 1347537"/>
              <a:gd name="connsiteY4" fmla="*/ 433137 h 1491916"/>
              <a:gd name="connsiteX0" fmla="*/ 0 w 1347537"/>
              <a:gd name="connsiteY0" fmla="*/ 441535 h 1532398"/>
              <a:gd name="connsiteX1" fmla="*/ 535656 w 1347537"/>
              <a:gd name="connsiteY1" fmla="*/ 0 h 1532398"/>
              <a:gd name="connsiteX2" fmla="*/ 1347537 w 1347537"/>
              <a:gd name="connsiteY2" fmla="*/ 409450 h 1532398"/>
              <a:gd name="connsiteX3" fmla="*/ 770021 w 1347537"/>
              <a:gd name="connsiteY3" fmla="*/ 1532398 h 1532398"/>
              <a:gd name="connsiteX4" fmla="*/ 80210 w 1347537"/>
              <a:gd name="connsiteY4" fmla="*/ 473619 h 1532398"/>
              <a:gd name="connsiteX0" fmla="*/ 0 w 1259430"/>
              <a:gd name="connsiteY0" fmla="*/ 441535 h 1532398"/>
              <a:gd name="connsiteX1" fmla="*/ 535656 w 1259430"/>
              <a:gd name="connsiteY1" fmla="*/ 0 h 1532398"/>
              <a:gd name="connsiteX2" fmla="*/ 1259430 w 1259430"/>
              <a:gd name="connsiteY2" fmla="*/ 430881 h 1532398"/>
              <a:gd name="connsiteX3" fmla="*/ 770021 w 1259430"/>
              <a:gd name="connsiteY3" fmla="*/ 1532398 h 1532398"/>
              <a:gd name="connsiteX4" fmla="*/ 80210 w 1259430"/>
              <a:gd name="connsiteY4" fmla="*/ 473619 h 1532398"/>
              <a:gd name="connsiteX0" fmla="*/ 0 w 1438023"/>
              <a:gd name="connsiteY0" fmla="*/ 424866 h 1532398"/>
              <a:gd name="connsiteX1" fmla="*/ 714249 w 1438023"/>
              <a:gd name="connsiteY1" fmla="*/ 0 h 1532398"/>
              <a:gd name="connsiteX2" fmla="*/ 1438023 w 1438023"/>
              <a:gd name="connsiteY2" fmla="*/ 430881 h 1532398"/>
              <a:gd name="connsiteX3" fmla="*/ 948614 w 1438023"/>
              <a:gd name="connsiteY3" fmla="*/ 1532398 h 1532398"/>
              <a:gd name="connsiteX4" fmla="*/ 258803 w 1438023"/>
              <a:gd name="connsiteY4" fmla="*/ 473619 h 1532398"/>
              <a:gd name="connsiteX0" fmla="*/ 3134 w 1441157"/>
              <a:gd name="connsiteY0" fmla="*/ 424866 h 1532398"/>
              <a:gd name="connsiteX1" fmla="*/ 717383 w 1441157"/>
              <a:gd name="connsiteY1" fmla="*/ 0 h 1532398"/>
              <a:gd name="connsiteX2" fmla="*/ 1441157 w 1441157"/>
              <a:gd name="connsiteY2" fmla="*/ 430881 h 1532398"/>
              <a:gd name="connsiteX3" fmla="*/ 951748 w 1441157"/>
              <a:gd name="connsiteY3" fmla="*/ 1532398 h 1532398"/>
              <a:gd name="connsiteX4" fmla="*/ 0 w 1441157"/>
              <a:gd name="connsiteY4" fmla="*/ 428375 h 1532398"/>
              <a:gd name="connsiteX0" fmla="*/ 3134 w 1441157"/>
              <a:gd name="connsiteY0" fmla="*/ 424866 h 1501442"/>
              <a:gd name="connsiteX1" fmla="*/ 717383 w 1441157"/>
              <a:gd name="connsiteY1" fmla="*/ 0 h 1501442"/>
              <a:gd name="connsiteX2" fmla="*/ 1441157 w 1441157"/>
              <a:gd name="connsiteY2" fmla="*/ 430881 h 1501442"/>
              <a:gd name="connsiteX3" fmla="*/ 713623 w 1441157"/>
              <a:gd name="connsiteY3" fmla="*/ 1501442 h 1501442"/>
              <a:gd name="connsiteX4" fmla="*/ 0 w 1441157"/>
              <a:gd name="connsiteY4" fmla="*/ 428375 h 150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157" h="1501442">
                <a:moveTo>
                  <a:pt x="3134" y="424866"/>
                </a:moveTo>
                <a:lnTo>
                  <a:pt x="717383" y="0"/>
                </a:lnTo>
                <a:lnTo>
                  <a:pt x="1441157" y="430881"/>
                </a:lnTo>
                <a:lnTo>
                  <a:pt x="713623" y="1501442"/>
                </a:lnTo>
                <a:lnTo>
                  <a:pt x="0" y="428375"/>
                </a:lnTo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Isosceles Triangle 32"/>
          <p:cNvSpPr/>
          <p:nvPr/>
        </p:nvSpPr>
        <p:spPr>
          <a:xfrm>
            <a:off x="1869603" y="5933019"/>
            <a:ext cx="1527133" cy="658590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71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8" y="1167038"/>
            <a:ext cx="11938994" cy="983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Sort these people into those wearing a tie and those with black hair.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44190" t="77422" r="44516" b="-170"/>
          <a:stretch/>
        </p:blipFill>
        <p:spPr>
          <a:xfrm>
            <a:off x="1261014" y="4296893"/>
            <a:ext cx="731521" cy="9013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31647" t="25347" r="57865" b="50916"/>
          <a:stretch/>
        </p:blipFill>
        <p:spPr>
          <a:xfrm>
            <a:off x="1255782" y="5323704"/>
            <a:ext cx="679270" cy="9405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4134" t="24550" r="84975" b="52373"/>
          <a:stretch/>
        </p:blipFill>
        <p:spPr>
          <a:xfrm>
            <a:off x="542556" y="3304510"/>
            <a:ext cx="705396" cy="91440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4420" t="50808" r="84488" b="24796"/>
          <a:stretch/>
        </p:blipFill>
        <p:spPr>
          <a:xfrm>
            <a:off x="2021894" y="4271161"/>
            <a:ext cx="718458" cy="9666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57402" t="25939" r="31506" b="50654"/>
          <a:stretch/>
        </p:blipFill>
        <p:spPr>
          <a:xfrm>
            <a:off x="1947213" y="5330235"/>
            <a:ext cx="718459" cy="92746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l="70773" t="77912" r="18134" b="330"/>
          <a:stretch/>
        </p:blipFill>
        <p:spPr>
          <a:xfrm>
            <a:off x="460914" y="4335491"/>
            <a:ext cx="718458" cy="86214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/>
          <a:srcRect l="44881" t="25609" r="44026" b="51314"/>
          <a:stretch/>
        </p:blipFill>
        <p:spPr>
          <a:xfrm>
            <a:off x="1322063" y="3304510"/>
            <a:ext cx="718457" cy="9144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/>
          <a:srcRect l="58216" t="51539" r="31498" b="25384"/>
          <a:stretch/>
        </p:blipFill>
        <p:spPr>
          <a:xfrm>
            <a:off x="541534" y="5310272"/>
            <a:ext cx="666207" cy="9144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/>
          <a:srcRect l="44550" t="610" r="44358" b="77632"/>
          <a:stretch/>
        </p:blipFill>
        <p:spPr>
          <a:xfrm>
            <a:off x="1993315" y="3353466"/>
            <a:ext cx="718457" cy="86214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-388" y="-43197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Sorting objects and data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3664658" y="2307136"/>
            <a:ext cx="8048748" cy="4263783"/>
            <a:chOff x="5205926" y="2926079"/>
            <a:chExt cx="6507480" cy="3646715"/>
          </a:xfrm>
        </p:grpSpPr>
        <p:sp>
          <p:nvSpPr>
            <p:cNvPr id="40" name="Rectangle 39"/>
            <p:cNvSpPr/>
            <p:nvPr/>
          </p:nvSpPr>
          <p:spPr>
            <a:xfrm>
              <a:off x="5205926" y="2926079"/>
              <a:ext cx="6507480" cy="3646715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5586926" y="3470364"/>
              <a:ext cx="3678282" cy="271746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7366371" y="3500845"/>
              <a:ext cx="3630755" cy="268698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241386" y="2941012"/>
              <a:ext cx="2606040" cy="394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Black hair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83354" y="2980789"/>
              <a:ext cx="1994640" cy="394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Wearing a tie</a:t>
              </a:r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2"/>
          <a:srcRect l="4134" t="24550" r="84975" b="52373"/>
          <a:stretch/>
        </p:blipFill>
        <p:spPr>
          <a:xfrm>
            <a:off x="9709546" y="3734233"/>
            <a:ext cx="705396" cy="914401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2"/>
          <a:srcRect l="44881" t="25609" r="44026" b="51314"/>
          <a:stretch/>
        </p:blipFill>
        <p:spPr>
          <a:xfrm>
            <a:off x="5736383" y="3124191"/>
            <a:ext cx="718457" cy="914400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2"/>
          <a:srcRect l="44550" t="610" r="44358" b="77632"/>
          <a:stretch/>
        </p:blipFill>
        <p:spPr>
          <a:xfrm>
            <a:off x="8671458" y="3330635"/>
            <a:ext cx="718457" cy="86214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2"/>
          <a:srcRect l="70773" t="77912" r="18134" b="330"/>
          <a:stretch/>
        </p:blipFill>
        <p:spPr>
          <a:xfrm>
            <a:off x="7190453" y="3473342"/>
            <a:ext cx="718458" cy="86214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2"/>
          <a:srcRect l="44190" t="77422" r="44516" b="-170"/>
          <a:stretch/>
        </p:blipFill>
        <p:spPr>
          <a:xfrm>
            <a:off x="3880843" y="2377119"/>
            <a:ext cx="731521" cy="90133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 rotWithShape="1">
          <a:blip r:embed="rId2"/>
          <a:srcRect l="4420" t="50808" r="84488" b="24796"/>
          <a:stretch/>
        </p:blipFill>
        <p:spPr>
          <a:xfrm>
            <a:off x="4514357" y="3999350"/>
            <a:ext cx="718458" cy="966653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2"/>
          <a:srcRect l="58216" t="51539" r="31498" b="25384"/>
          <a:stretch/>
        </p:blipFill>
        <p:spPr>
          <a:xfrm>
            <a:off x="7085949" y="4548271"/>
            <a:ext cx="666207" cy="91440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 rotWithShape="1">
          <a:blip r:embed="rId2"/>
          <a:srcRect l="31647" t="25347" r="57865" b="50916"/>
          <a:stretch/>
        </p:blipFill>
        <p:spPr>
          <a:xfrm>
            <a:off x="10899374" y="5487488"/>
            <a:ext cx="679270" cy="94052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2"/>
          <a:srcRect l="57402" t="25939" r="31506" b="50654"/>
          <a:stretch/>
        </p:blipFill>
        <p:spPr>
          <a:xfrm>
            <a:off x="8991087" y="4876527"/>
            <a:ext cx="718459" cy="92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37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9555" y="3224822"/>
            <a:ext cx="5368717" cy="3382026"/>
            <a:chOff x="190580" y="2047431"/>
            <a:chExt cx="6507480" cy="3666381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 rotWithShape="1">
            <a:blip r:embed="rId3"/>
            <a:srcRect l="44190" t="77422" r="44516" b="-170"/>
            <a:stretch/>
          </p:blipFill>
          <p:spPr>
            <a:xfrm>
              <a:off x="204551" y="2121807"/>
              <a:ext cx="731521" cy="901338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3"/>
            <a:srcRect l="31647" t="25347" r="57865" b="50916"/>
            <a:stretch/>
          </p:blipFill>
          <p:spPr>
            <a:xfrm>
              <a:off x="5910474" y="4584659"/>
              <a:ext cx="679270" cy="940526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 rotWithShape="1">
            <a:blip r:embed="rId3"/>
            <a:srcRect l="4134" t="24550" r="84975" b="52373"/>
            <a:stretch/>
          </p:blipFill>
          <p:spPr>
            <a:xfrm>
              <a:off x="4962156" y="3165268"/>
              <a:ext cx="705396" cy="914401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 rotWithShape="1">
            <a:blip r:embed="rId3"/>
            <a:srcRect l="4420" t="50808" r="84488" b="24796"/>
            <a:stretch/>
          </p:blipFill>
          <p:spPr>
            <a:xfrm>
              <a:off x="1595199" y="2833188"/>
              <a:ext cx="718458" cy="966653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 rotWithShape="1">
            <a:blip r:embed="rId3"/>
            <a:srcRect l="57402" t="25939" r="31506" b="50654"/>
            <a:stretch/>
          </p:blipFill>
          <p:spPr>
            <a:xfrm>
              <a:off x="4302292" y="4172000"/>
              <a:ext cx="718459" cy="927463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 rotWithShape="1">
            <a:blip r:embed="rId3"/>
            <a:srcRect l="70773" t="77912" r="18134" b="330"/>
            <a:stretch/>
          </p:blipFill>
          <p:spPr>
            <a:xfrm>
              <a:off x="2994747" y="2981104"/>
              <a:ext cx="718458" cy="862149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 rotWithShape="1">
            <a:blip r:embed="rId3"/>
            <a:srcRect l="44881" t="25609" r="44026" b="51314"/>
            <a:stretch/>
          </p:blipFill>
          <p:spPr>
            <a:xfrm>
              <a:off x="911574" y="3330469"/>
              <a:ext cx="718457" cy="914400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3"/>
            <a:srcRect l="58216" t="51539" r="31498" b="25384"/>
            <a:stretch/>
          </p:blipFill>
          <p:spPr>
            <a:xfrm>
              <a:off x="3046998" y="3957248"/>
              <a:ext cx="666207" cy="914401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 rotWithShape="1">
            <a:blip r:embed="rId3"/>
            <a:srcRect l="44550" t="610" r="44358" b="77632"/>
            <a:stretch/>
          </p:blipFill>
          <p:spPr>
            <a:xfrm>
              <a:off x="4252399" y="2786446"/>
              <a:ext cx="718457" cy="862149"/>
            </a:xfrm>
            <a:prstGeom prst="rect">
              <a:avLst/>
            </a:prstGeom>
          </p:spPr>
        </p:pic>
        <p:sp>
          <p:nvSpPr>
            <p:cNvPr id="52" name="Rectangle 51"/>
            <p:cNvSpPr/>
            <p:nvPr/>
          </p:nvSpPr>
          <p:spPr>
            <a:xfrm>
              <a:off x="190580" y="2067097"/>
              <a:ext cx="6507480" cy="3646715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571580" y="2611382"/>
              <a:ext cx="3678282" cy="271746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2351025" y="2641863"/>
              <a:ext cx="3630755" cy="268698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380101" y="2067096"/>
              <a:ext cx="26060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Black Hair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901255" y="2047431"/>
              <a:ext cx="2417668" cy="500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Wearing a Tie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022532" y="2171761"/>
            <a:ext cx="100112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Universal Set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is the set that contains everything we started with.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-388" y="-43197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7116692" y="3562862"/>
            <a:ext cx="4206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(wearing a tie) =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23883" y="1659653"/>
            <a:ext cx="6551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number of elements in one set.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9495" y="1648541"/>
            <a:ext cx="441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1538" y="2122586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139" y="312883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7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8" y="1317725"/>
            <a:ext cx="11938994" cy="869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Rather than drawing the pictures, we can just write the number of people in each section as follows: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4444" y="2656094"/>
            <a:ext cx="5368717" cy="3363885"/>
            <a:chOff x="190580" y="2067097"/>
            <a:chExt cx="6507480" cy="3646715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 rotWithShape="1">
            <a:blip r:embed="rId3"/>
            <a:srcRect l="44190" t="77422" r="44516" b="-170"/>
            <a:stretch/>
          </p:blipFill>
          <p:spPr>
            <a:xfrm>
              <a:off x="204551" y="2121807"/>
              <a:ext cx="731521" cy="901338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3"/>
            <a:srcRect l="31647" t="25347" r="57865" b="50916"/>
            <a:stretch/>
          </p:blipFill>
          <p:spPr>
            <a:xfrm>
              <a:off x="5910474" y="4584659"/>
              <a:ext cx="679270" cy="940526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 rotWithShape="1">
            <a:blip r:embed="rId3"/>
            <a:srcRect l="4134" t="24550" r="84975" b="52373"/>
            <a:stretch/>
          </p:blipFill>
          <p:spPr>
            <a:xfrm>
              <a:off x="4962156" y="3165268"/>
              <a:ext cx="705396" cy="914401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 rotWithShape="1">
            <a:blip r:embed="rId3"/>
            <a:srcRect l="4420" t="50808" r="84488" b="24796"/>
            <a:stretch/>
          </p:blipFill>
          <p:spPr>
            <a:xfrm>
              <a:off x="1595199" y="2833188"/>
              <a:ext cx="718458" cy="966653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 rotWithShape="1">
            <a:blip r:embed="rId3"/>
            <a:srcRect l="57402" t="25939" r="31506" b="50654"/>
            <a:stretch/>
          </p:blipFill>
          <p:spPr>
            <a:xfrm>
              <a:off x="4302292" y="4172000"/>
              <a:ext cx="718459" cy="927463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 rotWithShape="1">
            <a:blip r:embed="rId3"/>
            <a:srcRect l="70773" t="77912" r="18134" b="330"/>
            <a:stretch/>
          </p:blipFill>
          <p:spPr>
            <a:xfrm>
              <a:off x="2994747" y="2981104"/>
              <a:ext cx="718458" cy="862149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 rotWithShape="1">
            <a:blip r:embed="rId3"/>
            <a:srcRect l="44881" t="25609" r="44026" b="51314"/>
            <a:stretch/>
          </p:blipFill>
          <p:spPr>
            <a:xfrm>
              <a:off x="911574" y="3330469"/>
              <a:ext cx="718457" cy="914400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3"/>
            <a:srcRect l="58216" t="51539" r="31498" b="25384"/>
            <a:stretch/>
          </p:blipFill>
          <p:spPr>
            <a:xfrm>
              <a:off x="3046998" y="3957248"/>
              <a:ext cx="666207" cy="914401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 rotWithShape="1">
            <a:blip r:embed="rId3"/>
            <a:srcRect l="44550" t="610" r="44358" b="77632"/>
            <a:stretch/>
          </p:blipFill>
          <p:spPr>
            <a:xfrm>
              <a:off x="4252399" y="2786446"/>
              <a:ext cx="718457" cy="862149"/>
            </a:xfrm>
            <a:prstGeom prst="rect">
              <a:avLst/>
            </a:prstGeom>
          </p:spPr>
        </p:pic>
        <p:sp>
          <p:nvSpPr>
            <p:cNvPr id="52" name="Rectangle 51"/>
            <p:cNvSpPr/>
            <p:nvPr/>
          </p:nvSpPr>
          <p:spPr>
            <a:xfrm>
              <a:off x="190580" y="2067097"/>
              <a:ext cx="6507480" cy="3646715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571580" y="2611382"/>
              <a:ext cx="3678282" cy="271746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2351025" y="2641863"/>
              <a:ext cx="3630755" cy="2686987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40619" y="2153472"/>
              <a:ext cx="2606039" cy="500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Black Hair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953309" y="2137920"/>
              <a:ext cx="2772611" cy="500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Wearing a Tie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54639" y="2546540"/>
            <a:ext cx="4542016" cy="2865650"/>
            <a:chOff x="190580" y="2067097"/>
            <a:chExt cx="6507480" cy="3646715"/>
          </a:xfrm>
        </p:grpSpPr>
        <p:sp>
          <p:nvSpPr>
            <p:cNvPr id="59" name="Rectangle 58"/>
            <p:cNvSpPr/>
            <p:nvPr/>
          </p:nvSpPr>
          <p:spPr>
            <a:xfrm>
              <a:off x="190580" y="2067097"/>
              <a:ext cx="6507480" cy="3646715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/>
          </p:nvSpPr>
          <p:spPr>
            <a:xfrm>
              <a:off x="607135" y="3130925"/>
              <a:ext cx="3002163" cy="247098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/>
            <p:cNvSpPr/>
            <p:nvPr/>
          </p:nvSpPr>
          <p:spPr>
            <a:xfrm>
              <a:off x="2668329" y="3033046"/>
              <a:ext cx="2975745" cy="2530244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838243" y="2482158"/>
              <a:ext cx="2606040" cy="587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Black Hair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6669" y="2138296"/>
              <a:ext cx="3078504" cy="1057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Wearing a Tie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0225407" y="4024284"/>
            <a:ext cx="651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141801" y="3709721"/>
            <a:ext cx="651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231888" y="3978184"/>
            <a:ext cx="651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027457" y="3872793"/>
            <a:ext cx="651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cxnSp>
        <p:nvCxnSpPr>
          <p:cNvPr id="71" name="Straight Arrow Connector 70"/>
          <p:cNvCxnSpPr>
            <a:cxnSpLocks/>
          </p:cNvCxnSpPr>
          <p:nvPr/>
        </p:nvCxnSpPr>
        <p:spPr>
          <a:xfrm flipH="1" flipV="1">
            <a:off x="8478641" y="4399650"/>
            <a:ext cx="2315955" cy="1513195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cxnSpLocks/>
          </p:cNvCxnSpPr>
          <p:nvPr/>
        </p:nvCxnSpPr>
        <p:spPr>
          <a:xfrm flipH="1" flipV="1">
            <a:off x="7467382" y="4165180"/>
            <a:ext cx="2864047" cy="1747665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-388" y="-43197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>
                <a:latin typeface="Arial" panose="020B0604020202020204" pitchFamily="34" charset="0"/>
                <a:cs typeface="Arial" panose="020B0604020202020204" pitchFamily="34" charset="0"/>
              </a:rPr>
              <a:t>Universal set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796433" y="5836488"/>
            <a:ext cx="6117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We can also say n(Wearing a Tie) = 2 + 2 = 4</a:t>
            </a:r>
          </a:p>
          <a:p>
            <a:r>
              <a:rPr lang="en-GB" sz="2400" dirty="0"/>
              <a:t>		          n(Black Hair) = 2 + 3 = 5</a:t>
            </a:r>
          </a:p>
        </p:txBody>
      </p:sp>
      <p:cxnSp>
        <p:nvCxnSpPr>
          <p:cNvPr id="58" name="Straight Arrow Connector 57"/>
          <p:cNvCxnSpPr>
            <a:cxnSpLocks/>
          </p:cNvCxnSpPr>
          <p:nvPr/>
        </p:nvCxnSpPr>
        <p:spPr>
          <a:xfrm flipH="1" flipV="1">
            <a:off x="9223204" y="4372314"/>
            <a:ext cx="1481813" cy="1870689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cxnSpLocks/>
            <a:endCxn id="65" idx="2"/>
          </p:cNvCxnSpPr>
          <p:nvPr/>
        </p:nvCxnSpPr>
        <p:spPr>
          <a:xfrm flipH="1" flipV="1">
            <a:off x="8557470" y="4562959"/>
            <a:ext cx="1796532" cy="1774152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21902" y="2433212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38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8146" y="2333226"/>
            <a:ext cx="5071316" cy="348425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665693" y="2389019"/>
            <a:ext cx="6440692" cy="4639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people were under 18?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people owned an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 iPhone?</a:t>
            </a: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people did not own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an iPhone?</a:t>
            </a: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under 18s owned an </a:t>
            </a:r>
          </a:p>
          <a:p>
            <a:pPr marL="363538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iPhone?</a:t>
            </a: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can you describe the people represented by 10?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20147" y="2616686"/>
            <a:ext cx="5335616" cy="3191831"/>
            <a:chOff x="232734" y="2656142"/>
            <a:chExt cx="5755681" cy="3636115"/>
          </a:xfrm>
        </p:grpSpPr>
        <p:sp>
          <p:nvSpPr>
            <p:cNvPr id="5" name="Oval 4"/>
            <p:cNvSpPr/>
            <p:nvPr/>
          </p:nvSpPr>
          <p:spPr>
            <a:xfrm>
              <a:off x="801056" y="3056557"/>
              <a:ext cx="2854527" cy="22474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2531855" y="3082390"/>
              <a:ext cx="2854527" cy="22474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911469" y="5421184"/>
              <a:ext cx="3076946" cy="525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Own an iPhone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9460" y="5345590"/>
              <a:ext cx="1562884" cy="946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Under 18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84747" y="3896138"/>
              <a:ext cx="1330390" cy="59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38017" y="3896138"/>
              <a:ext cx="1330391" cy="59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72302" y="3921970"/>
              <a:ext cx="1330390" cy="59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734" y="2656142"/>
              <a:ext cx="1330390" cy="59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1173480"/>
            <a:ext cx="11948160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 a survey, 25 people were asked their age and if they owned an iPhone. The results were put into a Venn diagram.</a:t>
            </a:r>
          </a:p>
          <a:p>
            <a:endParaRPr lang="en-GB" sz="1050" dirty="0"/>
          </a:p>
        </p:txBody>
      </p:sp>
      <p:sp>
        <p:nvSpPr>
          <p:cNvPr id="17" name="Rectangle 16"/>
          <p:cNvSpPr/>
          <p:nvPr/>
        </p:nvSpPr>
        <p:spPr>
          <a:xfrm>
            <a:off x="0" y="-21515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05888" y="2391098"/>
            <a:ext cx="1042272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38445" y="3203750"/>
            <a:ext cx="1042272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90008" y="4081900"/>
            <a:ext cx="1042272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62877" y="4963731"/>
            <a:ext cx="1042272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4081" y="6267003"/>
            <a:ext cx="5806240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Over 18 and does not own an iPhone.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073" y="224589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28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72" y="1151907"/>
            <a:ext cx="1219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village holds an annual Fun Run. Contestants are either classified as under the age of 13 or adults. Every contestant must enter for either the 3 kilometre run or the 10 kilometre run. This information is shown in the Venn diagram below: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665" y="3063766"/>
            <a:ext cx="5520077" cy="367822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20855" y="3753809"/>
            <a:ext cx="2856995" cy="214406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353151" y="3778454"/>
            <a:ext cx="2856995" cy="214406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303328" y="5923319"/>
            <a:ext cx="2210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Entered for 10 km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1233" y="5873204"/>
            <a:ext cx="1331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Under 13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2096" y="4583950"/>
            <a:ext cx="1331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2048" y="4588875"/>
            <a:ext cx="1331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2334" y="4579397"/>
            <a:ext cx="1331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72896" y="3233656"/>
            <a:ext cx="1331541" cy="472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83950" y="3102069"/>
            <a:ext cx="62080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people entered the fun   runs?</a:t>
            </a:r>
          </a:p>
          <a:p>
            <a:pPr marL="446088" indent="-446088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people entered the 10 km run?  </a:t>
            </a:r>
            <a:endParaRPr lang="en-GB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under 13s did the 10 km run?</a:t>
            </a:r>
          </a:p>
          <a:p>
            <a:endParaRPr lang="en-GB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many adults did the 3 km run? </a:t>
            </a:r>
          </a:p>
          <a:p>
            <a:r>
              <a:rPr lang="en-GB" sz="2800" dirty="0"/>
              <a:t>          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13648" y="-13648"/>
            <a:ext cx="12205648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67382" y="3521421"/>
            <a:ext cx="1042272" cy="432000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67382" y="4243566"/>
            <a:ext cx="1042272" cy="432000"/>
          </a:xfrm>
          <a:prstGeom prst="roundRect">
            <a:avLst/>
          </a:prstGeom>
          <a:solidFill>
            <a:srgbClr val="F9BC9A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44575" y="4950224"/>
            <a:ext cx="1042272" cy="432000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23439" y="5691684"/>
            <a:ext cx="1042272" cy="432000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64935" y="2941268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80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60074" y="2319833"/>
            <a:ext cx="5979135" cy="3639029"/>
            <a:chOff x="2633749" y="1024319"/>
            <a:chExt cx="6507480" cy="3639029"/>
          </a:xfrm>
        </p:grpSpPr>
        <p:sp>
          <p:nvSpPr>
            <p:cNvPr id="5" name="Rectangle 4"/>
            <p:cNvSpPr/>
            <p:nvPr/>
          </p:nvSpPr>
          <p:spPr>
            <a:xfrm>
              <a:off x="2633749" y="1024319"/>
              <a:ext cx="6507480" cy="3639029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014749" y="1462261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056909" y="1492741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50429" y="2551445"/>
              <a:ext cx="15697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80709" y="2513821"/>
              <a:ext cx="15697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63060" y="4173092"/>
              <a:ext cx="2606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Left handed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20488" y="4114021"/>
              <a:ext cx="1569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Male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34101" y="2513821"/>
              <a:ext cx="15697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121929" y="1024319"/>
              <a:ext cx="15697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560023" y="3700626"/>
            <a:ext cx="52225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12 males are left handed.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are 8 females.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10 people are right handed.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are 36 people in the class.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4066" y="1353548"/>
            <a:ext cx="114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class of students were classified using the Venn diagram below.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13648" y="-13648"/>
            <a:ext cx="12205648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pic>
        <p:nvPicPr>
          <p:cNvPr id="1027" name="Picture 3" descr="C:\Users\modghs\AppData\Local\Microsoft\Windows\INetCache\IE\5HA6OXO8\true-fals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023" y="2212179"/>
            <a:ext cx="2185012" cy="134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odghs\AppData\Local\Microsoft\Windows\INetCache\IE\5HA6OXO8\466px-False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3849" y="4105822"/>
            <a:ext cx="423111" cy="43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" descr="C:\Users\modghs\AppData\Local\Microsoft\Windows\INetCache\IE\5HA6OXO8\466px-False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4279" y="4413017"/>
            <a:ext cx="423111" cy="43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odghs\AppData\Local\Microsoft\Windows\INetCache\IE\L93GKAUE\646px-True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390" y="3560841"/>
            <a:ext cx="445889" cy="53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modghs\AppData\Local\Microsoft\Windows\INetCache\IE\L93GKAUE\646px-True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193" y="4679726"/>
            <a:ext cx="445889" cy="53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-32134" y="2171368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9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7748</TotalTime>
  <Words>586</Words>
  <Application>Microsoft Office PowerPoint</Application>
  <PresentationFormat>Widescreen</PresentationFormat>
  <Paragraphs>119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Palace Script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Liz Duncombe</cp:lastModifiedBy>
  <cp:revision>139</cp:revision>
  <cp:lastPrinted>2017-09-28T18:06:59Z</cp:lastPrinted>
  <dcterms:created xsi:type="dcterms:W3CDTF">2016-05-16T13:35:50Z</dcterms:created>
  <dcterms:modified xsi:type="dcterms:W3CDTF">2019-07-18T11:21:54Z</dcterms:modified>
</cp:coreProperties>
</file>