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6" r:id="rId2"/>
    <p:sldId id="304" r:id="rId3"/>
    <p:sldId id="316" r:id="rId4"/>
    <p:sldId id="308" r:id="rId5"/>
    <p:sldId id="305" r:id="rId6"/>
    <p:sldId id="298" r:id="rId7"/>
    <p:sldId id="314" r:id="rId8"/>
    <p:sldId id="309" r:id="rId9"/>
    <p:sldId id="307" r:id="rId10"/>
    <p:sldId id="310" r:id="rId11"/>
    <p:sldId id="315" r:id="rId12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951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62" autoAdjust="0"/>
    <p:restoredTop sz="74368" autoAdjust="0"/>
  </p:normalViewPr>
  <p:slideViewPr>
    <p:cSldViewPr snapToGrid="0">
      <p:cViewPr varScale="1">
        <p:scale>
          <a:sx n="86" d="100"/>
          <a:sy n="86" d="100"/>
        </p:scale>
        <p:origin x="1002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6DA5C-4951-490A-806D-C6E233A1CCC4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91581-0ADF-470F-AAC7-05EDE80DB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3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Add topic title and relevant lesson number and title in the spaces</a:t>
            </a:r>
            <a:r>
              <a:rPr lang="en-GB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above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77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Prompts &amp; key questions for this slide: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LHS shows the </a:t>
            </a:r>
            <a:r>
              <a:rPr lang="en-GB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GB" b="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mx</a:t>
            </a:r>
            <a:r>
              <a:rPr lang="en-GB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b="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 method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RHS shows the gradient method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Give a while for learners</a:t>
            </a:r>
            <a:r>
              <a:rPr lang="en-GB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to discuss and decide which they prefer.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This slide is a good summary for learners to put in their notes.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Point out that both can be rearranged to  </a:t>
            </a:r>
            <a:r>
              <a:rPr lang="en-GB" b="0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GB" b="0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+1=0 if that particular form is required.</a:t>
            </a:r>
            <a:endParaRPr lang="en-GB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843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Prompts &amp; key questions for this slide: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You will notice that these are the same coordinates we previously found the gradient between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Ask learners</a:t>
            </a:r>
            <a:r>
              <a:rPr lang="en-GB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to hold up their answer on their board so you can be sure they all understand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Click through the solution (this is only one possible way)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Ask who chose to substitute (-3,2) instead of (0,11)?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Was this a wise choice? Why not? Did it matter too much?</a:t>
            </a:r>
            <a:endParaRPr lang="en-GB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36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Prompts &amp; key questions for this slide: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Starter: This is to</a:t>
            </a:r>
            <a:r>
              <a:rPr lang="en-GB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encourage</a:t>
            </a: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 the students to talk about maths and build their mathematical language</a:t>
            </a:r>
            <a:r>
              <a:rPr lang="en-GB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/>
              <a:t>Draw one coordinate on a coordinate</a:t>
            </a:r>
            <a:r>
              <a:rPr lang="en-GB" baseline="0" dirty="0" smtClean="0"/>
              <a:t> grid; the numbers should be suitably simple</a:t>
            </a:r>
          </a:p>
          <a:p>
            <a:r>
              <a:rPr lang="en-GB" baseline="0" dirty="0" smtClean="0"/>
              <a:t>Ask students to discuss in pairs “What can you tell me about this coordinate?”</a:t>
            </a:r>
          </a:p>
          <a:p>
            <a:r>
              <a:rPr lang="en-GB" baseline="0" dirty="0" smtClean="0"/>
              <a:t>They should record their findings of their mini whiteboards.</a:t>
            </a:r>
          </a:p>
          <a:p>
            <a:r>
              <a:rPr lang="en-GB" baseline="0" dirty="0" smtClean="0"/>
              <a:t>Possible answers are on the </a:t>
            </a:r>
            <a:r>
              <a:rPr lang="en-GB" baseline="0" dirty="0" smtClean="0">
                <a:solidFill>
                  <a:srgbClr val="FF0000"/>
                </a:solidFill>
              </a:rPr>
              <a:t>teacher notes for lesson 1</a:t>
            </a:r>
          </a:p>
          <a:p>
            <a:r>
              <a:rPr lang="en-GB" baseline="0" dirty="0" smtClean="0"/>
              <a:t>Encourage all findings but focus on the equations of some lines that it lies on 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 it lies on the line </a:t>
            </a:r>
            <a:r>
              <a:rPr lang="en-GB" i="1" baseline="0" dirty="0" smtClean="0"/>
              <a:t>x</a:t>
            </a:r>
            <a:r>
              <a:rPr lang="en-GB" baseline="0" dirty="0" smtClean="0"/>
              <a:t>=2 and the line </a:t>
            </a:r>
            <a:r>
              <a:rPr lang="en-GB" i="1" baseline="0" dirty="0" smtClean="0"/>
              <a:t>y</a:t>
            </a:r>
            <a:r>
              <a:rPr lang="en-GB" baseline="0" dirty="0" smtClean="0"/>
              <a:t>=3 but also </a:t>
            </a:r>
            <a:r>
              <a:rPr lang="en-GB" i="1" baseline="0" dirty="0" smtClean="0"/>
              <a:t>y</a:t>
            </a:r>
            <a:r>
              <a:rPr lang="en-GB" baseline="0" dirty="0" smtClean="0"/>
              <a:t>=</a:t>
            </a:r>
            <a:r>
              <a:rPr lang="en-GB" i="1" baseline="0" dirty="0" smtClean="0"/>
              <a:t>x</a:t>
            </a:r>
            <a:r>
              <a:rPr lang="en-GB" baseline="0" dirty="0" smtClean="0"/>
              <a:t>+1; y=2</a:t>
            </a:r>
            <a:r>
              <a:rPr lang="en-GB" i="1" baseline="0" dirty="0" smtClean="0"/>
              <a:t>x</a:t>
            </a:r>
            <a:r>
              <a:rPr lang="en-GB" baseline="0" dirty="0" smtClean="0"/>
              <a:t>-1 </a:t>
            </a:r>
            <a:r>
              <a:rPr lang="en-GB" baseline="0" dirty="0" err="1" smtClean="0"/>
              <a:t>etc</a:t>
            </a:r>
            <a:endParaRPr lang="en-GB" baseline="0" dirty="0" smtClean="0"/>
          </a:p>
          <a:p>
            <a:r>
              <a:rPr lang="en-GB" baseline="0" dirty="0" smtClean="0"/>
              <a:t>Reinforce that </a:t>
            </a:r>
            <a:r>
              <a:rPr lang="en-GB" i="1" baseline="0" dirty="0" smtClean="0"/>
              <a:t>x</a:t>
            </a:r>
            <a:r>
              <a:rPr lang="en-GB" baseline="0" dirty="0" smtClean="0"/>
              <a:t> = 2 and </a:t>
            </a:r>
            <a:r>
              <a:rPr lang="en-GB" i="1" baseline="0" dirty="0" smtClean="0"/>
              <a:t>y</a:t>
            </a:r>
            <a:r>
              <a:rPr lang="en-GB" baseline="0" dirty="0" smtClean="0"/>
              <a:t>=3 satisfy each of the equations “they make it true”</a:t>
            </a:r>
          </a:p>
          <a:p>
            <a:r>
              <a:rPr lang="en-GB" baseline="0" dirty="0" err="1" smtClean="0"/>
              <a:t>Ask:”How</a:t>
            </a:r>
            <a:r>
              <a:rPr lang="en-GB" baseline="0" dirty="0" smtClean="0"/>
              <a:t> many lines does it lie on?” Answer: an infinite number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133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build fluency in simultaneous equations.</a:t>
            </a:r>
          </a:p>
          <a:p>
            <a:r>
              <a:rPr lang="en-GB" dirty="0" smtClean="0"/>
              <a:t>Give learners 5 minutes to find the three coordinates to place in the circles that make this true.</a:t>
            </a:r>
          </a:p>
          <a:p>
            <a:r>
              <a:rPr lang="en-GB" dirty="0" smtClean="0"/>
              <a:t>The graphs of the three equations can be shown to reinforce the connection.</a:t>
            </a:r>
          </a:p>
          <a:p>
            <a:r>
              <a:rPr lang="en-GB" dirty="0" smtClean="0"/>
              <a:t>This can be adapted for any equations if further practice is needed. </a:t>
            </a:r>
          </a:p>
          <a:p>
            <a:r>
              <a:rPr lang="en-GB" dirty="0" smtClean="0"/>
              <a:t>Learners could make them up for each other</a:t>
            </a:r>
            <a:r>
              <a:rPr lang="en-GB" baseline="0" dirty="0" smtClean="0"/>
              <a:t> and could be challenged to make integer coordinates.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568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Prompts &amp; key questions for this slide:</a:t>
            </a:r>
          </a:p>
          <a:p>
            <a:r>
              <a:rPr lang="en-GB" dirty="0" smtClean="0"/>
              <a:t>Draw two coordinates on a coordinate</a:t>
            </a:r>
            <a:r>
              <a:rPr lang="en-GB" baseline="0" dirty="0" smtClean="0"/>
              <a:t> grid; the numbers should be suitably simple</a:t>
            </a:r>
          </a:p>
          <a:p>
            <a:r>
              <a:rPr lang="en-GB" baseline="0" dirty="0" smtClean="0"/>
              <a:t>Ask students to discuss in pairs “What can you tell me about these two coordinates?”</a:t>
            </a:r>
          </a:p>
          <a:p>
            <a:r>
              <a:rPr lang="en-GB" baseline="0" dirty="0" smtClean="0"/>
              <a:t>They should record their findings of their mini white boards.</a:t>
            </a:r>
          </a:p>
          <a:p>
            <a:r>
              <a:rPr lang="en-GB" baseline="0" dirty="0" smtClean="0"/>
              <a:t>Possible answers are on the teacher notes for lesson 1</a:t>
            </a:r>
          </a:p>
          <a:p>
            <a:r>
              <a:rPr lang="en-GB" baseline="0" dirty="0" smtClean="0"/>
              <a:t>Encourage all findings but guide towards the gradient of the line as 2</a:t>
            </a:r>
          </a:p>
          <a:p>
            <a:r>
              <a:rPr lang="en-GB" baseline="0" dirty="0" smtClean="0"/>
              <a:t>If mid-point or distance are mentioned they will come back to that in lesson 3</a:t>
            </a:r>
          </a:p>
          <a:p>
            <a:r>
              <a:rPr lang="en-GB" baseline="0" dirty="0" smtClean="0"/>
              <a:t>Ask “Did anyone find the equation of the line through these two points?”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704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Prompts &amp; key questions for this slide: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Can you tell me the gradient</a:t>
            </a:r>
            <a:r>
              <a:rPr lang="en-GB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line through these two coordinates?</a:t>
            </a:r>
            <a:endParaRPr lang="en-GB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/>
              <a:t>Pause to ensure all students can find the gradient (use the next slide for</a:t>
            </a:r>
            <a:r>
              <a:rPr lang="en-GB" baseline="0" dirty="0" smtClean="0"/>
              <a:t> generalisation and for students to make notes or to explain if they have forgotten)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440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Prompts &amp; key questions for this slide: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Can you generalise for any two points with coordinates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𝑎𝑛𝑑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GB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GB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Prompts &amp; key questions for this slide: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Can you generalise for any two points with coordinates (</a:t>
                </a:r>
                <a:r>
                  <a:rPr lang="en-GB" b="0" i="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a:t>𝑥_1</a:t>
                </a:r>
                <a:r>
                  <a:rPr lang="en-GB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GB" b="0" i="0" dirty="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a:t>𝑦_1) 𝑎𝑛𝑑 </a:t>
                </a:r>
                <a:r>
                  <a:rPr lang="en-GB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GB" b="0" i="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a:t>𝑥_</a:t>
                </a:r>
                <a:r>
                  <a:rPr lang="en-GB" b="0" i="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lang="en-GB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GB" b="0" i="0" dirty="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a:t>𝑦_</a:t>
                </a:r>
                <a:r>
                  <a:rPr lang="en-GB" b="0" i="0" dirty="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lang="en-GB" b="0" i="0" dirty="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a:t>) </a:t>
                </a:r>
                <a:r>
                  <a:rPr lang="en-GB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289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Prompts &amp; key questions for this slide: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Ask learners</a:t>
                </a:r>
                <a:r>
                  <a:rPr lang="en-GB" b="0" baseline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 hold up their answer on their board so you can be sure they understand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0" baseline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Did anyone write -3 (possibly calculating 0-3 in the denominator)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0" baseline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Did anyone write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baseline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0" i="1" baseline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b="0" i="1" baseline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(possibly inverting the formula)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Prompts &amp; key questions for this slide: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Ask learners</a:t>
                </a:r>
                <a:r>
                  <a:rPr lang="en-GB" b="0" baseline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 hold up their answer on their board so you can be sure they </a:t>
                </a:r>
                <a:r>
                  <a:rPr lang="en-GB" b="0" baseline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understand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0" baseline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Did anyone write -3 (possibly calculating 0-3 in the denominator)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0" baseline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Did anyone write </a:t>
                </a:r>
                <a:r>
                  <a:rPr lang="en-GB" b="0" i="0" baseline="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a:t>1/3</a:t>
                </a:r>
                <a:r>
                  <a:rPr lang="en-GB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(possibly inverting the formula)</a:t>
                </a:r>
                <a:endParaRPr lang="en-GB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147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Prompts &amp; key questions for this slide: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Ask “Can anyone tell us the equation of the line through (2,3) and (5,9)?”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Probable answer is </a:t>
            </a:r>
            <a:r>
              <a:rPr lang="en-GB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=2</a:t>
            </a:r>
            <a:r>
              <a:rPr lang="en-GB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-1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Emphasise that there is one unique equation through two points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If individuals struggling suggest they draw them on squared paper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If whole class struggling</a:t>
            </a:r>
            <a:r>
              <a:rPr lang="en-GB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click to next slide of graph paper</a:t>
            </a:r>
            <a:endParaRPr lang="en-GB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749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Prompts &amp; key questions for this slide: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Ask “How did we get from the two coordinates to an equation?”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Reinforce these points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b="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: find the gradient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b="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 find the value of c by</a:t>
            </a:r>
            <a:r>
              <a:rPr lang="en-GB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substituting one of the coordinates that makes the equation true </a:t>
            </a:r>
            <a:r>
              <a:rPr lang="en-GB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GB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lies on the line.</a:t>
            </a:r>
            <a:endParaRPr lang="en-GB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Prompts &amp; key questions for this slide after clicking on the equation: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Reinforce</a:t>
            </a:r>
            <a:r>
              <a:rPr lang="en-GB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 key features of the gradient 2 as the coefficient of x and the -1 as the intercept of the y-axis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Emphasise the fact that when x=0 it intersects the y-axis and substituting x=0 into the equation gives y=-1. y=-1</a:t>
            </a:r>
            <a:r>
              <a:rPr lang="en-GB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when x=0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Ask “Are</a:t>
            </a:r>
            <a:r>
              <a:rPr lang="en-GB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there any other equations that connect these two points?”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Possible answers: y+2x+1=0; 2x – y =1.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Reinforce</a:t>
            </a:r>
            <a:r>
              <a:rPr lang="en-GB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that these are just rearrangements of the same equation</a:t>
            </a:r>
            <a:endParaRPr lang="en-GB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810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9" y="451912"/>
            <a:ext cx="4046220" cy="650471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11" y="6168533"/>
            <a:ext cx="1292225" cy="4495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36964" y="3117570"/>
            <a:ext cx="3913001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3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rgbClr val="E21951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1C3206-257D-4762-B461-A249DF0C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173140"/>
            <a:ext cx="11524932" cy="5537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1788" y="1270000"/>
            <a:ext cx="11525250" cy="5324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9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87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.png"/><Relationship Id="rId4" Type="http://schemas.openxmlformats.org/officeDocument/2006/relationships/image" Target="../media/image1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053296" y="1733703"/>
            <a:ext cx="10803424" cy="195861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en-GB" sz="2800" b="1" smtClean="0"/>
              <a:t>Teacher tutorial</a:t>
            </a:r>
            <a:br>
              <a:rPr lang="en-GB" sz="2800" b="1" smtClean="0"/>
            </a:br>
            <a:r>
              <a:rPr lang="en-GB" sz="2600" smtClean="0"/>
              <a:t>Topic</a:t>
            </a:r>
            <a:r>
              <a:rPr lang="en-GB" sz="2600" dirty="0" smtClean="0"/>
              <a:t>: 1.3 Coordinate Geometry</a:t>
            </a:r>
            <a:br>
              <a:rPr lang="en-GB" sz="2600" dirty="0" smtClean="0"/>
            </a:br>
            <a:r>
              <a:rPr lang="en-GB" sz="2600" dirty="0" smtClean="0"/>
              <a:t>Lesson 1: Equations of a straight line</a:t>
            </a:r>
            <a:endParaRPr lang="en-GB" sz="2600" dirty="0"/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1053296" y="6261336"/>
            <a:ext cx="1005068" cy="2667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400" b="1" dirty="0" smtClean="0"/>
              <a:t>Version 1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1838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equation of a straight line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782" y="1352550"/>
            <a:ext cx="5486400" cy="55054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8357" y="1058984"/>
            <a:ext cx="11525250" cy="5324475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566031" y="2127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889116" y="3758111"/>
                <a:ext cx="1723292" cy="7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−3 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−2 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116" y="3758111"/>
                <a:ext cx="1723292" cy="7862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2369" y="1617784"/>
                <a:ext cx="2555508" cy="4062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sz="24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GB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Substitute </a:t>
                </a:r>
                <a:r>
                  <a:rPr lang="en-GB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m=2</a:t>
                </a:r>
              </a:p>
              <a:p>
                <a:r>
                  <a:rPr lang="en-GB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and  (2,3) or (5,9)</a:t>
                </a:r>
              </a:p>
              <a:p>
                <a:endParaRPr lang="en-GB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GB" sz="2400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 = 2(2)+c</a:t>
                </a:r>
              </a:p>
              <a:p>
                <a:r>
                  <a:rPr lang="en-GB" sz="2400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GB" sz="24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400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c=-1</a:t>
                </a:r>
              </a:p>
              <a:p>
                <a:endParaRPr lang="en-GB" sz="24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69" y="1617784"/>
                <a:ext cx="2555508" cy="4062651"/>
              </a:xfrm>
              <a:prstGeom prst="rect">
                <a:avLst/>
              </a:prstGeom>
              <a:blipFill>
                <a:blip r:embed="rId5"/>
                <a:stretch>
                  <a:fillRect l="-3819" r="-2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17453" y="1793631"/>
                <a:ext cx="1823384" cy="785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453" y="1793631"/>
                <a:ext cx="1823384" cy="7851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850334" y="4700652"/>
                <a:ext cx="2587375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−3=2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GB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334" y="4700652"/>
                <a:ext cx="2587375" cy="23083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720968" y="1617784"/>
            <a:ext cx="2082801" cy="668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8686799" y="1591434"/>
            <a:ext cx="1954037" cy="9873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98032" y="2814154"/>
            <a:ext cx="33195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Substitute </a:t>
            </a: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m=2</a:t>
            </a:r>
          </a:p>
          <a:p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</a:t>
            </a:r>
            <a:r>
              <a:rPr lang="en-GB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nd  </a:t>
            </a: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(2,3</a:t>
            </a:r>
            <a:r>
              <a:rPr lang="en-GB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) or (5,9)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30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Practising finding the equation between two points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55369" y="216132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find m: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223853"/>
              </p:ext>
            </p:extLst>
          </p:nvPr>
        </p:nvGraphicFramePr>
        <p:xfrm>
          <a:off x="655369" y="2871778"/>
          <a:ext cx="2993880" cy="989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4" imgW="1269720" imgH="419040" progId="Equation.3">
                  <p:embed/>
                </p:oleObj>
              </mc:Choice>
              <mc:Fallback>
                <p:oleObj name="Equation" r:id="rId4" imgW="1269720" imgH="41904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69" y="2871778"/>
                        <a:ext cx="2993880" cy="989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55369" y="1094964"/>
            <a:ext cx="1087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equation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of the line segment from C(-3, 2) to D (0, 11)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49613" y="2937554"/>
            <a:ext cx="5707107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Substitute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=0,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=11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11=3(0) + c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⇒ c = 11 </a:t>
            </a:r>
            <a:r>
              <a:rPr lang="en-GB" sz="20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(which we knew from (0,11) anyway!)</a:t>
            </a:r>
          </a:p>
          <a:p>
            <a:r>
              <a:rPr lang="en-GB" sz="24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	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9295" y="216132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find c: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11020" y="4531240"/>
                <a:ext cx="378841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𝑈𝑠𝑖𝑛𝑔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		</a:t>
                </a:r>
                <a:endParaRPr lang="en-GB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GB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=3</a:t>
                </a:r>
                <a:r>
                  <a:rPr lang="en-GB" sz="2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GB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+c</a:t>
                </a:r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020" y="4531240"/>
                <a:ext cx="3788411" cy="1815882"/>
              </a:xfrm>
              <a:prstGeom prst="rect">
                <a:avLst/>
              </a:prstGeom>
              <a:blipFill rotWithShape="1">
                <a:blip r:embed="rId6"/>
                <a:stretch>
                  <a:fillRect l="-32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809214" y="5328581"/>
            <a:ext cx="184274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∴ </a:t>
            </a:r>
            <a:r>
              <a:rPr lang="en-GB" sz="2800" i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y</a:t>
            </a:r>
            <a:r>
              <a:rPr lang="en-GB" sz="28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=3</a:t>
            </a:r>
            <a:r>
              <a:rPr lang="en-GB" sz="2800" i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r>
              <a:rPr lang="en-GB" sz="28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+11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34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9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to </a:t>
            </a:r>
            <a:r>
              <a:rPr lang="en-GB" dirty="0"/>
              <a:t>c</a:t>
            </a:r>
            <a:r>
              <a:rPr lang="en-GB" dirty="0" smtClean="0"/>
              <a:t>oordinate </a:t>
            </a:r>
            <a:r>
              <a:rPr lang="en-GB" dirty="0"/>
              <a:t>g</a:t>
            </a:r>
            <a:r>
              <a:rPr lang="en-GB" dirty="0" smtClean="0"/>
              <a:t>eometry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396762" y="770749"/>
            <a:ext cx="5715000" cy="5797837"/>
            <a:chOff x="3396762" y="770749"/>
            <a:chExt cx="5715000" cy="57978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762" y="1063137"/>
              <a:ext cx="5715000" cy="550544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564136" y="3659744"/>
              <a:ext cx="3738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i="1" dirty="0" smtClean="0"/>
                <a:t>x</a:t>
              </a:r>
              <a:endParaRPr lang="en-GB" sz="3200" b="1" i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20434" y="770749"/>
              <a:ext cx="3738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i="1" dirty="0" smtClean="0"/>
                <a:t>y</a:t>
              </a:r>
              <a:endParaRPr lang="en-GB" sz="3200" b="1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41687" y="2697022"/>
              <a:ext cx="3738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x</a:t>
              </a:r>
              <a:endParaRPr lang="en-GB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1402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Arithmagon</a:t>
            </a:r>
            <a:r>
              <a:rPr lang="en-GB" dirty="0" smtClean="0"/>
              <a:t> – Finding coordinates where two lines meet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81" y="1482045"/>
            <a:ext cx="4343884" cy="4814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485" y="1264386"/>
            <a:ext cx="3356658" cy="512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9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to </a:t>
            </a:r>
            <a:r>
              <a:rPr lang="en-GB" dirty="0"/>
              <a:t>c</a:t>
            </a:r>
            <a:r>
              <a:rPr lang="en-GB" dirty="0" smtClean="0"/>
              <a:t>oordinate </a:t>
            </a:r>
            <a:r>
              <a:rPr lang="en-GB" dirty="0"/>
              <a:t>g</a:t>
            </a:r>
            <a:r>
              <a:rPr lang="en-GB" dirty="0" smtClean="0"/>
              <a:t>eometry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617" y="1279530"/>
            <a:ext cx="5354430" cy="527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9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to c</a:t>
            </a:r>
            <a:r>
              <a:rPr lang="en-GB" dirty="0" smtClean="0"/>
              <a:t>oordinate geometry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529" y="1245180"/>
            <a:ext cx="5219876" cy="52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0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Calculating the gradient between two points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895" y="1270000"/>
            <a:ext cx="5076825" cy="509587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817" y="4183062"/>
            <a:ext cx="3448050" cy="1485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04" y="1539752"/>
            <a:ext cx="555307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9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Practising finding the gradient between two points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231198" y="261165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Solution: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745708"/>
              </p:ext>
            </p:extLst>
          </p:nvPr>
        </p:nvGraphicFramePr>
        <p:xfrm>
          <a:off x="4039655" y="3311524"/>
          <a:ext cx="3757613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4" imgW="1269720" imgH="419040" progId="Equation.3">
                  <p:embed/>
                </p:oleObj>
              </mc:Choice>
              <mc:Fallback>
                <p:oleObj name="Equation" r:id="rId4" imgW="1269720" imgH="41904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9655" y="3311524"/>
                        <a:ext cx="3757613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55369" y="1329279"/>
            <a:ext cx="1087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gradient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of the line segment from C(-3, 2) to D (0, 11)  </a:t>
            </a:r>
          </a:p>
        </p:txBody>
      </p:sp>
    </p:spTree>
    <p:extLst>
      <p:ext uri="{BB962C8B-B14F-4D97-AF65-F5344CB8AC3E}">
        <p14:creationId xmlns:p14="http://schemas.microsoft.com/office/powerpoint/2010/main" val="334866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equation of a straight line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8357" y="1058984"/>
            <a:ext cx="11525250" cy="532447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To find an equation we can use two points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Find the equation of the straight line through these two points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237892" y="3198001"/>
            <a:ext cx="2919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(2,3) and (5,9)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40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equation of a straight line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091" y="1144206"/>
            <a:ext cx="5486400" cy="5505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809688" y="1961822"/>
                <a:ext cx="4422069" cy="322364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GB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809688" y="1961822"/>
                <a:ext cx="4422069" cy="3223648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1761577" y="3452607"/>
            <a:ext cx="316523" cy="66821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03119" y="3991280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gradient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769484" y="3457325"/>
            <a:ext cx="392724" cy="6634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23756" y="4036457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-intercept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22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1887</TotalTime>
  <Words>1013</Words>
  <Application>Microsoft Office PowerPoint</Application>
  <PresentationFormat>Widescreen</PresentationFormat>
  <Paragraphs>146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Office Theme</vt:lpstr>
      <vt:lpstr>Equation</vt:lpstr>
      <vt:lpstr>Teacher tutorial Topic: 1.3 Coordinate Geometry Lesson 1: Equations of a straight line</vt:lpstr>
      <vt:lpstr>Introduction to coordinate geometry</vt:lpstr>
      <vt:lpstr>Arithmagon – Finding coordinates where two lines meet</vt:lpstr>
      <vt:lpstr>Introduction to coordinate geometry</vt:lpstr>
      <vt:lpstr>Introduction to coordinate geometry</vt:lpstr>
      <vt:lpstr>Calculating the gradient between two points</vt:lpstr>
      <vt:lpstr>Practising finding the gradient between two points</vt:lpstr>
      <vt:lpstr>The equation of a straight line</vt:lpstr>
      <vt:lpstr>The equation of a straight line</vt:lpstr>
      <vt:lpstr>The equation of a straight line</vt:lpstr>
      <vt:lpstr>Practising finding the equation between two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went wrong?</dc:title>
  <dc:creator>Lois Lindemann</dc:creator>
  <cp:lastModifiedBy>David Harrison</cp:lastModifiedBy>
  <cp:revision>117</cp:revision>
  <cp:lastPrinted>2018-01-14T21:28:16Z</cp:lastPrinted>
  <dcterms:created xsi:type="dcterms:W3CDTF">2018-01-14T21:11:47Z</dcterms:created>
  <dcterms:modified xsi:type="dcterms:W3CDTF">2019-01-21T16:26:21Z</dcterms:modified>
</cp:coreProperties>
</file>