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7"/>
  </p:notesMasterIdLst>
  <p:handoutMasterIdLst>
    <p:handoutMasterId r:id="rId18"/>
  </p:handoutMasterIdLst>
  <p:sldIdLst>
    <p:sldId id="343" r:id="rId6"/>
    <p:sldId id="298" r:id="rId7"/>
    <p:sldId id="322" r:id="rId8"/>
    <p:sldId id="319" r:id="rId9"/>
    <p:sldId id="333" r:id="rId10"/>
    <p:sldId id="339" r:id="rId11"/>
    <p:sldId id="340" r:id="rId12"/>
    <p:sldId id="341" r:id="rId13"/>
    <p:sldId id="318" r:id="rId14"/>
    <p:sldId id="262" r:id="rId15"/>
    <p:sldId id="30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ED53BF-2C6B-4B7D-900E-4EC2136BAA98}" v="1" dt="2026-04-08T10:43:34.0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099CAC30-79AE-4DCE-97A7-3B8E8A0057CB}"/>
    <pc:docChg chg="custSel addSld delSld modSld">
      <pc:chgData name="Karolyn Feliciani" userId="4076af5d-4c02-40b8-bc9d-56f6c404e751" providerId="ADAL" clId="{099CAC30-79AE-4DCE-97A7-3B8E8A0057CB}" dt="2026-04-08T10:46:43.687" v="73" actId="20577"/>
      <pc:docMkLst>
        <pc:docMk/>
      </pc:docMkLst>
      <pc:sldChg chg="modSp mod">
        <pc:chgData name="Karolyn Feliciani" userId="4076af5d-4c02-40b8-bc9d-56f6c404e751" providerId="ADAL" clId="{099CAC30-79AE-4DCE-97A7-3B8E8A0057CB}" dt="2026-04-08T10:44:30.441" v="36" actId="20577"/>
        <pc:sldMkLst>
          <pc:docMk/>
          <pc:sldMk cId="1677304970" sldId="298"/>
        </pc:sldMkLst>
        <pc:spChg chg="mod">
          <ac:chgData name="Karolyn Feliciani" userId="4076af5d-4c02-40b8-bc9d-56f6c404e751" providerId="ADAL" clId="{099CAC30-79AE-4DCE-97A7-3B8E8A0057CB}" dt="2026-04-08T10:44:30.441" v="36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modSp mod">
        <pc:chgData name="Karolyn Feliciani" userId="4076af5d-4c02-40b8-bc9d-56f6c404e751" providerId="ADAL" clId="{099CAC30-79AE-4DCE-97A7-3B8E8A0057CB}" dt="2026-04-08T10:46:43.687" v="73" actId="20577"/>
        <pc:sldMkLst>
          <pc:docMk/>
          <pc:sldMk cId="2771976208" sldId="307"/>
        </pc:sldMkLst>
        <pc:spChg chg="mod">
          <ac:chgData name="Karolyn Feliciani" userId="4076af5d-4c02-40b8-bc9d-56f6c404e751" providerId="ADAL" clId="{099CAC30-79AE-4DCE-97A7-3B8E8A0057CB}" dt="2026-04-08T10:46:43.687" v="73" actId="20577"/>
          <ac:spMkLst>
            <pc:docMk/>
            <pc:sldMk cId="2771976208" sldId="307"/>
            <ac:spMk id="2" creationId="{5E12151D-E29A-FDF0-294D-5091731AA87F}"/>
          </ac:spMkLst>
        </pc:spChg>
      </pc:sldChg>
      <pc:sldChg chg="modSp mod">
        <pc:chgData name="Karolyn Feliciani" userId="4076af5d-4c02-40b8-bc9d-56f6c404e751" providerId="ADAL" clId="{099CAC30-79AE-4DCE-97A7-3B8E8A0057CB}" dt="2026-04-08T10:46:04.461" v="71" actId="20577"/>
        <pc:sldMkLst>
          <pc:docMk/>
          <pc:sldMk cId="1800512821" sldId="318"/>
        </pc:sldMkLst>
        <pc:spChg chg="mod">
          <ac:chgData name="Karolyn Feliciani" userId="4076af5d-4c02-40b8-bc9d-56f6c404e751" providerId="ADAL" clId="{099CAC30-79AE-4DCE-97A7-3B8E8A0057CB}" dt="2026-04-08T10:46:04.461" v="71" actId="20577"/>
          <ac:spMkLst>
            <pc:docMk/>
            <pc:sldMk cId="1800512821" sldId="318"/>
            <ac:spMk id="3" creationId="{71C1CFD4-2904-39C3-6B35-83381E239497}"/>
          </ac:spMkLst>
        </pc:spChg>
      </pc:sldChg>
      <pc:sldChg chg="modSp mod">
        <pc:chgData name="Karolyn Feliciani" userId="4076af5d-4c02-40b8-bc9d-56f6c404e751" providerId="ADAL" clId="{099CAC30-79AE-4DCE-97A7-3B8E8A0057CB}" dt="2026-04-08T10:45:02.627" v="51" actId="114"/>
        <pc:sldMkLst>
          <pc:docMk/>
          <pc:sldMk cId="2489020089" sldId="322"/>
        </pc:sldMkLst>
        <pc:spChg chg="mod">
          <ac:chgData name="Karolyn Feliciani" userId="4076af5d-4c02-40b8-bc9d-56f6c404e751" providerId="ADAL" clId="{099CAC30-79AE-4DCE-97A7-3B8E8A0057CB}" dt="2026-04-08T10:44:49.241" v="43" actId="20577"/>
          <ac:spMkLst>
            <pc:docMk/>
            <pc:sldMk cId="2489020089" sldId="322"/>
            <ac:spMk id="2" creationId="{9DB82052-FB06-EB29-235D-D895AFE80018}"/>
          </ac:spMkLst>
        </pc:spChg>
        <pc:spChg chg="mod">
          <ac:chgData name="Karolyn Feliciani" userId="4076af5d-4c02-40b8-bc9d-56f6c404e751" providerId="ADAL" clId="{099CAC30-79AE-4DCE-97A7-3B8E8A0057CB}" dt="2026-04-08T10:45:02.627" v="51" actId="114"/>
          <ac:spMkLst>
            <pc:docMk/>
            <pc:sldMk cId="2489020089" sldId="322"/>
            <ac:spMk id="4" creationId="{E1002C61-6357-87F2-E88C-5E97C35CEB53}"/>
          </ac:spMkLst>
        </pc:spChg>
      </pc:sldChg>
      <pc:sldChg chg="modSp del mod">
        <pc:chgData name="Karolyn Feliciani" userId="4076af5d-4c02-40b8-bc9d-56f6c404e751" providerId="ADAL" clId="{099CAC30-79AE-4DCE-97A7-3B8E8A0057CB}" dt="2026-04-08T10:43:51.367" v="5" actId="2696"/>
        <pc:sldMkLst>
          <pc:docMk/>
          <pc:sldMk cId="2185037172" sldId="338"/>
        </pc:sldMkLst>
        <pc:spChg chg="mod">
          <ac:chgData name="Karolyn Feliciani" userId="4076af5d-4c02-40b8-bc9d-56f6c404e751" providerId="ADAL" clId="{099CAC30-79AE-4DCE-97A7-3B8E8A0057CB}" dt="2026-03-30T13:54:30.097" v="3" actId="20577"/>
          <ac:spMkLst>
            <pc:docMk/>
            <pc:sldMk cId="2185037172" sldId="338"/>
            <ac:spMk id="3" creationId="{F309D4D4-9F86-BBA8-0786-7D77D861BB5E}"/>
          </ac:spMkLst>
        </pc:spChg>
      </pc:sldChg>
      <pc:sldChg chg="modSp mod">
        <pc:chgData name="Karolyn Feliciani" userId="4076af5d-4c02-40b8-bc9d-56f6c404e751" providerId="ADAL" clId="{099CAC30-79AE-4DCE-97A7-3B8E8A0057CB}" dt="2026-04-08T10:45:45.641" v="65" actId="114"/>
        <pc:sldMkLst>
          <pc:docMk/>
          <pc:sldMk cId="2805176705" sldId="339"/>
        </pc:sldMkLst>
        <pc:spChg chg="mod">
          <ac:chgData name="Karolyn Feliciani" userId="4076af5d-4c02-40b8-bc9d-56f6c404e751" providerId="ADAL" clId="{099CAC30-79AE-4DCE-97A7-3B8E8A0057CB}" dt="2026-04-08T10:45:45.641" v="65" actId="114"/>
          <ac:spMkLst>
            <pc:docMk/>
            <pc:sldMk cId="2805176705" sldId="339"/>
            <ac:spMk id="4" creationId="{1BCD3BAB-6AF9-BA96-5BA9-5834E7ECA97F}"/>
          </ac:spMkLst>
        </pc:spChg>
      </pc:sldChg>
      <pc:sldChg chg="modSp add mod">
        <pc:chgData name="Karolyn Feliciani" userId="4076af5d-4c02-40b8-bc9d-56f6c404e751" providerId="ADAL" clId="{099CAC30-79AE-4DCE-97A7-3B8E8A0057CB}" dt="2026-04-08T10:44:11.803" v="13" actId="20577"/>
        <pc:sldMkLst>
          <pc:docMk/>
          <pc:sldMk cId="1130971648" sldId="343"/>
        </pc:sldMkLst>
        <pc:spChg chg="mod">
          <ac:chgData name="Karolyn Feliciani" userId="4076af5d-4c02-40b8-bc9d-56f6c404e751" providerId="ADAL" clId="{099CAC30-79AE-4DCE-97A7-3B8E8A0057CB}" dt="2026-04-08T10:44:11.803" v="13" actId="20577"/>
          <ac:spMkLst>
            <pc:docMk/>
            <pc:sldMk cId="1130971648" sldId="343"/>
            <ac:spMk id="4" creationId="{8A3FCDC3-543C-8905-8EB4-3AC0E32FFFF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08/04/2026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08/04/2026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608214"/>
            <a:ext cx="11117656" cy="2163777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GB" dirty="0"/>
              <a:t>Explain the purpose of mean, median, and mode in psychology research </a:t>
            </a:r>
          </a:p>
          <a:p>
            <a:r>
              <a:rPr lang="en-GB" dirty="0"/>
              <a:t>Describe how to calculate each measure from raw data</a:t>
            </a:r>
          </a:p>
          <a:p>
            <a:r>
              <a:rPr lang="en-GB" dirty="0"/>
              <a:t>Identify which measure is most suitable for different types of data </a:t>
            </a:r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79B7-7844-A143-9B29-1C3016D34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measure of average?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A28F6FF-4C6B-B748-AC6D-6C29F3B95A10}"/>
              </a:ext>
            </a:extLst>
          </p:cNvPr>
          <p:cNvGraphicFramePr>
            <a:graphicFrameLocks noGrp="1"/>
          </p:cNvGraphicFramePr>
          <p:nvPr>
            <p:ph type="tbl" sz="quarter" idx="11"/>
            <p:extLst>
              <p:ext uri="{D42A27DB-BD31-4B8C-83A1-F6EECF244321}">
                <p14:modId xmlns:p14="http://schemas.microsoft.com/office/powerpoint/2010/main" val="4210286878"/>
              </p:ext>
            </p:extLst>
          </p:nvPr>
        </p:nvGraphicFramePr>
        <p:xfrm>
          <a:off x="180000" y="2202498"/>
          <a:ext cx="11859600" cy="504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9856">
                  <a:extLst>
                    <a:ext uri="{9D8B030D-6E8A-4147-A177-3AD203B41FA5}">
                      <a16:colId xmlns:a16="http://schemas.microsoft.com/office/drawing/2014/main" val="3894190873"/>
                    </a:ext>
                  </a:extLst>
                </a:gridCol>
                <a:gridCol w="8619744">
                  <a:extLst>
                    <a:ext uri="{9D8B030D-6E8A-4147-A177-3AD203B41FA5}">
                      <a16:colId xmlns:a16="http://schemas.microsoft.com/office/drawing/2014/main" val="3551816449"/>
                    </a:ext>
                  </a:extLst>
                </a:gridCol>
              </a:tblGrid>
              <a:tr h="525879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CC58B0"/>
                          </a:solidFill>
                          <a:latin typeface="+mn-lt"/>
                        </a:rPr>
                        <a:t>M</a:t>
                      </a:r>
                      <a:r>
                        <a:rPr lang="en-GB" sz="2800" dirty="0" err="1">
                          <a:solidFill>
                            <a:srgbClr val="CC58B0"/>
                          </a:solidFill>
                          <a:latin typeface="+mn-lt"/>
                        </a:rPr>
                        <a:t>easure</a:t>
                      </a:r>
                      <a:r>
                        <a:rPr lang="en-GB" sz="2800" dirty="0">
                          <a:solidFill>
                            <a:srgbClr val="CC58B0"/>
                          </a:solidFill>
                          <a:latin typeface="+mn-lt"/>
                        </a:rPr>
                        <a:t> of average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i="0" kern="1200" dirty="0">
                          <a:solidFill>
                            <a:srgbClr val="CC58B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When to use</a:t>
                      </a:r>
                      <a:endParaRPr lang="en-GB" sz="2800" b="1" dirty="0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184177"/>
                  </a:ext>
                </a:extLst>
              </a:tr>
              <a:tr h="404590">
                <a:tc>
                  <a:txBody>
                    <a:bodyPr/>
                    <a:lstStyle/>
                    <a:p>
                      <a:r>
                        <a:rPr lang="en-GB" sz="2800" b="1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Mean</a:t>
                      </a:r>
                      <a:endParaRPr lang="en-GB" sz="2800" b="1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</a:t>
                      </a:r>
                      <a:r>
                        <a:rPr lang="en-GB" sz="2800" b="0" i="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ses</a:t>
                      </a:r>
                      <a:r>
                        <a:rPr lang="en-GB" sz="28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all the values, ideal when the data is evenly spread across a full range of values</a:t>
                      </a:r>
                      <a:endParaRPr lang="en-GB" sz="28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536791"/>
                  </a:ext>
                </a:extLst>
              </a:tr>
              <a:tr h="5490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Median</a:t>
                      </a:r>
                      <a:endParaRPr lang="en-GB" sz="2800" b="1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sz="2800" b="1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Useful when the data set has outliers so that the extreme values do not distort the measure e.g. </a:t>
                      </a:r>
                      <a:r>
                        <a:rPr lang="en-GB" sz="28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GB" sz="28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,15,15,16,17,19,24,</a:t>
                      </a:r>
                      <a:r>
                        <a:rPr lang="en-GB" sz="28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76</a:t>
                      </a:r>
                      <a:r>
                        <a:rPr lang="en-GB" sz="28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n-GB" sz="28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046859"/>
                  </a:ext>
                </a:extLst>
              </a:tr>
              <a:tr h="416103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Mode</a:t>
                      </a:r>
                    </a:p>
                  </a:txBody>
                  <a:tcPr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It shows the most popular option, so is useful for categorical data e.g. what is the favourite type of TV programme</a:t>
                      </a:r>
                      <a:endParaRPr lang="en-GB" sz="28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866237"/>
                  </a:ext>
                </a:extLst>
              </a:tr>
              <a:tr h="41610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2797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7033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12151D-E29A-FDF0-294D-5091731AA8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1168" y="1225296"/>
            <a:ext cx="11283696" cy="5358384"/>
          </a:xfrm>
        </p:spPr>
        <p:txBody>
          <a:bodyPr>
            <a:normAutofit lnSpcReduction="10000"/>
          </a:bodyPr>
          <a:lstStyle/>
          <a:p>
            <a:r>
              <a:rPr lang="en-GB" b="1">
                <a:latin typeface="Arial"/>
                <a:cs typeface="Arial"/>
              </a:rPr>
              <a:t>Plenary </a:t>
            </a:r>
            <a:endParaRPr lang="en-GB" b="1" dirty="0">
              <a:latin typeface="Arial"/>
              <a:cs typeface="Arial"/>
            </a:endParaRPr>
          </a:p>
          <a:p>
            <a:pPr algn="l"/>
            <a:r>
              <a:rPr lang="en-GB" dirty="0">
                <a:latin typeface="Arial"/>
                <a:cs typeface="Arial"/>
              </a:rPr>
              <a:t>Refer to the data you collected from your own study.</a:t>
            </a:r>
          </a:p>
          <a:p>
            <a:pPr algn="l"/>
            <a:r>
              <a:rPr lang="en-GB" dirty="0">
                <a:latin typeface="Arial"/>
                <a:cs typeface="Arial"/>
              </a:rPr>
              <a:t> </a:t>
            </a:r>
          </a:p>
          <a:p>
            <a:pPr marL="742950" indent="-742950" algn="l">
              <a:buAutoNum type="arabicPeriod"/>
            </a:pPr>
            <a:r>
              <a:rPr lang="en-GB" dirty="0">
                <a:latin typeface="Arial"/>
                <a:cs typeface="Arial"/>
              </a:rPr>
              <a:t>Calculate a suitable measure of average for your data (mean, median or mode).</a:t>
            </a:r>
          </a:p>
          <a:p>
            <a:pPr marL="742950" indent="-742950" algn="l">
              <a:buAutoNum type="arabicPeriod"/>
            </a:pPr>
            <a:r>
              <a:rPr lang="en-GB" dirty="0">
                <a:latin typeface="Arial"/>
                <a:cs typeface="Arial"/>
              </a:rPr>
              <a:t>Justify why you chose this measure of average to the person sat next to you.</a:t>
            </a:r>
          </a:p>
          <a:p>
            <a:pPr marL="742950" indent="-742950"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1976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What does average mean?</a:t>
            </a:r>
          </a:p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Are there different ways to work out the average?</a:t>
            </a:r>
          </a:p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Why would psychologists want to use an average?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terms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36192"/>
            <a:ext cx="5892000" cy="517550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US" sz="3200" b="1" dirty="0"/>
          </a:p>
          <a:p>
            <a:pPr marL="0" indent="0" algn="ctr">
              <a:buNone/>
            </a:pPr>
            <a:r>
              <a:rPr lang="en-US" sz="3200" b="1" dirty="0"/>
              <a:t>Measures of average </a:t>
            </a:r>
            <a:r>
              <a:rPr lang="en-US" sz="3200" dirty="0"/>
              <a:t>are:</a:t>
            </a:r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GB" sz="3200" i="1" dirty="0"/>
              <a:t>‘</a:t>
            </a:r>
            <a:r>
              <a:rPr lang="en-GB" sz="3200" dirty="0"/>
              <a:t>values that show a typical score in a set of data</a:t>
            </a:r>
            <a:r>
              <a:rPr lang="en-GB" sz="3200" i="1" dirty="0"/>
              <a:t>’</a:t>
            </a:r>
          </a:p>
          <a:p>
            <a:pPr marL="0" indent="0" algn="ctr">
              <a:buNone/>
            </a:pPr>
            <a:endParaRPr lang="en-GB" sz="3200" dirty="0"/>
          </a:p>
          <a:p>
            <a:pPr marL="0" indent="0" algn="ctr">
              <a:buNone/>
            </a:pPr>
            <a:r>
              <a:rPr lang="en-US" sz="3200" dirty="0"/>
              <a:t>The</a:t>
            </a:r>
            <a:r>
              <a:rPr lang="en-US" sz="3200" b="1" dirty="0"/>
              <a:t> mean </a:t>
            </a:r>
            <a:r>
              <a:rPr lang="en-US" sz="3200" dirty="0"/>
              <a:t>is</a:t>
            </a:r>
            <a:r>
              <a:rPr lang="en-US" sz="3200" b="1" dirty="0"/>
              <a:t> </a:t>
            </a:r>
            <a:r>
              <a:rPr lang="en-US" sz="3200" dirty="0"/>
              <a:t>the measure of average that is:</a:t>
            </a:r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GB" sz="3200" i="1" dirty="0"/>
              <a:t>‘</a:t>
            </a:r>
            <a:r>
              <a:rPr lang="en-GB" sz="3200" dirty="0"/>
              <a:t>the value calculated by adding all the scores and then dividing by the numbers of scores in the data set’</a:t>
            </a:r>
          </a:p>
          <a:p>
            <a:pPr marL="0" indent="0" algn="ctr">
              <a:buNone/>
            </a:pPr>
            <a:endParaRPr lang="en-GB" sz="3200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41133-F6B5-A5AF-D4D9-6E10C998B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850E5-30F4-6ADD-1D8D-0334DFB47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e.g. 4+3+5+10+8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069EB4-9996-700C-7E2C-274AA29A62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/>
              <a:t>Add up all the scores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5449B3-85D8-C9CC-9659-38116763D7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97F138-F363-F91B-8EF3-5E47C6338E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= 30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5B325C-57CF-896A-FC04-A2A8145164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GB" dirty="0" err="1"/>
              <a:t>otal</a:t>
            </a:r>
            <a:r>
              <a:rPr lang="en-GB" dirty="0"/>
              <a:t> of scores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80CB16-A2BA-8366-EA8D-288CDFAEED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/>
              <a:t>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1D6421-2357-3894-12DD-60D5A9D8EE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30 ÷ 5 = 6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AE785D-2014-74E4-3ACE-9FF00FBD79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83016" y="3554352"/>
            <a:ext cx="2391904" cy="761616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Divide total by number of scores in the set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EE4F7FF-68B1-0EDF-DAAC-EEFD042581B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28459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discussion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200" dirty="0"/>
              <a:t>Can you name </a:t>
            </a:r>
            <a:r>
              <a:rPr lang="en-GB" sz="3200" b="1" dirty="0"/>
              <a:t>two </a:t>
            </a:r>
            <a:r>
              <a:rPr lang="en-GB" sz="3200" dirty="0"/>
              <a:t>other measures of average?</a:t>
            </a:r>
          </a:p>
          <a:p>
            <a:endParaRPr lang="en-GB" sz="3200" dirty="0"/>
          </a:p>
          <a:p>
            <a:r>
              <a:rPr lang="en-GB" sz="3200" dirty="0"/>
              <a:t>You must know how to calculate each measure, but in the examination, you do </a:t>
            </a:r>
            <a:r>
              <a:rPr lang="en-GB" sz="3200" b="1" dirty="0"/>
              <a:t>not</a:t>
            </a:r>
            <a:r>
              <a:rPr lang="en-GB" sz="3200" dirty="0"/>
              <a:t> need to perform the calculation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0C085-4B02-9BEF-724B-FD98E4034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8D7FD-B78C-18D2-1001-3299E57E0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terms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1A2E167-9786-AB83-FFDF-9069EBC428D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CD3BAB-6AF9-BA96-5BA9-5834E7ECA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11948"/>
            <a:ext cx="6096000" cy="504605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800" dirty="0"/>
              <a:t>The</a:t>
            </a:r>
            <a:r>
              <a:rPr lang="en-US" sz="2800" b="1" dirty="0"/>
              <a:t> mode </a:t>
            </a:r>
            <a:r>
              <a:rPr lang="en-US" sz="2800" dirty="0"/>
              <a:t>is</a:t>
            </a:r>
            <a:r>
              <a:rPr lang="en-US" sz="2800" b="1" dirty="0"/>
              <a:t> </a:t>
            </a:r>
            <a:r>
              <a:rPr lang="en-US" sz="2800" dirty="0"/>
              <a:t>the measure of average that is: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GB" sz="2800" i="1" dirty="0"/>
              <a:t>‘</a:t>
            </a:r>
            <a:r>
              <a:rPr lang="en-GB" sz="2800" dirty="0"/>
              <a:t>the value that appears most frequently in a set of data</a:t>
            </a:r>
            <a:r>
              <a:rPr lang="en-GB" sz="2800" i="1" dirty="0"/>
              <a:t>’</a:t>
            </a:r>
          </a:p>
          <a:p>
            <a:pPr marL="0" indent="0" algn="ctr">
              <a:buNone/>
            </a:pPr>
            <a:endParaRPr lang="en-GB" sz="2800" dirty="0"/>
          </a:p>
          <a:p>
            <a:pPr marL="0" indent="0" algn="ctr">
              <a:buNone/>
            </a:pPr>
            <a:r>
              <a:rPr lang="en-GB" sz="2800" dirty="0"/>
              <a:t>The </a:t>
            </a:r>
            <a:r>
              <a:rPr lang="en-GB" sz="2800" b="1" dirty="0"/>
              <a:t>median</a:t>
            </a:r>
            <a:r>
              <a:rPr lang="en-GB" sz="2800" dirty="0"/>
              <a:t> </a:t>
            </a:r>
            <a:r>
              <a:rPr lang="en-US" sz="2800" dirty="0"/>
              <a:t>is</a:t>
            </a:r>
            <a:r>
              <a:rPr lang="en-US" sz="2800" b="1" dirty="0"/>
              <a:t> </a:t>
            </a:r>
            <a:r>
              <a:rPr lang="en-US" sz="2800" dirty="0"/>
              <a:t>the measure of average that is</a:t>
            </a:r>
            <a:r>
              <a:rPr lang="en-GB" sz="2800" dirty="0"/>
              <a:t>:</a:t>
            </a:r>
          </a:p>
          <a:p>
            <a:pPr marL="0" indent="0" algn="ctr">
              <a:buNone/>
            </a:pPr>
            <a:endParaRPr lang="en-GB" sz="2800" dirty="0"/>
          </a:p>
          <a:p>
            <a:pPr marL="0" indent="0" algn="ctr">
              <a:buNone/>
            </a:pPr>
            <a:r>
              <a:rPr lang="en-GB" sz="2800" i="1" dirty="0"/>
              <a:t>‘</a:t>
            </a:r>
            <a:r>
              <a:rPr lang="en-GB" sz="2800" dirty="0"/>
              <a:t>the value that appears in the middle of a set of data, when arranged from the smallest score to the largest value’</a:t>
            </a:r>
          </a:p>
          <a:p>
            <a:pPr marL="0" indent="0" algn="ctr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805176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24BCF-E3E4-0837-4003-644A548B2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9FCB4-8147-C3F5-E6CA-1E41B2BC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Median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8042CB-CF94-9BB5-31B5-43A2393879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e.g. from data set 4,3,5,10,8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9B372D-D512-ADF1-A53A-3DEC0CB5F6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Place all scores in order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50B6CD-261C-6D7D-0679-11C4CDB71E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2EE327-0B14-F2A2-1E74-A829AF1784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e.g. 3,4,5,8,10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2CA8A5-F286-482B-7388-A1B1111C98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Identify the middle score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BBA06BC-F89E-75B8-A57C-222EA319A4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/>
              <a:t>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8727A9-59D1-C569-C75D-44A306D18E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e.g. 5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6918F7-569A-8A4A-9467-94DB1017D59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83016" y="3554352"/>
            <a:ext cx="2391904" cy="761616"/>
          </a:xfrm>
        </p:spPr>
        <p:txBody>
          <a:bodyPr>
            <a:normAutofit/>
          </a:bodyPr>
          <a:lstStyle/>
          <a:p>
            <a:r>
              <a:rPr lang="en-GB" dirty="0"/>
              <a:t>This middle value is the median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CBBA1E8-DC3C-D6D5-C5DA-6E7A3D8DE9B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57859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B4D18-F987-342A-FAEC-1067C2D9A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F5D39-FAAF-68E7-898F-4E25C69A8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98A93E-2000-6F96-D212-C302B91627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In a large data set, it can be helpful to place the scores in order so you can clearly see the most frequent score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AE73D2-9CA7-F817-1CCD-D9EED78441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Helpful tip: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88384B-FDEA-653C-0CBC-729FF6FEE1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E8B3E-79D8-1C11-82F2-E0545A9110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2,2,2,5,6,13,13,20,18,18,18, 18,24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9F2A7A8-6C95-2EB9-B4B6-D2602F2050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e.g.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DF7E13-398A-05B8-40E0-310612ABC2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/>
              <a:t>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B40733-9B32-80EE-3B51-36095592D6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e.g. 18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B80BF3E-FEA0-FC0B-8308-49BF0DFA31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83016" y="3429000"/>
            <a:ext cx="2391904" cy="1014984"/>
          </a:xfrm>
        </p:spPr>
        <p:txBody>
          <a:bodyPr>
            <a:normAutofit fontScale="62500" lnSpcReduction="20000"/>
          </a:bodyPr>
          <a:lstStyle/>
          <a:p>
            <a:endParaRPr lang="en-US" dirty="0"/>
          </a:p>
          <a:p>
            <a:r>
              <a:rPr lang="en-US" sz="3200" dirty="0"/>
              <a:t>Identify the most frequently occurring score</a:t>
            </a:r>
            <a:endParaRPr lang="en-GB" sz="32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F76C1E8-61F2-27AD-8518-CAB70ACEAC6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245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2BF5-092F-1975-C7A7-4732BBDE1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Using measures of average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1CFD4-2904-39C3-6B35-83381E2394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A group of seven students took a short quiz on psychological theories.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Their scores (out of 10) were:</a:t>
            </a:r>
            <a:br>
              <a:rPr lang="en-US" sz="3200" dirty="0"/>
            </a:br>
            <a:r>
              <a:rPr lang="en-US" sz="3200" dirty="0"/>
              <a:t>7, 5, 8, 7, 6, 9, 7</a:t>
            </a:r>
            <a:endParaRPr lang="en-GB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018AB5-5AB3-1A79-2A5F-EF7EFBA72548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Working in pairs:</a:t>
            </a:r>
          </a:p>
          <a:p>
            <a:pPr marL="0" indent="0">
              <a:buNone/>
            </a:pPr>
            <a:endParaRPr lang="en-US" sz="3200" dirty="0"/>
          </a:p>
          <a:p>
            <a:pPr marL="457200" indent="-457200">
              <a:buAutoNum type="arabicPeriod"/>
            </a:pPr>
            <a:r>
              <a:rPr lang="en-US" sz="3200" dirty="0"/>
              <a:t>Describe the method for calculating the mean, mode and median in your own words.</a:t>
            </a:r>
          </a:p>
          <a:p>
            <a:pPr marL="457200" indent="-457200">
              <a:buAutoNum type="arabicPeriod"/>
            </a:pPr>
            <a:endParaRPr lang="en-US" sz="3200" dirty="0"/>
          </a:p>
          <a:p>
            <a:pPr marL="457200" indent="-457200">
              <a:buAutoNum type="arabicPeriod"/>
            </a:pPr>
            <a:r>
              <a:rPr lang="en-US" sz="3200" dirty="0"/>
              <a:t>Calculate the mean, mode and median for practice.</a:t>
            </a:r>
          </a:p>
        </p:txBody>
      </p:sp>
    </p:spTree>
    <p:extLst>
      <p:ext uri="{BB962C8B-B14F-4D97-AF65-F5344CB8AC3E}">
        <p14:creationId xmlns:p14="http://schemas.microsoft.com/office/powerpoint/2010/main" val="18005128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ad1216b-cdc1-40e2-a0c2-94597fd44697">7VPTP7ZE6X33-2020743336-616</_dlc_DocId>
    <_dlc_DocIdUrl xmlns="9ad1216b-cdc1-40e2-a0c2-94597fd44697">
      <Url>https://cambridgeorg.sharepoint.com/sites/cie/education/pd/Curriculum_Support/_layouts/15/DocIdRedir.aspx?ID=7VPTP7ZE6X33-2020743336-616</Url>
      <Description>7VPTP7ZE6X33-2020743336-616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5BD9047056454F94B4694108F9A1FF" ma:contentTypeVersion="3" ma:contentTypeDescription="Create a new document." ma:contentTypeScope="" ma:versionID="5c0011047895b59a897429f5e4ec5dcc">
  <xsd:schema xmlns:xsd="http://www.w3.org/2001/XMLSchema" xmlns:xs="http://www.w3.org/2001/XMLSchema" xmlns:p="http://schemas.microsoft.com/office/2006/metadata/properties" xmlns:ns2="9ad1216b-cdc1-40e2-a0c2-94597fd44697" xmlns:ns3="f1f25e64-7226-490b-ade3-8cf84afff5d2" targetNamespace="http://schemas.microsoft.com/office/2006/metadata/properties" ma:root="true" ma:fieldsID="5b649ae69bc45de80afe7d6c0f200904" ns2:_="" ns3:_="">
    <xsd:import namespace="9ad1216b-cdc1-40e2-a0c2-94597fd44697"/>
    <xsd:import namespace="f1f25e64-7226-490b-ade3-8cf84afff5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f25e64-7226-490b-ade3-8cf84afff5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30E657-8217-4B2F-96A4-D1EE5A57D447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9ad1216b-cdc1-40e2-a0c2-94597fd44697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28081139-A57E-493F-B774-3E388F5188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f1f25e64-7226-490b-ade3-8cf84afff5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390</TotalTime>
  <Words>522</Words>
  <Application>Microsoft Office PowerPoint</Application>
  <PresentationFormat>Widescreen</PresentationFormat>
  <Paragraphs>85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Key terms</vt:lpstr>
      <vt:lpstr>Mean</vt:lpstr>
      <vt:lpstr>Class discussion</vt:lpstr>
      <vt:lpstr>Key terms</vt:lpstr>
      <vt:lpstr>Median</vt:lpstr>
      <vt:lpstr>Mode</vt:lpstr>
      <vt:lpstr>Using measures of average</vt:lpstr>
      <vt:lpstr>Which measure of average?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16</cp:revision>
  <dcterms:created xsi:type="dcterms:W3CDTF">2023-10-09T12:44:25Z</dcterms:created>
  <dcterms:modified xsi:type="dcterms:W3CDTF">2026-04-08T10:46:46Z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0x010100E45BD9047056454F94B4694108F9A1FF</vt:lpwstr>
  </property>
  <property fmtid="{D5CDD505-2E9C-101B-9397-08002B2CF9AE}" pid="3" name="MediaServiceImageTags">
    <vt:lpwstr/>
  </property>
  <property fmtid="{D5CDD505-2E9C-101B-9397-08002B2CF9AE}" pid="4" name="_dlc_DocIdItemGuid">
    <vt:lpwstr>09c83132-6d64-4934-b5aa-07d7e34c717e</vt:lpwstr>
  </property>
</Properties>
</file>