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6" r:id="rId2"/>
    <p:sldId id="336" r:id="rId3"/>
    <p:sldId id="337" r:id="rId4"/>
    <p:sldId id="338" r:id="rId5"/>
    <p:sldId id="339" r:id="rId6"/>
    <p:sldId id="340" r:id="rId7"/>
    <p:sldId id="341" r:id="rId8"/>
    <p:sldId id="342" r:id="rId9"/>
    <p:sldId id="343" r:id="rId10"/>
    <p:sldId id="344" r:id="rId11"/>
    <p:sldId id="345" r:id="rId12"/>
    <p:sldId id="346" r:id="rId13"/>
    <p:sldId id="348" r:id="rId14"/>
    <p:sldId id="347" r:id="rId15"/>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B0C"/>
    <a:srgbClr val="FDC652"/>
    <a:srgbClr val="117CC0"/>
    <a:srgbClr val="6CB52D"/>
    <a:srgbClr val="8C1D82"/>
    <a:srgbClr val="F9BC9A"/>
    <a:srgbClr val="575756"/>
    <a:srgbClr val="E78839"/>
    <a:srgbClr val="FF8D3E"/>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62" autoAdjust="0"/>
    <p:restoredTop sz="80597" autoAdjust="0"/>
  </p:normalViewPr>
  <p:slideViewPr>
    <p:cSldViewPr snapToGrid="0">
      <p:cViewPr varScale="1">
        <p:scale>
          <a:sx n="89" d="100"/>
          <a:sy n="89" d="100"/>
        </p:scale>
        <p:origin x="882"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4AEE94CF-E6C7-4AB2-ACF5-EEAB3D2B6EC8}" type="datetimeFigureOut">
              <a:rPr lang="en-IE" smtClean="0"/>
              <a:t>10/07/2019</a:t>
            </a:fld>
            <a:endParaRPr lang="en-IE"/>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344B6BB2-EF4E-464E-92C1-9DD4A900C5D5}" type="slidenum">
              <a:rPr lang="en-IE" smtClean="0"/>
              <a:t>‹#›</a:t>
            </a:fld>
            <a:endParaRPr lang="en-IE"/>
          </a:p>
        </p:txBody>
      </p:sp>
    </p:spTree>
    <p:extLst>
      <p:ext uri="{BB962C8B-B14F-4D97-AF65-F5344CB8AC3E}">
        <p14:creationId xmlns:p14="http://schemas.microsoft.com/office/powerpoint/2010/main" val="3659541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2</a:t>
            </a:fld>
            <a:endParaRPr lang="en-IE"/>
          </a:p>
        </p:txBody>
      </p:sp>
    </p:spTree>
    <p:extLst>
      <p:ext uri="{BB962C8B-B14F-4D97-AF65-F5344CB8AC3E}">
        <p14:creationId xmlns:p14="http://schemas.microsoft.com/office/powerpoint/2010/main" val="1465828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11</a:t>
            </a:fld>
            <a:endParaRPr lang="en-IE"/>
          </a:p>
        </p:txBody>
      </p:sp>
    </p:spTree>
    <p:extLst>
      <p:ext uri="{BB962C8B-B14F-4D97-AF65-F5344CB8AC3E}">
        <p14:creationId xmlns:p14="http://schemas.microsoft.com/office/powerpoint/2010/main" val="1857090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12</a:t>
            </a:fld>
            <a:endParaRPr lang="en-IE"/>
          </a:p>
        </p:txBody>
      </p:sp>
    </p:spTree>
    <p:extLst>
      <p:ext uri="{BB962C8B-B14F-4D97-AF65-F5344CB8AC3E}">
        <p14:creationId xmlns:p14="http://schemas.microsoft.com/office/powerpoint/2010/main" val="544437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13</a:t>
            </a:fld>
            <a:endParaRPr lang="en-IE"/>
          </a:p>
        </p:txBody>
      </p:sp>
    </p:spTree>
    <p:extLst>
      <p:ext uri="{BB962C8B-B14F-4D97-AF65-F5344CB8AC3E}">
        <p14:creationId xmlns:p14="http://schemas.microsoft.com/office/powerpoint/2010/main" val="1107611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14</a:t>
            </a:fld>
            <a:endParaRPr lang="en-IE"/>
          </a:p>
        </p:txBody>
      </p:sp>
    </p:spTree>
    <p:extLst>
      <p:ext uri="{BB962C8B-B14F-4D97-AF65-F5344CB8AC3E}">
        <p14:creationId xmlns:p14="http://schemas.microsoft.com/office/powerpoint/2010/main" val="3288438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Examples</a:t>
            </a:r>
            <a:r>
              <a:rPr lang="en-GB" baseline="0" dirty="0" smtClean="0"/>
              <a:t> might include:</a:t>
            </a:r>
            <a:endParaRPr lang="en-GB" dirty="0" smtClean="0"/>
          </a:p>
          <a:p>
            <a:r>
              <a:rPr lang="en-GB" dirty="0" smtClean="0"/>
              <a:t>Job rotation</a:t>
            </a:r>
          </a:p>
          <a:p>
            <a:r>
              <a:rPr lang="en-GB" dirty="0" smtClean="0"/>
              <a:t>Training</a:t>
            </a:r>
          </a:p>
          <a:p>
            <a:r>
              <a:rPr lang="en-GB" dirty="0" smtClean="0"/>
              <a:t>Team working</a:t>
            </a:r>
          </a:p>
          <a:p>
            <a:r>
              <a:rPr lang="en-GB" dirty="0" smtClean="0"/>
              <a:t>Flexible working</a:t>
            </a:r>
          </a:p>
          <a:p>
            <a:r>
              <a:rPr lang="en-GB" dirty="0" smtClean="0"/>
              <a:t>Pay rise</a:t>
            </a:r>
          </a:p>
          <a:p>
            <a:r>
              <a:rPr lang="en-GB" dirty="0" smtClean="0"/>
              <a:t>Bonus</a:t>
            </a:r>
          </a:p>
          <a:p>
            <a:r>
              <a:rPr lang="en-GB" dirty="0" smtClean="0"/>
              <a:t>Increase</a:t>
            </a:r>
            <a:r>
              <a:rPr lang="en-GB" baseline="0" dirty="0" smtClean="0"/>
              <a:t> Commission rate</a:t>
            </a:r>
            <a:endParaRPr lang="en-GB" dirty="0" smtClean="0"/>
          </a:p>
          <a:p>
            <a:r>
              <a:rPr lang="en-GB" dirty="0" smtClean="0"/>
              <a:t>Career</a:t>
            </a:r>
            <a:r>
              <a:rPr lang="en-GB" baseline="0" dirty="0" smtClean="0"/>
              <a:t> development</a:t>
            </a:r>
          </a:p>
          <a:p>
            <a:r>
              <a:rPr lang="en-GB" baseline="0" dirty="0" smtClean="0"/>
              <a:t>Promotional opportunities</a:t>
            </a:r>
          </a:p>
          <a:p>
            <a:r>
              <a:rPr lang="en-GB" baseline="0" dirty="0" smtClean="0"/>
              <a:t>Fringe benefits – company car, staff discounts, free meals</a:t>
            </a:r>
          </a:p>
          <a:p>
            <a:r>
              <a:rPr lang="en-GB" baseline="0" dirty="0" smtClean="0"/>
              <a:t>More responsibility</a:t>
            </a:r>
          </a:p>
          <a:p>
            <a:r>
              <a:rPr lang="en-GB" baseline="0" dirty="0" smtClean="0"/>
              <a:t>Praise and recognition</a:t>
            </a:r>
          </a:p>
          <a:p>
            <a:r>
              <a:rPr lang="en-GB" baseline="0" dirty="0" smtClean="0"/>
              <a:t>Improved working conditions</a:t>
            </a:r>
          </a:p>
          <a:p>
            <a:r>
              <a:rPr lang="en-GB" baseline="0" dirty="0" smtClean="0"/>
              <a:t>Variety of tasks </a:t>
            </a:r>
          </a:p>
        </p:txBody>
      </p:sp>
      <p:sp>
        <p:nvSpPr>
          <p:cNvPr id="4" name="Slide Number Placeholder 3"/>
          <p:cNvSpPr>
            <a:spLocks noGrp="1"/>
          </p:cNvSpPr>
          <p:nvPr>
            <p:ph type="sldNum" sz="quarter" idx="10"/>
          </p:nvPr>
        </p:nvSpPr>
        <p:spPr/>
        <p:txBody>
          <a:bodyPr/>
          <a:lstStyle/>
          <a:p>
            <a:fld id="{344B6BB2-EF4E-464E-92C1-9DD4A900C5D5}" type="slidenum">
              <a:rPr lang="en-IE" smtClean="0"/>
              <a:t>3</a:t>
            </a:fld>
            <a:endParaRPr lang="en-IE"/>
          </a:p>
        </p:txBody>
      </p:sp>
    </p:spTree>
    <p:extLst>
      <p:ext uri="{BB962C8B-B14F-4D97-AF65-F5344CB8AC3E}">
        <p14:creationId xmlns:p14="http://schemas.microsoft.com/office/powerpoint/2010/main" val="538622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4</a:t>
            </a:fld>
            <a:endParaRPr lang="en-IE"/>
          </a:p>
        </p:txBody>
      </p:sp>
    </p:spTree>
    <p:extLst>
      <p:ext uri="{BB962C8B-B14F-4D97-AF65-F5344CB8AC3E}">
        <p14:creationId xmlns:p14="http://schemas.microsoft.com/office/powerpoint/2010/main" val="296451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 with learners each method of motivation and they</a:t>
            </a:r>
            <a:r>
              <a:rPr lang="en-GB" baseline="0" dirty="0" smtClean="0"/>
              <a:t> ‘tick’ if it is suitable for Business A, Business B or  both if appropriate.  As you discuss answers ask learners to give reasons for them. – answers are below to help facilitate discussion.</a:t>
            </a:r>
          </a:p>
          <a:p>
            <a:endParaRPr lang="en-GB" baseline="0" dirty="0" smtClean="0"/>
          </a:p>
          <a:p>
            <a:pPr rtl="0" eaLnBrk="1" fontAlgn="t" latinLnBrk="0" hangingPunct="1"/>
            <a:r>
              <a:rPr lang="en-GB" sz="1200" b="1" i="0" u="none" strike="noStrike" kern="1200" dirty="0" smtClean="0">
                <a:solidFill>
                  <a:schemeClr val="tx1"/>
                </a:solidFill>
                <a:effectLst/>
                <a:latin typeface="+mn-lt"/>
                <a:ea typeface="+mn-ea"/>
                <a:cs typeface="+mn-cs"/>
              </a:rPr>
              <a:t>ANSWERS</a:t>
            </a:r>
          </a:p>
          <a:p>
            <a:pPr rtl="0" eaLnBrk="1" fontAlgn="t" latinLnBrk="0" hangingPunct="1"/>
            <a:r>
              <a:rPr lang="en-GB" sz="1200" b="0" i="0" u="none" strike="noStrike" kern="1200" dirty="0" smtClean="0">
                <a:solidFill>
                  <a:schemeClr val="tx1"/>
                </a:solidFill>
                <a:effectLst/>
                <a:latin typeface="+mn-lt"/>
                <a:ea typeface="+mn-ea"/>
                <a:cs typeface="+mn-cs"/>
              </a:rPr>
              <a:t>Praise and recognition - BOTH</a:t>
            </a:r>
          </a:p>
          <a:p>
            <a:pPr rtl="0" eaLnBrk="1" fontAlgn="t" latinLnBrk="0" hangingPunct="1"/>
            <a:r>
              <a:rPr lang="en-GB" sz="1200" b="0" i="0" u="none" strike="noStrike" kern="1200" dirty="0" smtClean="0">
                <a:solidFill>
                  <a:schemeClr val="tx1"/>
                </a:solidFill>
                <a:effectLst/>
                <a:latin typeface="+mn-lt"/>
                <a:ea typeface="+mn-ea"/>
                <a:cs typeface="+mn-cs"/>
              </a:rPr>
              <a:t>Increase commission - B</a:t>
            </a:r>
          </a:p>
          <a:p>
            <a:pPr rtl="0" eaLnBrk="1" fontAlgn="t" latinLnBrk="0" hangingPunct="1"/>
            <a:r>
              <a:rPr lang="en-GB" sz="1200" b="0" i="0" u="none" strike="noStrike" kern="1200" dirty="0" smtClean="0">
                <a:solidFill>
                  <a:schemeClr val="tx1"/>
                </a:solidFill>
                <a:effectLst/>
                <a:latin typeface="+mn-lt"/>
                <a:ea typeface="+mn-ea"/>
                <a:cs typeface="+mn-cs"/>
              </a:rPr>
              <a:t>More</a:t>
            </a:r>
            <a:r>
              <a:rPr lang="en-GB" sz="1200" b="0" i="0" u="none" strike="noStrike" kern="1200" baseline="0" dirty="0" smtClean="0">
                <a:solidFill>
                  <a:schemeClr val="tx1"/>
                </a:solidFill>
                <a:effectLst/>
                <a:latin typeface="+mn-lt"/>
                <a:ea typeface="+mn-ea"/>
                <a:cs typeface="+mn-cs"/>
              </a:rPr>
              <a:t> responsibility - BOTH</a:t>
            </a:r>
            <a:endParaRPr lang="en-GB" sz="1200" b="0" i="0" u="none" strike="noStrike" kern="1200" dirty="0" smtClean="0">
              <a:solidFill>
                <a:schemeClr val="tx1"/>
              </a:solidFill>
              <a:effectLst/>
              <a:latin typeface="+mn-lt"/>
              <a:ea typeface="+mn-ea"/>
              <a:cs typeface="+mn-cs"/>
            </a:endParaRPr>
          </a:p>
          <a:p>
            <a:pPr rtl="0" eaLnBrk="1" fontAlgn="t" latinLnBrk="0" hangingPunct="1"/>
            <a:r>
              <a:rPr lang="en-GB" sz="1200" b="0" i="0" u="none" strike="noStrike" kern="1200" dirty="0" smtClean="0">
                <a:solidFill>
                  <a:schemeClr val="tx1"/>
                </a:solidFill>
                <a:effectLst/>
                <a:latin typeface="+mn-lt"/>
                <a:ea typeface="+mn-ea"/>
                <a:cs typeface="+mn-cs"/>
              </a:rPr>
              <a:t>Company Car - B</a:t>
            </a:r>
          </a:p>
          <a:p>
            <a:pPr rtl="0" eaLnBrk="1" fontAlgn="t" latinLnBrk="0" hangingPunct="1"/>
            <a:r>
              <a:rPr lang="en-GB" sz="1200" b="0" i="0" u="none" strike="noStrike" kern="1200" dirty="0" smtClean="0">
                <a:solidFill>
                  <a:schemeClr val="tx1"/>
                </a:solidFill>
                <a:effectLst/>
                <a:latin typeface="+mn-lt"/>
                <a:ea typeface="+mn-ea"/>
                <a:cs typeface="+mn-cs"/>
              </a:rPr>
              <a:t>Promotional opportunities - BOTH</a:t>
            </a:r>
          </a:p>
          <a:p>
            <a:pPr rtl="0" eaLnBrk="1" fontAlgn="t" latinLnBrk="0" hangingPunct="1"/>
            <a:r>
              <a:rPr lang="en-GB" sz="1200" b="0" i="0" u="none" strike="noStrike" kern="1200" dirty="0" smtClean="0">
                <a:solidFill>
                  <a:schemeClr val="tx1"/>
                </a:solidFill>
                <a:effectLst/>
                <a:latin typeface="+mn-lt"/>
                <a:ea typeface="+mn-ea"/>
                <a:cs typeface="+mn-cs"/>
              </a:rPr>
              <a:t>Job Rotation - A</a:t>
            </a:r>
          </a:p>
        </p:txBody>
      </p:sp>
      <p:sp>
        <p:nvSpPr>
          <p:cNvPr id="4" name="Slide Number Placeholder 3"/>
          <p:cNvSpPr>
            <a:spLocks noGrp="1"/>
          </p:cNvSpPr>
          <p:nvPr>
            <p:ph type="sldNum" sz="quarter" idx="10"/>
          </p:nvPr>
        </p:nvSpPr>
        <p:spPr/>
        <p:txBody>
          <a:bodyPr/>
          <a:lstStyle/>
          <a:p>
            <a:fld id="{344B6BB2-EF4E-464E-92C1-9DD4A900C5D5}" type="slidenum">
              <a:rPr lang="en-IE" smtClean="0"/>
              <a:t>5</a:t>
            </a:fld>
            <a:endParaRPr lang="en-IE"/>
          </a:p>
        </p:txBody>
      </p:sp>
    </p:spTree>
    <p:extLst>
      <p:ext uri="{BB962C8B-B14F-4D97-AF65-F5344CB8AC3E}">
        <p14:creationId xmlns:p14="http://schemas.microsoft.com/office/powerpoint/2010/main" val="2491847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6</a:t>
            </a:fld>
            <a:endParaRPr lang="en-IE"/>
          </a:p>
        </p:txBody>
      </p:sp>
    </p:spTree>
    <p:extLst>
      <p:ext uri="{BB962C8B-B14F-4D97-AF65-F5344CB8AC3E}">
        <p14:creationId xmlns:p14="http://schemas.microsoft.com/office/powerpoint/2010/main" val="1241672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7</a:t>
            </a:fld>
            <a:endParaRPr lang="en-IE"/>
          </a:p>
        </p:txBody>
      </p:sp>
    </p:spTree>
    <p:extLst>
      <p:ext uri="{BB962C8B-B14F-4D97-AF65-F5344CB8AC3E}">
        <p14:creationId xmlns:p14="http://schemas.microsoft.com/office/powerpoint/2010/main" val="1052809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8</a:t>
            </a:fld>
            <a:endParaRPr lang="en-IE"/>
          </a:p>
        </p:txBody>
      </p:sp>
    </p:spTree>
    <p:extLst>
      <p:ext uri="{BB962C8B-B14F-4D97-AF65-F5344CB8AC3E}">
        <p14:creationId xmlns:p14="http://schemas.microsoft.com/office/powerpoint/2010/main" val="1080102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9</a:t>
            </a:fld>
            <a:endParaRPr lang="en-IE"/>
          </a:p>
        </p:txBody>
      </p:sp>
    </p:spTree>
    <p:extLst>
      <p:ext uri="{BB962C8B-B14F-4D97-AF65-F5344CB8AC3E}">
        <p14:creationId xmlns:p14="http://schemas.microsoft.com/office/powerpoint/2010/main" val="1031104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10</a:t>
            </a:fld>
            <a:endParaRPr lang="en-IE"/>
          </a:p>
        </p:txBody>
      </p:sp>
    </p:spTree>
    <p:extLst>
      <p:ext uri="{BB962C8B-B14F-4D97-AF65-F5344CB8AC3E}">
        <p14:creationId xmlns:p14="http://schemas.microsoft.com/office/powerpoint/2010/main" val="2183673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E56F-BCD7-4F35-B39B-9229503244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EB5858C-C0E9-44BE-A16A-04F42C5B6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EE67C9-BD9A-4B95-8746-530BFB572E96}"/>
              </a:ext>
            </a:extLst>
          </p:cNvPr>
          <p:cNvSpPr>
            <a:spLocks noGrp="1"/>
          </p:cNvSpPr>
          <p:nvPr>
            <p:ph type="dt" sz="half" idx="10"/>
          </p:nvPr>
        </p:nvSpPr>
        <p:spPr/>
        <p:txBody>
          <a:bodyPr/>
          <a:lstStyle/>
          <a:p>
            <a:fld id="{7B440A85-F303-4191-B330-2A7738FF4DCF}" type="datetimeFigureOut">
              <a:rPr lang="en-GB" smtClean="0"/>
              <a:t>10/07/2019</a:t>
            </a:fld>
            <a:endParaRPr lang="en-GB"/>
          </a:p>
        </p:txBody>
      </p:sp>
      <p:sp>
        <p:nvSpPr>
          <p:cNvPr id="5" name="Footer Placeholder 4">
            <a:extLst>
              <a:ext uri="{FF2B5EF4-FFF2-40B4-BE49-F238E27FC236}">
                <a16:creationId xmlns:a16="http://schemas.microsoft.com/office/drawing/2014/main" id="{770372E1-0684-4E45-ACE9-093F28D5B2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73BD3-1144-460B-BC81-9618B67CE638}"/>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80949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8E842-E735-40C6-BBFF-1429937E061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AC1A4E-F197-4FD9-A3FA-836372F9D3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DEB460-8303-4FDE-97C6-223A59BC8F91}"/>
              </a:ext>
            </a:extLst>
          </p:cNvPr>
          <p:cNvSpPr>
            <a:spLocks noGrp="1"/>
          </p:cNvSpPr>
          <p:nvPr>
            <p:ph type="dt" sz="half" idx="10"/>
          </p:nvPr>
        </p:nvSpPr>
        <p:spPr/>
        <p:txBody>
          <a:bodyPr/>
          <a:lstStyle/>
          <a:p>
            <a:fld id="{7B440A85-F303-4191-B330-2A7738FF4DCF}" type="datetimeFigureOut">
              <a:rPr lang="en-GB" smtClean="0"/>
              <a:t>10/07/2019</a:t>
            </a:fld>
            <a:endParaRPr lang="en-GB"/>
          </a:p>
        </p:txBody>
      </p:sp>
      <p:sp>
        <p:nvSpPr>
          <p:cNvPr id="5" name="Footer Placeholder 4">
            <a:extLst>
              <a:ext uri="{FF2B5EF4-FFF2-40B4-BE49-F238E27FC236}">
                <a16:creationId xmlns:a16="http://schemas.microsoft.com/office/drawing/2014/main" id="{F480A111-4796-4ABB-AEFF-6015F774A7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BC8771-1D8D-464D-8A13-927AC7077430}"/>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942354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EE0F7-A3B5-4075-BCA4-56084734C1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ED57F6-6055-40D2-A000-2D6AF953F54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2E87CD-C7FE-480F-8495-91226FC363D4}"/>
              </a:ext>
            </a:extLst>
          </p:cNvPr>
          <p:cNvSpPr>
            <a:spLocks noGrp="1"/>
          </p:cNvSpPr>
          <p:nvPr>
            <p:ph type="dt" sz="half" idx="10"/>
          </p:nvPr>
        </p:nvSpPr>
        <p:spPr/>
        <p:txBody>
          <a:bodyPr/>
          <a:lstStyle/>
          <a:p>
            <a:fld id="{7B440A85-F303-4191-B330-2A7738FF4DCF}" type="datetimeFigureOut">
              <a:rPr lang="en-GB" smtClean="0"/>
              <a:t>10/07/2019</a:t>
            </a:fld>
            <a:endParaRPr lang="en-GB"/>
          </a:p>
        </p:txBody>
      </p:sp>
      <p:sp>
        <p:nvSpPr>
          <p:cNvPr id="5" name="Footer Placeholder 4">
            <a:extLst>
              <a:ext uri="{FF2B5EF4-FFF2-40B4-BE49-F238E27FC236}">
                <a16:creationId xmlns:a16="http://schemas.microsoft.com/office/drawing/2014/main" id="{5596A2AD-55BA-4CE5-B429-9B1B3521F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D60E5D-A174-4EA6-B181-FADE943F235A}"/>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125222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01111-A629-4909-9716-A0B12236E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465F36-7B94-4EF1-A5FC-B875EC99E9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A1C335-4435-4409-97E1-A230C943BDB2}"/>
              </a:ext>
            </a:extLst>
          </p:cNvPr>
          <p:cNvSpPr>
            <a:spLocks noGrp="1"/>
          </p:cNvSpPr>
          <p:nvPr>
            <p:ph type="dt" sz="half" idx="10"/>
          </p:nvPr>
        </p:nvSpPr>
        <p:spPr/>
        <p:txBody>
          <a:bodyPr/>
          <a:lstStyle/>
          <a:p>
            <a:fld id="{7B440A85-F303-4191-B330-2A7738FF4DCF}" type="datetimeFigureOut">
              <a:rPr lang="en-GB" smtClean="0"/>
              <a:t>10/07/2019</a:t>
            </a:fld>
            <a:endParaRPr lang="en-GB"/>
          </a:p>
        </p:txBody>
      </p:sp>
      <p:sp>
        <p:nvSpPr>
          <p:cNvPr id="5" name="Footer Placeholder 4">
            <a:extLst>
              <a:ext uri="{FF2B5EF4-FFF2-40B4-BE49-F238E27FC236}">
                <a16:creationId xmlns:a16="http://schemas.microsoft.com/office/drawing/2014/main" id="{4C4F7D29-E90E-4CC7-A227-B9BA61729D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B22C0C-4056-45EE-A9C9-E43EF425A0D7}"/>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314624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7B82F-F40A-4943-9222-C4ECCE78D4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C2D0AA-CDB0-4E28-B90C-3164FFD4C3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C6B2FA1-DB88-4D4A-8FD9-D5295F29948D}"/>
              </a:ext>
            </a:extLst>
          </p:cNvPr>
          <p:cNvSpPr>
            <a:spLocks noGrp="1"/>
          </p:cNvSpPr>
          <p:nvPr>
            <p:ph type="dt" sz="half" idx="10"/>
          </p:nvPr>
        </p:nvSpPr>
        <p:spPr/>
        <p:txBody>
          <a:bodyPr/>
          <a:lstStyle/>
          <a:p>
            <a:fld id="{7B440A85-F303-4191-B330-2A7738FF4DCF}" type="datetimeFigureOut">
              <a:rPr lang="en-GB" smtClean="0"/>
              <a:t>10/07/2019</a:t>
            </a:fld>
            <a:endParaRPr lang="en-GB"/>
          </a:p>
        </p:txBody>
      </p:sp>
      <p:sp>
        <p:nvSpPr>
          <p:cNvPr id="5" name="Footer Placeholder 4">
            <a:extLst>
              <a:ext uri="{FF2B5EF4-FFF2-40B4-BE49-F238E27FC236}">
                <a16:creationId xmlns:a16="http://schemas.microsoft.com/office/drawing/2014/main" id="{0E529A77-54CA-4EEB-8A8B-6858F045DC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B09545-19EF-4C94-84A2-7C935B39BF96}"/>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156963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C6DC-E71C-4EC5-85ED-F6F430FDA0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FEFAAC-930B-461B-AE43-1631B3C443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658036-75BA-4E8B-8529-5FD6488B21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639245-23F2-4690-A1A7-4AEE113AC9D6}"/>
              </a:ext>
            </a:extLst>
          </p:cNvPr>
          <p:cNvSpPr>
            <a:spLocks noGrp="1"/>
          </p:cNvSpPr>
          <p:nvPr>
            <p:ph type="dt" sz="half" idx="10"/>
          </p:nvPr>
        </p:nvSpPr>
        <p:spPr/>
        <p:txBody>
          <a:bodyPr/>
          <a:lstStyle/>
          <a:p>
            <a:fld id="{7B440A85-F303-4191-B330-2A7738FF4DCF}" type="datetimeFigureOut">
              <a:rPr lang="en-GB" smtClean="0"/>
              <a:t>10/07/2019</a:t>
            </a:fld>
            <a:endParaRPr lang="en-GB"/>
          </a:p>
        </p:txBody>
      </p:sp>
      <p:sp>
        <p:nvSpPr>
          <p:cNvPr id="6" name="Footer Placeholder 5">
            <a:extLst>
              <a:ext uri="{FF2B5EF4-FFF2-40B4-BE49-F238E27FC236}">
                <a16:creationId xmlns:a16="http://schemas.microsoft.com/office/drawing/2014/main" id="{02BB07FD-14CD-467E-9A35-FE7C5EF6D9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C120F-220B-4CD4-B0B7-BE263E5B7CAB}"/>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04543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CBED4-7412-4664-AE2C-E14F31ED560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348BDA-3744-4426-9FDB-73412014B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F7B898A-76E6-42F0-A8D2-24FB0D8A20E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A49089E-697A-4653-ABC3-EB03C0ECB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C0D650-CE78-4193-8B4A-D48EC20517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63E603-A126-4D64-90CB-9BE7346BF50F}"/>
              </a:ext>
            </a:extLst>
          </p:cNvPr>
          <p:cNvSpPr>
            <a:spLocks noGrp="1"/>
          </p:cNvSpPr>
          <p:nvPr>
            <p:ph type="dt" sz="half" idx="10"/>
          </p:nvPr>
        </p:nvSpPr>
        <p:spPr/>
        <p:txBody>
          <a:bodyPr/>
          <a:lstStyle/>
          <a:p>
            <a:fld id="{7B440A85-F303-4191-B330-2A7738FF4DCF}" type="datetimeFigureOut">
              <a:rPr lang="en-GB" smtClean="0"/>
              <a:t>10/07/2019</a:t>
            </a:fld>
            <a:endParaRPr lang="en-GB"/>
          </a:p>
        </p:txBody>
      </p:sp>
      <p:sp>
        <p:nvSpPr>
          <p:cNvPr id="8" name="Footer Placeholder 7">
            <a:extLst>
              <a:ext uri="{FF2B5EF4-FFF2-40B4-BE49-F238E27FC236}">
                <a16:creationId xmlns:a16="http://schemas.microsoft.com/office/drawing/2014/main" id="{E653ED42-7F0C-4A93-9ABA-B9DBBA3D6D4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F1F34F-C338-435A-A0D1-B520ABB06F24}"/>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48285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07EE-A18C-4C03-9128-BED204F931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E0C9CD4-101E-42E3-B20B-75FAFCA83CF5}"/>
              </a:ext>
            </a:extLst>
          </p:cNvPr>
          <p:cNvSpPr>
            <a:spLocks noGrp="1"/>
          </p:cNvSpPr>
          <p:nvPr>
            <p:ph type="dt" sz="half" idx="10"/>
          </p:nvPr>
        </p:nvSpPr>
        <p:spPr/>
        <p:txBody>
          <a:bodyPr/>
          <a:lstStyle/>
          <a:p>
            <a:fld id="{7B440A85-F303-4191-B330-2A7738FF4DCF}" type="datetimeFigureOut">
              <a:rPr lang="en-GB" smtClean="0"/>
              <a:t>10/07/2019</a:t>
            </a:fld>
            <a:endParaRPr lang="en-GB"/>
          </a:p>
        </p:txBody>
      </p:sp>
      <p:sp>
        <p:nvSpPr>
          <p:cNvPr id="4" name="Footer Placeholder 3">
            <a:extLst>
              <a:ext uri="{FF2B5EF4-FFF2-40B4-BE49-F238E27FC236}">
                <a16:creationId xmlns:a16="http://schemas.microsoft.com/office/drawing/2014/main" id="{AD56468C-2B85-4E23-8CD7-6230BAFF78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B9B6F7F-272A-452D-8AF8-BA984954671F}"/>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110823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CBB2FA-AA82-4F15-B123-112615A71875}"/>
              </a:ext>
            </a:extLst>
          </p:cNvPr>
          <p:cNvSpPr>
            <a:spLocks noGrp="1"/>
          </p:cNvSpPr>
          <p:nvPr>
            <p:ph type="dt" sz="half" idx="10"/>
          </p:nvPr>
        </p:nvSpPr>
        <p:spPr/>
        <p:txBody>
          <a:bodyPr/>
          <a:lstStyle/>
          <a:p>
            <a:fld id="{7B440A85-F303-4191-B330-2A7738FF4DCF}" type="datetimeFigureOut">
              <a:rPr lang="en-GB" smtClean="0"/>
              <a:t>10/07/2019</a:t>
            </a:fld>
            <a:endParaRPr lang="en-GB"/>
          </a:p>
        </p:txBody>
      </p:sp>
      <p:sp>
        <p:nvSpPr>
          <p:cNvPr id="3" name="Footer Placeholder 2">
            <a:extLst>
              <a:ext uri="{FF2B5EF4-FFF2-40B4-BE49-F238E27FC236}">
                <a16:creationId xmlns:a16="http://schemas.microsoft.com/office/drawing/2014/main" id="{3C70FCCA-91FE-4515-A55A-555805BE25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CFE11DC-AA8D-4B43-B16E-8E11BC5F5D5A}"/>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54998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C3206-257D-4762-B461-A249DF0C70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8F68F3-A027-4A07-BCD4-498C1854D6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46CCAC-6329-469B-9EF8-11D768DC6D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FB1E4C-292B-4771-BE1F-E686345BC92F}"/>
              </a:ext>
            </a:extLst>
          </p:cNvPr>
          <p:cNvSpPr>
            <a:spLocks noGrp="1"/>
          </p:cNvSpPr>
          <p:nvPr>
            <p:ph type="dt" sz="half" idx="10"/>
          </p:nvPr>
        </p:nvSpPr>
        <p:spPr/>
        <p:txBody>
          <a:bodyPr/>
          <a:lstStyle/>
          <a:p>
            <a:fld id="{7B440A85-F303-4191-B330-2A7738FF4DCF}" type="datetimeFigureOut">
              <a:rPr lang="en-GB" smtClean="0"/>
              <a:t>10/07/2019</a:t>
            </a:fld>
            <a:endParaRPr lang="en-GB"/>
          </a:p>
        </p:txBody>
      </p:sp>
      <p:sp>
        <p:nvSpPr>
          <p:cNvPr id="6" name="Footer Placeholder 5">
            <a:extLst>
              <a:ext uri="{FF2B5EF4-FFF2-40B4-BE49-F238E27FC236}">
                <a16:creationId xmlns:a16="http://schemas.microsoft.com/office/drawing/2014/main" id="{EBC74EF1-1DA0-44CA-8922-1F6EED3DBA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D63785-4E7B-4FB7-B713-15AA7DBB0A7D}"/>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361887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C9B4-A119-4EF3-A357-E2B5B4870E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B32B8C-5BF2-45C6-94B5-A43B074B97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1221A9-026A-4B0B-9162-19EF94EDD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4BE4ED-D3FA-4039-9E87-7B1DCE5B47C7}"/>
              </a:ext>
            </a:extLst>
          </p:cNvPr>
          <p:cNvSpPr>
            <a:spLocks noGrp="1"/>
          </p:cNvSpPr>
          <p:nvPr>
            <p:ph type="dt" sz="half" idx="10"/>
          </p:nvPr>
        </p:nvSpPr>
        <p:spPr/>
        <p:txBody>
          <a:bodyPr/>
          <a:lstStyle/>
          <a:p>
            <a:fld id="{7B440A85-F303-4191-B330-2A7738FF4DCF}" type="datetimeFigureOut">
              <a:rPr lang="en-GB" smtClean="0"/>
              <a:t>10/07/2019</a:t>
            </a:fld>
            <a:endParaRPr lang="en-GB"/>
          </a:p>
        </p:txBody>
      </p:sp>
      <p:sp>
        <p:nvSpPr>
          <p:cNvPr id="6" name="Footer Placeholder 5">
            <a:extLst>
              <a:ext uri="{FF2B5EF4-FFF2-40B4-BE49-F238E27FC236}">
                <a16:creationId xmlns:a16="http://schemas.microsoft.com/office/drawing/2014/main" id="{2F7C41FD-2855-4EF6-B2F3-6A1F387164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F3C4DB-832D-473E-9D0D-23F052671389}"/>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35116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19BB72-2692-4EA6-9A86-26EB3AEA77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2CCC62-3F5F-4069-B9D2-4524C5EC9D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BAB464-9A22-4D72-A4C8-256D02D2FF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40A85-F303-4191-B330-2A7738FF4DCF}" type="datetimeFigureOut">
              <a:rPr lang="en-GB" smtClean="0"/>
              <a:t>10/07/2019</a:t>
            </a:fld>
            <a:endParaRPr lang="en-GB"/>
          </a:p>
        </p:txBody>
      </p:sp>
      <p:sp>
        <p:nvSpPr>
          <p:cNvPr id="5" name="Footer Placeholder 4">
            <a:extLst>
              <a:ext uri="{FF2B5EF4-FFF2-40B4-BE49-F238E27FC236}">
                <a16:creationId xmlns:a16="http://schemas.microsoft.com/office/drawing/2014/main" id="{30E17D82-6EA5-425D-AAA8-BEB400DF1C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5EC323-3F88-4C58-8F2B-BA578884F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D786A-44E6-45CF-AF39-B21F2A3013EA}" type="slidenum">
              <a:rPr lang="en-GB" smtClean="0"/>
              <a:t>‹#›</a:t>
            </a:fld>
            <a:endParaRPr lang="en-GB"/>
          </a:p>
        </p:txBody>
      </p:sp>
    </p:spTree>
    <p:extLst>
      <p:ext uri="{BB962C8B-B14F-4D97-AF65-F5344CB8AC3E}">
        <p14:creationId xmlns:p14="http://schemas.microsoft.com/office/powerpoint/2010/main" val="3037876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8906" y="1909481"/>
            <a:ext cx="7853082" cy="1969770"/>
          </a:xfrm>
          <a:prstGeom prst="rect">
            <a:avLst/>
          </a:prstGeom>
          <a:noFill/>
        </p:spPr>
        <p:txBody>
          <a:bodyPr wrap="square" rtlCol="0">
            <a:spAutoFit/>
          </a:bodyPr>
          <a:lstStyle/>
          <a:p>
            <a:r>
              <a:rPr lang="en-GB" sz="2600" b="1" smtClean="0">
                <a:latin typeface="Arial" panose="020B0604020202020204" pitchFamily="34" charset="0"/>
                <a:cs typeface="Arial" panose="020B0604020202020204" pitchFamily="34" charset="0"/>
              </a:rPr>
              <a:t>Teaching</a:t>
            </a:r>
            <a:r>
              <a:rPr lang="en-GB" sz="2600" b="1" smtClean="0">
                <a:latin typeface="Arial" panose="020B0604020202020204" pitchFamily="34" charset="0"/>
                <a:cs typeface="Arial" panose="020B0604020202020204" pitchFamily="34" charset="0"/>
              </a:rPr>
              <a:t> </a:t>
            </a:r>
            <a:r>
              <a:rPr lang="en-GB" sz="2600" b="1" dirty="0">
                <a:latin typeface="Arial" panose="020B0604020202020204" pitchFamily="34" charset="0"/>
                <a:cs typeface="Arial" panose="020B0604020202020204" pitchFamily="34" charset="0"/>
              </a:rPr>
              <a:t>Pack – </a:t>
            </a:r>
            <a:r>
              <a:rPr lang="en-GB" sz="2600" b="1" dirty="0" smtClean="0">
                <a:latin typeface="Arial" panose="020B0604020202020204" pitchFamily="34" charset="0"/>
                <a:cs typeface="Arial" panose="020B0604020202020204" pitchFamily="34" charset="0"/>
              </a:rPr>
              <a:t>AO2 Application</a:t>
            </a:r>
            <a:endParaRPr lang="en-GB" sz="2600" b="1" dirty="0">
              <a:latin typeface="Arial" panose="020B0604020202020204" pitchFamily="34" charset="0"/>
              <a:cs typeface="Arial" panose="020B0604020202020204" pitchFamily="34" charset="0"/>
            </a:endParaRPr>
          </a:p>
          <a:p>
            <a:r>
              <a:rPr lang="en-GB" sz="2600" dirty="0" smtClean="0">
                <a:latin typeface="Arial" panose="020B0604020202020204" pitchFamily="34" charset="0"/>
                <a:cs typeface="Arial" panose="020B0604020202020204" pitchFamily="34" charset="0"/>
              </a:rPr>
              <a:t>Understanding business activity</a:t>
            </a:r>
            <a:endParaRPr lang="en-IE" sz="2600" dirty="0"/>
          </a:p>
          <a:p>
            <a:endParaRPr lang="en-GB" dirty="0">
              <a:latin typeface="Arial" panose="020B0604020202020204" pitchFamily="34" charset="0"/>
              <a:cs typeface="Arial" panose="020B0604020202020204" pitchFamily="34" charset="0"/>
            </a:endParaRPr>
          </a:p>
          <a:p>
            <a:r>
              <a:rPr lang="en-GB" sz="2600" b="1" dirty="0">
                <a:solidFill>
                  <a:srgbClr val="EA5B0C"/>
                </a:solidFill>
                <a:latin typeface="Arial" panose="020B0604020202020204" pitchFamily="34" charset="0"/>
                <a:cs typeface="Arial" panose="020B0604020202020204" pitchFamily="34" charset="0"/>
              </a:rPr>
              <a:t>Cambridge </a:t>
            </a:r>
            <a:r>
              <a:rPr lang="en-GB" sz="2600" b="1" dirty="0" smtClean="0">
                <a:solidFill>
                  <a:srgbClr val="EA5B0C"/>
                </a:solidFill>
                <a:latin typeface="Arial" panose="020B0604020202020204" pitchFamily="34" charset="0"/>
                <a:cs typeface="Arial" panose="020B0604020202020204" pitchFamily="34" charset="0"/>
              </a:rPr>
              <a:t>IGCSE</a:t>
            </a:r>
            <a:r>
              <a:rPr lang="en-GB" sz="2600" b="1" baseline="30000" dirty="0" smtClean="0">
                <a:solidFill>
                  <a:srgbClr val="EA5B0C"/>
                </a:solidFill>
                <a:latin typeface="Arial" panose="020B0604020202020204" pitchFamily="34" charset="0"/>
                <a:cs typeface="Arial" panose="020B0604020202020204" pitchFamily="34" charset="0"/>
              </a:rPr>
              <a:t>TM</a:t>
            </a:r>
            <a:endParaRPr lang="en-GB" sz="2600" b="1" baseline="30000" dirty="0">
              <a:solidFill>
                <a:srgbClr val="EA5B0C"/>
              </a:solidFill>
              <a:latin typeface="Arial" panose="020B0604020202020204" pitchFamily="34" charset="0"/>
              <a:cs typeface="Arial" panose="020B0604020202020204" pitchFamily="34" charset="0"/>
            </a:endParaRPr>
          </a:p>
          <a:p>
            <a:r>
              <a:rPr lang="en-GB" sz="2600" dirty="0" smtClean="0">
                <a:solidFill>
                  <a:srgbClr val="EA5B0C"/>
                </a:solidFill>
                <a:latin typeface="Arial" panose="020B0604020202020204" pitchFamily="34" charset="0"/>
                <a:cs typeface="Arial" panose="020B0604020202020204" pitchFamily="34" charset="0"/>
              </a:rPr>
              <a:t>Business 0450</a:t>
            </a:r>
            <a:endParaRPr lang="en-GB" sz="2600" dirty="0">
              <a:solidFill>
                <a:srgbClr val="EA5B0C"/>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5439" y="451912"/>
            <a:ext cx="4046220" cy="650471"/>
          </a:xfrm>
          <a:prstGeom prst="rect">
            <a:avLst/>
          </a:prstGeom>
        </p:spPr>
      </p:pic>
      <p:sp>
        <p:nvSpPr>
          <p:cNvPr id="5" name="TextBox 4"/>
          <p:cNvSpPr txBox="1"/>
          <p:nvPr/>
        </p:nvSpPr>
        <p:spPr>
          <a:xfrm>
            <a:off x="658906" y="6239435"/>
            <a:ext cx="4128247"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Version </a:t>
            </a:r>
            <a:r>
              <a:rPr lang="en-GB" sz="1400" smtClean="0">
                <a:latin typeface="Arial" panose="020B0604020202020204" pitchFamily="34" charset="0"/>
                <a:cs typeface="Arial" panose="020B0604020202020204" pitchFamily="34" charset="0"/>
              </a:rPr>
              <a:t>1</a:t>
            </a:r>
            <a:endParaRPr lang="en-GB" sz="1400" dirty="0">
              <a:latin typeface="Arial" panose="020B0604020202020204" pitchFamily="34" charset="0"/>
              <a:cs typeface="Arial" panose="020B0604020202020204" pitchFamily="34" charset="0"/>
            </a:endParaRPr>
          </a:p>
        </p:txBody>
      </p:sp>
      <p:pic>
        <p:nvPicPr>
          <p:cNvPr id="6" name="Picture 5"/>
          <p:cNvPicPr/>
          <p:nvPr/>
        </p:nvPicPr>
        <p:blipFill>
          <a:blip r:embed="rId3" cstate="hqprint">
            <a:extLst>
              <a:ext uri="{28A0092B-C50C-407E-A947-70E740481C1C}">
                <a14:useLocalDpi xmlns:a14="http://schemas.microsoft.com/office/drawing/2010/main" val="0"/>
              </a:ext>
            </a:extLst>
          </a:blip>
          <a:stretch>
            <a:fillRect/>
          </a:stretch>
        </p:blipFill>
        <p:spPr>
          <a:xfrm>
            <a:off x="10371511" y="6168533"/>
            <a:ext cx="1292225" cy="449580"/>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118324" y="3033287"/>
            <a:ext cx="3431563" cy="2744862"/>
          </a:xfrm>
          <a:prstGeom prst="rect">
            <a:avLst/>
          </a:prstGeom>
        </p:spPr>
      </p:pic>
    </p:spTree>
    <p:extLst>
      <p:ext uri="{BB962C8B-B14F-4D97-AF65-F5344CB8AC3E}">
        <p14:creationId xmlns:p14="http://schemas.microsoft.com/office/powerpoint/2010/main" val="4183809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prstClr val="white"/>
                </a:solidFill>
                <a:latin typeface="Arial" panose="020B0604020202020204" pitchFamily="34" charset="0"/>
                <a:cs typeface="Arial" panose="020B0604020202020204" pitchFamily="34" charset="0"/>
              </a:rPr>
              <a:t>Task 2: Step 2 – the context of the business</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ounded Rectangle 2"/>
          <p:cNvSpPr/>
          <p:nvPr/>
        </p:nvSpPr>
        <p:spPr>
          <a:xfrm>
            <a:off x="972458" y="2937865"/>
            <a:ext cx="10161708" cy="2960914"/>
          </a:xfrm>
          <a:prstGeom prst="roundRect">
            <a:avLst>
              <a:gd name="adj" fmla="val 5363"/>
            </a:avLst>
          </a:prstGeom>
          <a:noFill/>
          <a:ln w="38100">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r>
              <a:rPr lang="en-GB" sz="2400" dirty="0">
                <a:solidFill>
                  <a:schemeClr val="tx1"/>
                </a:solidFill>
                <a:latin typeface="Arial" panose="020B0604020202020204" pitchFamily="34" charset="0"/>
                <a:cs typeface="Arial" panose="020B0604020202020204" pitchFamily="34" charset="0"/>
              </a:rPr>
              <a:t>Think back to earlier in the lesson when we discussed context and what it </a:t>
            </a:r>
            <a:r>
              <a:rPr lang="en-GB" sz="2400" dirty="0" smtClean="0">
                <a:solidFill>
                  <a:schemeClr val="tx1"/>
                </a:solidFill>
                <a:latin typeface="Arial" panose="020B0604020202020204" pitchFamily="34" charset="0"/>
                <a:cs typeface="Arial" panose="020B0604020202020204" pitchFamily="34" charset="0"/>
              </a:rPr>
              <a:t>means. Paula </a:t>
            </a:r>
            <a:r>
              <a:rPr lang="en-GB" sz="2400" dirty="0">
                <a:solidFill>
                  <a:schemeClr val="tx1"/>
                </a:solidFill>
                <a:latin typeface="Arial" panose="020B0604020202020204" pitchFamily="34" charset="0"/>
                <a:cs typeface="Arial" panose="020B0604020202020204" pitchFamily="34" charset="0"/>
              </a:rPr>
              <a:t>is a silver smith (someone who makes silver </a:t>
            </a:r>
            <a:r>
              <a:rPr lang="en-GB" sz="2400" dirty="0" smtClean="0">
                <a:solidFill>
                  <a:schemeClr val="tx1"/>
                </a:solidFill>
                <a:latin typeface="Arial" panose="020B0604020202020204" pitchFamily="34" charset="0"/>
                <a:cs typeface="Arial" panose="020B0604020202020204" pitchFamily="34" charset="0"/>
              </a:rPr>
              <a:t>objects / items). This </a:t>
            </a:r>
            <a:r>
              <a:rPr lang="en-GB" sz="2400" dirty="0">
                <a:solidFill>
                  <a:schemeClr val="tx1"/>
                </a:solidFill>
                <a:latin typeface="Arial" panose="020B0604020202020204" pitchFamily="34" charset="0"/>
                <a:cs typeface="Arial" panose="020B0604020202020204" pitchFamily="34" charset="0"/>
              </a:rPr>
              <a:t>means she relies on silver to make her </a:t>
            </a:r>
            <a:r>
              <a:rPr lang="en-GB" sz="2400" dirty="0" smtClean="0">
                <a:solidFill>
                  <a:schemeClr val="tx1"/>
                </a:solidFill>
                <a:latin typeface="Arial" panose="020B0604020202020204" pitchFamily="34" charset="0"/>
                <a:cs typeface="Arial" panose="020B0604020202020204" pitchFamily="34" charset="0"/>
              </a:rPr>
              <a:t>jewellery. If </a:t>
            </a:r>
            <a:r>
              <a:rPr lang="en-GB" sz="2400" dirty="0">
                <a:solidFill>
                  <a:schemeClr val="tx1"/>
                </a:solidFill>
                <a:latin typeface="Arial" panose="020B0604020202020204" pitchFamily="34" charset="0"/>
                <a:cs typeface="Arial" panose="020B0604020202020204" pitchFamily="34" charset="0"/>
              </a:rPr>
              <a:t>the price of silver goes up then her costs will rise as it will cost her more for her raw material (silver</a:t>
            </a:r>
            <a:r>
              <a:rPr lang="en-GB" sz="2400" dirty="0" smtClean="0">
                <a:solidFill>
                  <a:schemeClr val="tx1"/>
                </a:solidFill>
                <a:latin typeface="Arial" panose="020B0604020202020204" pitchFamily="34" charset="0"/>
                <a:cs typeface="Arial" panose="020B0604020202020204" pitchFamily="34" charset="0"/>
              </a:rPr>
              <a:t>). If </a:t>
            </a:r>
            <a:r>
              <a:rPr lang="en-GB" sz="2400" dirty="0">
                <a:solidFill>
                  <a:schemeClr val="tx1"/>
                </a:solidFill>
                <a:latin typeface="Arial" panose="020B0604020202020204" pitchFamily="34" charset="0"/>
                <a:cs typeface="Arial" panose="020B0604020202020204" pitchFamily="34" charset="0"/>
              </a:rPr>
              <a:t>her costs rise because of this, she may need to put up the price of her jewellery, or keep the price the same if her competitors do this, and therefore accept lower profit margins.</a:t>
            </a:r>
          </a:p>
        </p:txBody>
      </p:sp>
      <p:sp>
        <p:nvSpPr>
          <p:cNvPr id="7" name="Rounded Rectangle 6"/>
          <p:cNvSpPr/>
          <p:nvPr/>
        </p:nvSpPr>
        <p:spPr>
          <a:xfrm>
            <a:off x="972458" y="1758524"/>
            <a:ext cx="10161708" cy="1047431"/>
          </a:xfrm>
          <a:prstGeom prst="roundRect">
            <a:avLst>
              <a:gd name="adj" fmla="val 5363"/>
            </a:avLst>
          </a:prstGeom>
          <a:solidFill>
            <a:srgbClr val="EA5B0C"/>
          </a:solidFill>
          <a:ln w="38100">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algn="ctr"/>
            <a:r>
              <a:rPr lang="en-GB" sz="2400" dirty="0" smtClean="0">
                <a:solidFill>
                  <a:schemeClr val="bg1"/>
                </a:solidFill>
                <a:latin typeface="Arial" panose="020B0604020202020204" pitchFamily="34" charset="0"/>
                <a:cs typeface="Arial" panose="020B0604020202020204" pitchFamily="34" charset="0"/>
              </a:rPr>
              <a:t>Question:</a:t>
            </a:r>
          </a:p>
          <a:p>
            <a:pPr algn="ctr"/>
            <a:r>
              <a:rPr lang="en-GB" sz="2400" dirty="0" smtClean="0">
                <a:solidFill>
                  <a:schemeClr val="bg1"/>
                </a:solidFill>
                <a:latin typeface="Arial" panose="020B0604020202020204" pitchFamily="34" charset="0"/>
                <a:cs typeface="Arial" panose="020B0604020202020204" pitchFamily="34" charset="0"/>
              </a:rPr>
              <a:t>Explain the impact on Paula’s business if the price of silver was to rise.</a:t>
            </a:r>
            <a:endParaRPr lang="en-GB"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9642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prstClr val="white"/>
                </a:solidFill>
                <a:latin typeface="Arial" panose="020B0604020202020204" pitchFamily="34" charset="0"/>
                <a:cs typeface="Arial" panose="020B0604020202020204" pitchFamily="34" charset="0"/>
              </a:rPr>
              <a:t>Task 2: Step 3 – the content of your answer</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ounded Rectangle 2"/>
          <p:cNvSpPr/>
          <p:nvPr/>
        </p:nvSpPr>
        <p:spPr>
          <a:xfrm>
            <a:off x="972458" y="2937865"/>
            <a:ext cx="10161708" cy="2960914"/>
          </a:xfrm>
          <a:prstGeom prst="roundRect">
            <a:avLst>
              <a:gd name="adj" fmla="val 5363"/>
            </a:avLst>
          </a:prstGeom>
          <a:noFill/>
          <a:ln w="38100">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r>
              <a:rPr lang="en-GB" sz="2400" dirty="0">
                <a:solidFill>
                  <a:schemeClr val="tx1"/>
                </a:solidFill>
                <a:latin typeface="Arial" panose="020B0604020202020204" pitchFamily="34" charset="0"/>
                <a:cs typeface="Arial" panose="020B0604020202020204" pitchFamily="34" charset="0"/>
              </a:rPr>
              <a:t>What you need to do in your answer is show that you understand the effect a price rise of a raw material has on a small </a:t>
            </a:r>
            <a:r>
              <a:rPr lang="en-GB" sz="2400" dirty="0" smtClean="0">
                <a:solidFill>
                  <a:schemeClr val="tx1"/>
                </a:solidFill>
                <a:latin typeface="Arial" panose="020B0604020202020204" pitchFamily="34" charset="0"/>
                <a:cs typeface="Arial" panose="020B0604020202020204" pitchFamily="34" charset="0"/>
              </a:rPr>
              <a:t>business. You </a:t>
            </a:r>
            <a:r>
              <a:rPr lang="en-GB" sz="2400" dirty="0">
                <a:solidFill>
                  <a:schemeClr val="tx1"/>
                </a:solidFill>
                <a:latin typeface="Arial" panose="020B0604020202020204" pitchFamily="34" charset="0"/>
                <a:cs typeface="Arial" panose="020B0604020202020204" pitchFamily="34" charset="0"/>
              </a:rPr>
              <a:t>will also need to put your answer in the context of Paula’s business, </a:t>
            </a:r>
            <a:r>
              <a:rPr lang="en-GB" sz="2400" dirty="0" smtClean="0">
                <a:solidFill>
                  <a:schemeClr val="tx1"/>
                </a:solidFill>
                <a:latin typeface="Arial" panose="020B0604020202020204" pitchFamily="34" charset="0"/>
                <a:cs typeface="Arial" panose="020B0604020202020204" pitchFamily="34" charset="0"/>
              </a:rPr>
              <a:t>i.e. a silver </a:t>
            </a:r>
            <a:r>
              <a:rPr lang="en-GB" sz="2400" dirty="0">
                <a:solidFill>
                  <a:schemeClr val="tx1"/>
                </a:solidFill>
                <a:latin typeface="Arial" panose="020B0604020202020204" pitchFamily="34" charset="0"/>
                <a:cs typeface="Arial" panose="020B0604020202020204" pitchFamily="34" charset="0"/>
              </a:rPr>
              <a:t>jewellery maker and not just any </a:t>
            </a:r>
            <a:r>
              <a:rPr lang="en-GB" sz="2400" dirty="0" smtClean="0">
                <a:solidFill>
                  <a:schemeClr val="tx1"/>
                </a:solidFill>
                <a:latin typeface="Arial" panose="020B0604020202020204" pitchFamily="34" charset="0"/>
                <a:cs typeface="Arial" panose="020B0604020202020204" pitchFamily="34" charset="0"/>
              </a:rPr>
              <a:t>business. Remember</a:t>
            </a:r>
            <a:r>
              <a:rPr lang="en-GB" sz="2400" dirty="0">
                <a:solidFill>
                  <a:schemeClr val="tx1"/>
                </a:solidFill>
                <a:latin typeface="Arial" panose="020B0604020202020204" pitchFamily="34" charset="0"/>
                <a:cs typeface="Arial" panose="020B0604020202020204" pitchFamily="34" charset="0"/>
              </a:rPr>
              <a:t>, you will gain marks for developing these links to show the effect of the rise in the price of silver on Paula’s business as this is what you have been asked to explain.</a:t>
            </a:r>
          </a:p>
        </p:txBody>
      </p:sp>
      <p:sp>
        <p:nvSpPr>
          <p:cNvPr id="7" name="Rounded Rectangle 6"/>
          <p:cNvSpPr/>
          <p:nvPr/>
        </p:nvSpPr>
        <p:spPr>
          <a:xfrm>
            <a:off x="972458" y="1758524"/>
            <a:ext cx="10161708" cy="1047431"/>
          </a:xfrm>
          <a:prstGeom prst="roundRect">
            <a:avLst>
              <a:gd name="adj" fmla="val 5363"/>
            </a:avLst>
          </a:prstGeom>
          <a:solidFill>
            <a:srgbClr val="EA5B0C"/>
          </a:solidFill>
          <a:ln w="38100">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algn="ctr"/>
            <a:r>
              <a:rPr lang="en-GB" sz="2400" dirty="0" smtClean="0">
                <a:solidFill>
                  <a:schemeClr val="bg1"/>
                </a:solidFill>
                <a:latin typeface="Arial" panose="020B0604020202020204" pitchFamily="34" charset="0"/>
                <a:cs typeface="Arial" panose="020B0604020202020204" pitchFamily="34" charset="0"/>
              </a:rPr>
              <a:t>Question:</a:t>
            </a:r>
          </a:p>
          <a:p>
            <a:pPr algn="ctr"/>
            <a:r>
              <a:rPr lang="en-GB" sz="2400" dirty="0" smtClean="0">
                <a:solidFill>
                  <a:schemeClr val="bg1"/>
                </a:solidFill>
                <a:latin typeface="Arial" panose="020B0604020202020204" pitchFamily="34" charset="0"/>
                <a:cs typeface="Arial" panose="020B0604020202020204" pitchFamily="34" charset="0"/>
              </a:rPr>
              <a:t>Explain the impact on Paula’s business if the price of silver was to rise.</a:t>
            </a:r>
            <a:endParaRPr lang="en-GB"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9185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prstClr val="white"/>
                </a:solidFill>
                <a:latin typeface="Arial" panose="020B0604020202020204" pitchFamily="34" charset="0"/>
                <a:cs typeface="Arial" panose="020B0604020202020204" pitchFamily="34" charset="0"/>
              </a:rPr>
              <a:t>Task 2: Step 4 – writing your answer</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ounded Rectangle 2"/>
          <p:cNvSpPr/>
          <p:nvPr/>
        </p:nvSpPr>
        <p:spPr>
          <a:xfrm>
            <a:off x="972458" y="2937865"/>
            <a:ext cx="10161708" cy="2960914"/>
          </a:xfrm>
          <a:prstGeom prst="roundRect">
            <a:avLst>
              <a:gd name="adj" fmla="val 5363"/>
            </a:avLst>
          </a:prstGeom>
          <a:noFill/>
          <a:ln w="38100">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r>
              <a:rPr lang="en-GB" sz="2400" dirty="0" smtClean="0">
                <a:solidFill>
                  <a:schemeClr val="tx1"/>
                </a:solidFill>
                <a:latin typeface="Arial" panose="020B0604020202020204" pitchFamily="34" charset="0"/>
                <a:cs typeface="Arial" panose="020B0604020202020204" pitchFamily="34" charset="0"/>
              </a:rPr>
              <a:t>Now use the notes you have made on Worksheet B to write your own answer to this question.</a:t>
            </a:r>
            <a:endParaRPr lang="en-GB" sz="2400"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972458" y="1758524"/>
            <a:ext cx="10161708" cy="1047431"/>
          </a:xfrm>
          <a:prstGeom prst="roundRect">
            <a:avLst>
              <a:gd name="adj" fmla="val 5363"/>
            </a:avLst>
          </a:prstGeom>
          <a:solidFill>
            <a:srgbClr val="EA5B0C"/>
          </a:solidFill>
          <a:ln w="38100">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algn="ctr"/>
            <a:r>
              <a:rPr lang="en-GB" sz="2400" dirty="0" smtClean="0">
                <a:solidFill>
                  <a:schemeClr val="bg1"/>
                </a:solidFill>
                <a:latin typeface="Arial" panose="020B0604020202020204" pitchFamily="34" charset="0"/>
                <a:cs typeface="Arial" panose="020B0604020202020204" pitchFamily="34" charset="0"/>
              </a:rPr>
              <a:t>Question:</a:t>
            </a:r>
          </a:p>
          <a:p>
            <a:pPr algn="ctr"/>
            <a:r>
              <a:rPr lang="en-GB" sz="2400" dirty="0" smtClean="0">
                <a:solidFill>
                  <a:schemeClr val="bg1"/>
                </a:solidFill>
                <a:latin typeface="Arial" panose="020B0604020202020204" pitchFamily="34" charset="0"/>
                <a:cs typeface="Arial" panose="020B0604020202020204" pitchFamily="34" charset="0"/>
              </a:rPr>
              <a:t>Explain the impact on Paula’s business if the price of silver was to rise.</a:t>
            </a:r>
            <a:endParaRPr lang="en-GB"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0007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prstClr val="white"/>
                </a:solidFill>
                <a:latin typeface="Arial" panose="020B0604020202020204" pitchFamily="34" charset="0"/>
                <a:cs typeface="Arial" panose="020B0604020202020204" pitchFamily="34" charset="0"/>
              </a:rPr>
              <a:t>Plenary</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2400657"/>
          </a:xfrm>
          <a:prstGeom prst="rect">
            <a:avLst/>
          </a:prstGeom>
          <a:noFill/>
        </p:spPr>
        <p:txBody>
          <a:bodyPr wrap="square" rtlCol="0">
            <a:spAutoFit/>
          </a:bodyPr>
          <a:lstStyle/>
          <a:p>
            <a:pPr marL="457200" indent="-457200">
              <a:spcAft>
                <a:spcPts val="1200"/>
              </a:spcAft>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Be prepared to share your answer with the class.</a:t>
            </a:r>
          </a:p>
          <a:p>
            <a:pPr marL="457200" indent="-457200">
              <a:spcAft>
                <a:spcPts val="1200"/>
              </a:spcAft>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You will receive feedback on your answer which you should use to make corrections and improve your work.</a:t>
            </a:r>
          </a:p>
          <a:p>
            <a:pPr marL="457200" indent="-457200">
              <a:spcAft>
                <a:spcPts val="1200"/>
              </a:spcAft>
              <a:buClr>
                <a:srgbClr val="EA5B0C"/>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457200" indent="-457200">
              <a:spcAft>
                <a:spcPts val="1200"/>
              </a:spcAft>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In our next lesson you will be developing your skills of application further.</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1808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prstClr val="white"/>
                </a:solidFill>
                <a:latin typeface="Arial" panose="020B0604020202020204" pitchFamily="34" charset="0"/>
                <a:cs typeface="Arial" panose="020B0604020202020204" pitchFamily="34" charset="0"/>
              </a:rPr>
              <a:t>Task 2: Step 4 – your answer might look like this</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ounded Rectangle 2"/>
          <p:cNvSpPr/>
          <p:nvPr/>
        </p:nvSpPr>
        <p:spPr>
          <a:xfrm>
            <a:off x="972458" y="2937865"/>
            <a:ext cx="10161708" cy="2960914"/>
          </a:xfrm>
          <a:prstGeom prst="roundRect">
            <a:avLst>
              <a:gd name="adj" fmla="val 5363"/>
            </a:avLst>
          </a:prstGeom>
          <a:noFill/>
          <a:ln w="38100">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r>
              <a:rPr lang="en-GB" sz="2300" dirty="0" smtClean="0">
                <a:solidFill>
                  <a:schemeClr val="tx1"/>
                </a:solidFill>
                <a:latin typeface="Segoe Print" panose="02000600000000000000" pitchFamily="2" charset="0"/>
              </a:rPr>
              <a:t>If </a:t>
            </a:r>
            <a:r>
              <a:rPr lang="en-GB" sz="2300" dirty="0">
                <a:solidFill>
                  <a:schemeClr val="tx1"/>
                </a:solidFill>
                <a:latin typeface="Segoe Print" panose="02000600000000000000" pitchFamily="2" charset="0"/>
              </a:rPr>
              <a:t>the price of silver rises, each item of jewellery Paula makes will cost her more to make.  She may choose pass on the increase in cost to customers by increasing her prices. However, if she does this she is at risk of losing sales if her competitors don’t increase their prices.  If she chooses not to pass the rise in cost on to the customer, she will need to absorb the cost herself, and either find other ways to cut costs or accept a lower profit margin</a:t>
            </a:r>
            <a:r>
              <a:rPr lang="en-GB" sz="2300" dirty="0" smtClean="0">
                <a:solidFill>
                  <a:schemeClr val="tx1"/>
                </a:solidFill>
                <a:latin typeface="Segoe Print" panose="02000600000000000000" pitchFamily="2" charset="0"/>
              </a:rPr>
              <a:t>.’</a:t>
            </a:r>
            <a:endParaRPr lang="en-GB" sz="2300" dirty="0">
              <a:solidFill>
                <a:schemeClr val="tx1"/>
              </a:solidFill>
              <a:latin typeface="Segoe Print" panose="02000600000000000000" pitchFamily="2" charset="0"/>
            </a:endParaRPr>
          </a:p>
        </p:txBody>
      </p:sp>
      <p:sp>
        <p:nvSpPr>
          <p:cNvPr id="7" name="Rounded Rectangle 6"/>
          <p:cNvSpPr/>
          <p:nvPr/>
        </p:nvSpPr>
        <p:spPr>
          <a:xfrm>
            <a:off x="972458" y="1758524"/>
            <a:ext cx="10161708" cy="1047431"/>
          </a:xfrm>
          <a:prstGeom prst="roundRect">
            <a:avLst>
              <a:gd name="adj" fmla="val 5363"/>
            </a:avLst>
          </a:prstGeom>
          <a:solidFill>
            <a:srgbClr val="EA5B0C"/>
          </a:solidFill>
          <a:ln w="38100">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algn="ctr"/>
            <a:r>
              <a:rPr lang="en-GB" sz="2400" dirty="0" smtClean="0">
                <a:solidFill>
                  <a:schemeClr val="bg1"/>
                </a:solidFill>
                <a:latin typeface="Arial" panose="020B0604020202020204" pitchFamily="34" charset="0"/>
                <a:cs typeface="Arial" panose="020B0604020202020204" pitchFamily="34" charset="0"/>
              </a:rPr>
              <a:t>Question:</a:t>
            </a:r>
          </a:p>
          <a:p>
            <a:pPr algn="ctr"/>
            <a:r>
              <a:rPr lang="en-GB" sz="2400" dirty="0" smtClean="0">
                <a:solidFill>
                  <a:schemeClr val="bg1"/>
                </a:solidFill>
                <a:latin typeface="Arial" panose="020B0604020202020204" pitchFamily="34" charset="0"/>
                <a:cs typeface="Arial" panose="020B0604020202020204" pitchFamily="34" charset="0"/>
              </a:rPr>
              <a:t>Explain the impact on Paula’s business if the price of silver was to rise.</a:t>
            </a:r>
            <a:endParaRPr lang="en-GB"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7386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prstClr val="white"/>
                </a:solidFill>
                <a:latin typeface="Arial" panose="020B0604020202020204" pitchFamily="34" charset="0"/>
                <a:cs typeface="Arial" panose="020B0604020202020204" pitchFamily="34" charset="0"/>
              </a:rPr>
              <a:t>AO2 Application</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3508653"/>
          </a:xfrm>
          <a:prstGeom prst="rect">
            <a:avLst/>
          </a:prstGeom>
          <a:noFill/>
        </p:spPr>
        <p:txBody>
          <a:bodyPr wrap="square" rtlCol="0">
            <a:spAutoFit/>
          </a:bodyPr>
          <a:lstStyle/>
          <a:p>
            <a:pPr marL="457200" indent="-457200">
              <a:spcAft>
                <a:spcPts val="1200"/>
              </a:spcAft>
              <a:buClr>
                <a:srgbClr val="EA5B0C"/>
              </a:buClr>
              <a:buFont typeface="Arial" panose="020B0604020202020204" pitchFamily="34" charset="0"/>
              <a:buChar char="•"/>
            </a:pPr>
            <a:r>
              <a:rPr lang="en-GB" sz="2400" dirty="0">
                <a:latin typeface="Arial" panose="020B0604020202020204" pitchFamily="34" charset="0"/>
                <a:cs typeface="Arial" panose="020B0604020202020204" pitchFamily="34" charset="0"/>
              </a:rPr>
              <a:t>In the exam, you are often provided with some information about the business the question is focussed on.  </a:t>
            </a:r>
            <a:r>
              <a:rPr lang="en-GB" sz="2400" dirty="0" smtClean="0">
                <a:latin typeface="Arial" panose="020B0604020202020204" pitchFamily="34" charset="0"/>
                <a:cs typeface="Arial" panose="020B0604020202020204" pitchFamily="34" charset="0"/>
              </a:rPr>
              <a:t>For example, you might be told the type of </a:t>
            </a:r>
            <a:r>
              <a:rPr lang="en-GB" sz="2400" dirty="0">
                <a:latin typeface="Arial" panose="020B0604020202020204" pitchFamily="34" charset="0"/>
                <a:cs typeface="Arial" panose="020B0604020202020204" pitchFamily="34" charset="0"/>
              </a:rPr>
              <a:t>business, </a:t>
            </a:r>
            <a:r>
              <a:rPr lang="en-GB" sz="2400" dirty="0" smtClean="0">
                <a:latin typeface="Arial" panose="020B0604020202020204" pitchFamily="34" charset="0"/>
                <a:cs typeface="Arial" panose="020B0604020202020204" pitchFamily="34" charset="0"/>
              </a:rPr>
              <a:t>its </a:t>
            </a:r>
            <a:r>
              <a:rPr lang="en-GB" sz="2400" dirty="0">
                <a:latin typeface="Arial" panose="020B0604020202020204" pitchFamily="34" charset="0"/>
                <a:cs typeface="Arial" panose="020B0604020202020204" pitchFamily="34" charset="0"/>
              </a:rPr>
              <a:t>future </a:t>
            </a:r>
            <a:r>
              <a:rPr lang="en-GB" sz="2400" dirty="0" smtClean="0">
                <a:latin typeface="Arial" panose="020B0604020202020204" pitchFamily="34" charset="0"/>
                <a:cs typeface="Arial" panose="020B0604020202020204" pitchFamily="34" charset="0"/>
              </a:rPr>
              <a:t>plans, how many employees there are etc.</a:t>
            </a:r>
          </a:p>
          <a:p>
            <a:pPr marL="457200" indent="-457200">
              <a:spcAft>
                <a:spcPts val="1200"/>
              </a:spcAft>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To </a:t>
            </a:r>
            <a:r>
              <a:rPr lang="en-GB" sz="2400" dirty="0">
                <a:latin typeface="Arial" panose="020B0604020202020204" pitchFamily="34" charset="0"/>
                <a:cs typeface="Arial" panose="020B0604020202020204" pitchFamily="34" charset="0"/>
              </a:rPr>
              <a:t>ensure you are applying your business knowledge, you will need to focus your answer on the specific business mentioned in the </a:t>
            </a:r>
            <a:r>
              <a:rPr lang="en-GB" sz="2400" dirty="0" smtClean="0">
                <a:latin typeface="Arial" panose="020B0604020202020204" pitchFamily="34" charset="0"/>
                <a:cs typeface="Arial" panose="020B0604020202020204" pitchFamily="34" charset="0"/>
              </a:rPr>
              <a:t>question.</a:t>
            </a:r>
          </a:p>
          <a:p>
            <a:pPr marL="457200" indent="-457200">
              <a:spcAft>
                <a:spcPts val="1200"/>
              </a:spcAft>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This </a:t>
            </a:r>
            <a:r>
              <a:rPr lang="en-GB" sz="2400" dirty="0">
                <a:latin typeface="Arial" panose="020B0604020202020204" pitchFamily="34" charset="0"/>
                <a:cs typeface="Arial" panose="020B0604020202020204" pitchFamily="34" charset="0"/>
              </a:rPr>
              <a:t>means your answer will be in </a:t>
            </a:r>
            <a:r>
              <a:rPr lang="en-GB" sz="2400" b="1" dirty="0">
                <a:solidFill>
                  <a:srgbClr val="EA5B0C"/>
                </a:solidFill>
                <a:latin typeface="Arial" panose="020B0604020202020204" pitchFamily="34" charset="0"/>
                <a:cs typeface="Arial" panose="020B0604020202020204" pitchFamily="34" charset="0"/>
              </a:rPr>
              <a:t>‘</a:t>
            </a:r>
            <a:r>
              <a:rPr lang="en-GB" sz="2400" b="1" dirty="0" smtClean="0">
                <a:solidFill>
                  <a:srgbClr val="EA5B0C"/>
                </a:solidFill>
                <a:latin typeface="Arial" panose="020B0604020202020204" pitchFamily="34" charset="0"/>
                <a:cs typeface="Arial" panose="020B0604020202020204" pitchFamily="34" charset="0"/>
              </a:rPr>
              <a:t>context’</a:t>
            </a:r>
            <a:r>
              <a:rPr lang="en-GB" sz="2400" dirty="0" smtClean="0">
                <a:latin typeface="Arial" panose="020B0604020202020204" pitchFamily="34" charset="0"/>
                <a:cs typeface="Arial" panose="020B0604020202020204" pitchFamily="34" charset="0"/>
              </a:rPr>
              <a:t>.</a:t>
            </a:r>
            <a:endParaRPr lang="en-GB" sz="2400" dirty="0" smtClean="0">
              <a:solidFill>
                <a:srgbClr val="EA5B0C"/>
              </a:solidFill>
              <a:latin typeface="Arial" panose="020B0604020202020204" pitchFamily="34" charset="0"/>
              <a:cs typeface="Arial" panose="020B0604020202020204" pitchFamily="34" charset="0"/>
            </a:endParaRPr>
          </a:p>
          <a:p>
            <a:pPr marL="457200" indent="-457200">
              <a:spcAft>
                <a:spcPts val="1200"/>
              </a:spcAft>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You </a:t>
            </a:r>
            <a:r>
              <a:rPr lang="en-GB" sz="2400" dirty="0">
                <a:latin typeface="Arial" panose="020B0604020202020204" pitchFamily="34" charset="0"/>
                <a:cs typeface="Arial" panose="020B0604020202020204" pitchFamily="34" charset="0"/>
              </a:rPr>
              <a:t>will need to use the information given, when answering questions </a:t>
            </a:r>
            <a:r>
              <a:rPr lang="en-GB" sz="2400" dirty="0" smtClean="0">
                <a:latin typeface="Arial" panose="020B0604020202020204" pitchFamily="34" charset="0"/>
                <a:cs typeface="Arial" panose="020B0604020202020204" pitchFamily="34" charset="0"/>
              </a:rPr>
              <a:t>to help demonstrate that you are applying you knowledge.</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3718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prstClr val="white"/>
                </a:solidFill>
                <a:latin typeface="Arial" panose="020B0604020202020204" pitchFamily="34" charset="0"/>
                <a:cs typeface="Arial" panose="020B0604020202020204" pitchFamily="34" charset="0"/>
              </a:rPr>
              <a:t>AO2 Application: an example</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830997"/>
          </a:xfrm>
          <a:prstGeom prst="rect">
            <a:avLst/>
          </a:prstGeom>
          <a:noFill/>
        </p:spPr>
        <p:txBody>
          <a:bodyPr wrap="square" rtlCol="0">
            <a:spAutoFit/>
          </a:bodyPr>
          <a:lstStyle/>
          <a:p>
            <a:pPr marL="449263" lvl="1" indent="-449263">
              <a:spcAft>
                <a:spcPts val="1200"/>
              </a:spcAft>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Work with the person next to you to create a list of all the different ways a company might motivate its workers.</a:t>
            </a:r>
          </a:p>
        </p:txBody>
      </p:sp>
    </p:spTree>
    <p:extLst>
      <p:ext uri="{BB962C8B-B14F-4D97-AF65-F5344CB8AC3E}">
        <p14:creationId xmlns:p14="http://schemas.microsoft.com/office/powerpoint/2010/main" val="505661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prstClr val="white"/>
                </a:solidFill>
                <a:latin typeface="Arial" panose="020B0604020202020204" pitchFamily="34" charset="0"/>
                <a:cs typeface="Arial" panose="020B0604020202020204" pitchFamily="34" charset="0"/>
              </a:rPr>
              <a:t>AO2 Application: an example</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1877437"/>
          </a:xfrm>
          <a:prstGeom prst="rect">
            <a:avLst/>
          </a:prstGeom>
          <a:noFill/>
        </p:spPr>
        <p:txBody>
          <a:bodyPr wrap="square" rtlCol="0">
            <a:spAutoFit/>
          </a:bodyPr>
          <a:lstStyle/>
          <a:p>
            <a:pPr marL="457200" indent="-457200">
              <a:spcAft>
                <a:spcPts val="1200"/>
              </a:spcAft>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Now look at your list and decide which methods would be best for each of the companies below:</a:t>
            </a:r>
          </a:p>
          <a:p>
            <a:pPr lvl="1">
              <a:spcAft>
                <a:spcPts val="1200"/>
              </a:spcAft>
              <a:buClr>
                <a:srgbClr val="EA5B0C"/>
              </a:buClr>
            </a:pPr>
            <a:r>
              <a:rPr lang="en-GB" sz="2400" dirty="0" smtClean="0">
                <a:latin typeface="Arial" panose="020B0604020202020204" pitchFamily="34" charset="0"/>
                <a:cs typeface="Arial" panose="020B0604020202020204" pitchFamily="34" charset="0"/>
              </a:rPr>
              <a:t>	Business A manufactures cars</a:t>
            </a:r>
          </a:p>
          <a:p>
            <a:pPr lvl="1">
              <a:spcAft>
                <a:spcPts val="1200"/>
              </a:spcAft>
              <a:buClr>
                <a:srgbClr val="EA5B0C"/>
              </a:buClr>
            </a:pPr>
            <a:r>
              <a:rPr lang="en-GB" sz="2400" dirty="0" smtClean="0">
                <a:latin typeface="Arial" panose="020B0604020202020204" pitchFamily="34" charset="0"/>
                <a:cs typeface="Arial" panose="020B0604020202020204" pitchFamily="34" charset="0"/>
              </a:rPr>
              <a:t>	Business B sells kitchen equipment to hotels</a:t>
            </a:r>
          </a:p>
        </p:txBody>
      </p:sp>
    </p:spTree>
    <p:extLst>
      <p:ext uri="{BB962C8B-B14F-4D97-AF65-F5344CB8AC3E}">
        <p14:creationId xmlns:p14="http://schemas.microsoft.com/office/powerpoint/2010/main" val="1542156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prstClr val="white"/>
                </a:solidFill>
                <a:latin typeface="Arial" panose="020B0604020202020204" pitchFamily="34" charset="0"/>
                <a:cs typeface="Arial" panose="020B0604020202020204" pitchFamily="34" charset="0"/>
              </a:rPr>
              <a:t>AO2 Application: an example</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526716781"/>
              </p:ext>
            </p:extLst>
          </p:nvPr>
        </p:nvGraphicFramePr>
        <p:xfrm>
          <a:off x="478971" y="1474409"/>
          <a:ext cx="11234058" cy="5139258"/>
        </p:xfrm>
        <a:graphic>
          <a:graphicData uri="http://schemas.openxmlformats.org/drawingml/2006/table">
            <a:tbl>
              <a:tblPr firstRow="1" bandRow="1">
                <a:tableStyleId>{073A0DAA-6AF3-43AB-8588-CEC1D06C72B9}</a:tableStyleId>
              </a:tblPr>
              <a:tblGrid>
                <a:gridCol w="3744686">
                  <a:extLst>
                    <a:ext uri="{9D8B030D-6E8A-4147-A177-3AD203B41FA5}">
                      <a16:colId xmlns:a16="http://schemas.microsoft.com/office/drawing/2014/main" val="2519250199"/>
                    </a:ext>
                  </a:extLst>
                </a:gridCol>
                <a:gridCol w="3744686">
                  <a:extLst>
                    <a:ext uri="{9D8B030D-6E8A-4147-A177-3AD203B41FA5}">
                      <a16:colId xmlns:a16="http://schemas.microsoft.com/office/drawing/2014/main" val="1599990187"/>
                    </a:ext>
                  </a:extLst>
                </a:gridCol>
                <a:gridCol w="3744686">
                  <a:extLst>
                    <a:ext uri="{9D8B030D-6E8A-4147-A177-3AD203B41FA5}">
                      <a16:colId xmlns:a16="http://schemas.microsoft.com/office/drawing/2014/main" val="1504357471"/>
                    </a:ext>
                  </a:extLst>
                </a:gridCol>
              </a:tblGrid>
              <a:tr h="745078">
                <a:tc>
                  <a:txBody>
                    <a:bodyPr/>
                    <a:lstStyle/>
                    <a:p>
                      <a:r>
                        <a:rPr lang="en-GB" dirty="0" smtClean="0">
                          <a:latin typeface="Arial" panose="020B0604020202020204" pitchFamily="34" charset="0"/>
                          <a:cs typeface="Arial" panose="020B0604020202020204" pitchFamily="34" charset="0"/>
                        </a:rPr>
                        <a:t>Method of motivation</a:t>
                      </a:r>
                      <a:endParaRPr lang="en-GB" dirty="0">
                        <a:latin typeface="Arial" panose="020B0604020202020204" pitchFamily="34" charset="0"/>
                        <a:cs typeface="Arial" panose="020B0604020202020204" pitchFamily="34" charset="0"/>
                      </a:endParaRPr>
                    </a:p>
                  </a:txBody>
                  <a:tcPr anchor="ctr"/>
                </a:tc>
                <a:tc>
                  <a:txBody>
                    <a:bodyPr/>
                    <a:lstStyle/>
                    <a:p>
                      <a:pPr algn="ctr"/>
                      <a:r>
                        <a:rPr lang="en-GB" dirty="0" smtClean="0">
                          <a:latin typeface="Arial" panose="020B0604020202020204" pitchFamily="34" charset="0"/>
                          <a:cs typeface="Arial" panose="020B0604020202020204" pitchFamily="34" charset="0"/>
                        </a:rPr>
                        <a:t>Business</a:t>
                      </a:r>
                      <a:r>
                        <a:rPr lang="en-GB" baseline="0" dirty="0" smtClean="0">
                          <a:latin typeface="Arial" panose="020B0604020202020204" pitchFamily="34" charset="0"/>
                          <a:cs typeface="Arial" panose="020B0604020202020204" pitchFamily="34" charset="0"/>
                        </a:rPr>
                        <a:t> A</a:t>
                      </a:r>
                    </a:p>
                    <a:p>
                      <a:pPr algn="ctr"/>
                      <a:r>
                        <a:rPr lang="en-GB" baseline="0" dirty="0" smtClean="0">
                          <a:latin typeface="Arial" panose="020B0604020202020204" pitchFamily="34" charset="0"/>
                          <a:cs typeface="Arial" panose="020B0604020202020204" pitchFamily="34" charset="0"/>
                        </a:rPr>
                        <a:t>Manufactures cars</a:t>
                      </a:r>
                      <a:endParaRPr lang="en-GB" dirty="0">
                        <a:latin typeface="Arial" panose="020B0604020202020204" pitchFamily="34" charset="0"/>
                        <a:cs typeface="Arial" panose="020B0604020202020204" pitchFamily="34" charset="0"/>
                      </a:endParaRPr>
                    </a:p>
                  </a:txBody>
                  <a:tcPr anchor="ctr"/>
                </a:tc>
                <a:tc>
                  <a:txBody>
                    <a:bodyPr/>
                    <a:lstStyle/>
                    <a:p>
                      <a:pPr algn="ctr"/>
                      <a:r>
                        <a:rPr lang="en-GB" dirty="0" smtClean="0">
                          <a:latin typeface="Arial" panose="020B0604020202020204" pitchFamily="34" charset="0"/>
                          <a:cs typeface="Arial" panose="020B0604020202020204" pitchFamily="34" charset="0"/>
                        </a:rPr>
                        <a:t>Business B</a:t>
                      </a:r>
                    </a:p>
                    <a:p>
                      <a:pPr algn="ctr"/>
                      <a:r>
                        <a:rPr lang="en-GB" dirty="0" smtClean="0">
                          <a:latin typeface="Arial" panose="020B0604020202020204" pitchFamily="34" charset="0"/>
                          <a:cs typeface="Arial" panose="020B0604020202020204" pitchFamily="34" charset="0"/>
                        </a:rPr>
                        <a:t>Sells kitchen</a:t>
                      </a:r>
                      <a:r>
                        <a:rPr lang="en-GB" baseline="0" dirty="0" smtClean="0">
                          <a:latin typeface="Arial" panose="020B0604020202020204" pitchFamily="34" charset="0"/>
                          <a:cs typeface="Arial" panose="020B0604020202020204" pitchFamily="34" charset="0"/>
                        </a:rPr>
                        <a:t> equipment to hotels</a:t>
                      </a:r>
                      <a:endParaRPr lang="en-GB"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808463232"/>
                  </a:ext>
                </a:extLst>
              </a:tr>
              <a:tr h="704143">
                <a:tc>
                  <a:txBody>
                    <a:bodyPr/>
                    <a:lstStyle/>
                    <a:p>
                      <a:r>
                        <a:rPr lang="en-GB" dirty="0" smtClean="0">
                          <a:latin typeface="Arial" panose="020B0604020202020204" pitchFamily="34" charset="0"/>
                          <a:cs typeface="Arial" panose="020B0604020202020204" pitchFamily="34" charset="0"/>
                        </a:rPr>
                        <a:t>Praise</a:t>
                      </a:r>
                      <a:r>
                        <a:rPr lang="en-GB" baseline="0" dirty="0" smtClean="0">
                          <a:latin typeface="Arial" panose="020B0604020202020204" pitchFamily="34" charset="0"/>
                          <a:cs typeface="Arial" panose="020B0604020202020204" pitchFamily="34" charset="0"/>
                        </a:rPr>
                        <a:t> and recognition</a:t>
                      </a:r>
                      <a:endParaRPr lang="en-GB" dirty="0">
                        <a:latin typeface="Arial" panose="020B0604020202020204" pitchFamily="34" charset="0"/>
                        <a:cs typeface="Arial" panose="020B0604020202020204" pitchFamily="34" charset="0"/>
                      </a:endParaRPr>
                    </a:p>
                  </a:txBody>
                  <a:tcPr anchor="ctr"/>
                </a:tc>
                <a:tc>
                  <a:txBody>
                    <a:bodyPr/>
                    <a:lstStyle/>
                    <a:p>
                      <a:endParaRPr lang="en-GB" dirty="0">
                        <a:latin typeface="Arial" panose="020B0604020202020204" pitchFamily="34" charset="0"/>
                        <a:cs typeface="Arial" panose="020B0604020202020204" pitchFamily="34" charset="0"/>
                      </a:endParaRPr>
                    </a:p>
                  </a:txBody>
                  <a:tcPr/>
                </a:tc>
                <a:tc>
                  <a:txBody>
                    <a:bodyPr/>
                    <a:lstStyle/>
                    <a:p>
                      <a:endParaRPr lang="en-GB">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16024030"/>
                  </a:ext>
                </a:extLst>
              </a:tr>
              <a:tr h="704143">
                <a:tc>
                  <a:txBody>
                    <a:bodyPr/>
                    <a:lstStyle/>
                    <a:p>
                      <a:r>
                        <a:rPr lang="en-GB" dirty="0" smtClean="0">
                          <a:latin typeface="Arial" panose="020B0604020202020204" pitchFamily="34" charset="0"/>
                          <a:cs typeface="Arial" panose="020B0604020202020204" pitchFamily="34" charset="0"/>
                        </a:rPr>
                        <a:t>Increase commission</a:t>
                      </a:r>
                      <a:endParaRPr lang="en-GB" dirty="0">
                        <a:latin typeface="Arial" panose="020B0604020202020204" pitchFamily="34" charset="0"/>
                        <a:cs typeface="Arial" panose="020B0604020202020204" pitchFamily="34" charset="0"/>
                      </a:endParaRPr>
                    </a:p>
                  </a:txBody>
                  <a:tcPr anchor="ctr"/>
                </a:tc>
                <a:tc>
                  <a:txBody>
                    <a:bodyPr/>
                    <a:lstStyle/>
                    <a:p>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50765693"/>
                  </a:ext>
                </a:extLst>
              </a:tr>
              <a:tr h="704143">
                <a:tc>
                  <a:txBody>
                    <a:bodyPr/>
                    <a:lstStyle/>
                    <a:p>
                      <a:r>
                        <a:rPr lang="en-GB" dirty="0" smtClean="0">
                          <a:latin typeface="Arial" panose="020B0604020202020204" pitchFamily="34" charset="0"/>
                          <a:cs typeface="Arial" panose="020B0604020202020204" pitchFamily="34" charset="0"/>
                        </a:rPr>
                        <a:t>More</a:t>
                      </a:r>
                      <a:r>
                        <a:rPr lang="en-GB" baseline="0" dirty="0" smtClean="0">
                          <a:latin typeface="Arial" panose="020B0604020202020204" pitchFamily="34" charset="0"/>
                          <a:cs typeface="Arial" panose="020B0604020202020204" pitchFamily="34" charset="0"/>
                        </a:rPr>
                        <a:t> responsibility</a:t>
                      </a:r>
                      <a:endParaRPr lang="en-GB" dirty="0">
                        <a:latin typeface="Arial" panose="020B0604020202020204" pitchFamily="34" charset="0"/>
                        <a:cs typeface="Arial" panose="020B0604020202020204" pitchFamily="34" charset="0"/>
                      </a:endParaRPr>
                    </a:p>
                  </a:txBody>
                  <a:tcPr anchor="ctr"/>
                </a:tc>
                <a:tc>
                  <a:txBody>
                    <a:bodyPr/>
                    <a:lstStyle/>
                    <a:p>
                      <a:endParaRPr lang="en-GB" dirty="0">
                        <a:latin typeface="Arial" panose="020B0604020202020204" pitchFamily="34" charset="0"/>
                        <a:cs typeface="Arial" panose="020B0604020202020204" pitchFamily="34" charset="0"/>
                      </a:endParaRPr>
                    </a:p>
                  </a:txBody>
                  <a:tcPr/>
                </a:tc>
                <a:tc>
                  <a:txBody>
                    <a:bodyPr/>
                    <a:lstStyle/>
                    <a:p>
                      <a:endParaRPr lang="en-GB">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7029787"/>
                  </a:ext>
                </a:extLst>
              </a:tr>
              <a:tr h="704143">
                <a:tc>
                  <a:txBody>
                    <a:bodyPr/>
                    <a:lstStyle/>
                    <a:p>
                      <a:r>
                        <a:rPr lang="en-GB" dirty="0" smtClean="0">
                          <a:latin typeface="Arial" panose="020B0604020202020204" pitchFamily="34" charset="0"/>
                          <a:cs typeface="Arial" panose="020B0604020202020204" pitchFamily="34" charset="0"/>
                        </a:rPr>
                        <a:t>Company</a:t>
                      </a:r>
                      <a:r>
                        <a:rPr lang="en-GB" baseline="0" dirty="0" smtClean="0">
                          <a:latin typeface="Arial" panose="020B0604020202020204" pitchFamily="34" charset="0"/>
                          <a:cs typeface="Arial" panose="020B0604020202020204" pitchFamily="34" charset="0"/>
                        </a:rPr>
                        <a:t> car</a:t>
                      </a:r>
                      <a:endParaRPr lang="en-GB" dirty="0">
                        <a:latin typeface="Arial" panose="020B0604020202020204" pitchFamily="34" charset="0"/>
                        <a:cs typeface="Arial" panose="020B0604020202020204" pitchFamily="34" charset="0"/>
                      </a:endParaRPr>
                    </a:p>
                  </a:txBody>
                  <a:tcPr anchor="ctr"/>
                </a:tc>
                <a:tc>
                  <a:txBody>
                    <a:bodyPr/>
                    <a:lstStyle/>
                    <a:p>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04652057"/>
                  </a:ext>
                </a:extLst>
              </a:tr>
              <a:tr h="704143">
                <a:tc>
                  <a:txBody>
                    <a:bodyPr/>
                    <a:lstStyle/>
                    <a:p>
                      <a:r>
                        <a:rPr lang="en-GB" dirty="0" smtClean="0">
                          <a:latin typeface="Arial" panose="020B0604020202020204" pitchFamily="34" charset="0"/>
                          <a:cs typeface="Arial" panose="020B0604020202020204" pitchFamily="34" charset="0"/>
                        </a:rPr>
                        <a:t>Opportunities</a:t>
                      </a:r>
                      <a:r>
                        <a:rPr lang="en-GB" baseline="0" dirty="0" smtClean="0">
                          <a:latin typeface="Arial" panose="020B0604020202020204" pitchFamily="34" charset="0"/>
                          <a:cs typeface="Arial" panose="020B0604020202020204" pitchFamily="34" charset="0"/>
                        </a:rPr>
                        <a:t> for promotion</a:t>
                      </a:r>
                      <a:endParaRPr lang="en-GB" dirty="0">
                        <a:latin typeface="Arial" panose="020B0604020202020204" pitchFamily="34" charset="0"/>
                        <a:cs typeface="Arial" panose="020B0604020202020204" pitchFamily="34" charset="0"/>
                      </a:endParaRPr>
                    </a:p>
                  </a:txBody>
                  <a:tcPr anchor="ctr"/>
                </a:tc>
                <a:tc>
                  <a:txBody>
                    <a:bodyPr/>
                    <a:lstStyle/>
                    <a:p>
                      <a:endParaRPr lang="en-GB">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30737563"/>
                  </a:ext>
                </a:extLst>
              </a:tr>
              <a:tr h="704143">
                <a:tc>
                  <a:txBody>
                    <a:bodyPr/>
                    <a:lstStyle/>
                    <a:p>
                      <a:r>
                        <a:rPr lang="en-GB" dirty="0" smtClean="0">
                          <a:latin typeface="Arial" panose="020B0604020202020204" pitchFamily="34" charset="0"/>
                          <a:cs typeface="Arial" panose="020B0604020202020204" pitchFamily="34" charset="0"/>
                        </a:rPr>
                        <a:t>Job rotation</a:t>
                      </a:r>
                      <a:endParaRPr lang="en-GB" dirty="0">
                        <a:latin typeface="Arial" panose="020B0604020202020204" pitchFamily="34" charset="0"/>
                        <a:cs typeface="Arial" panose="020B0604020202020204" pitchFamily="34" charset="0"/>
                      </a:endParaRPr>
                    </a:p>
                  </a:txBody>
                  <a:tcPr anchor="ctr"/>
                </a:tc>
                <a:tc>
                  <a:txBody>
                    <a:bodyPr/>
                    <a:lstStyle/>
                    <a:p>
                      <a:endParaRPr lang="en-GB">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55347612"/>
                  </a:ext>
                </a:extLst>
              </a:tr>
            </a:tbl>
          </a:graphicData>
        </a:graphic>
      </p:graphicFrame>
    </p:spTree>
    <p:extLst>
      <p:ext uri="{BB962C8B-B14F-4D97-AF65-F5344CB8AC3E}">
        <p14:creationId xmlns:p14="http://schemas.microsoft.com/office/powerpoint/2010/main" val="2689035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prstClr val="white"/>
                </a:solidFill>
                <a:latin typeface="Arial" panose="020B0604020202020204" pitchFamily="34" charset="0"/>
                <a:cs typeface="Arial" panose="020B0604020202020204" pitchFamily="34" charset="0"/>
              </a:rPr>
              <a:t>AO2 Application: example summary</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4555093"/>
          </a:xfrm>
          <a:prstGeom prst="rect">
            <a:avLst/>
          </a:prstGeom>
          <a:noFill/>
        </p:spPr>
        <p:txBody>
          <a:bodyPr wrap="square" rtlCol="0">
            <a:spAutoFit/>
          </a:bodyPr>
          <a:lstStyle/>
          <a:p>
            <a:pPr marL="457200" indent="-457200">
              <a:spcAft>
                <a:spcPts val="1200"/>
              </a:spcAft>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Application </a:t>
            </a:r>
            <a:r>
              <a:rPr lang="en-GB" sz="2400" dirty="0">
                <a:latin typeface="Arial" panose="020B0604020202020204" pitchFamily="34" charset="0"/>
                <a:cs typeface="Arial" panose="020B0604020202020204" pitchFamily="34" charset="0"/>
              </a:rPr>
              <a:t>is about using the information about the business when answering questions and not just stating the name of </a:t>
            </a:r>
            <a:r>
              <a:rPr lang="en-GB" sz="2400" dirty="0" smtClean="0">
                <a:latin typeface="Arial" panose="020B0604020202020204" pitchFamily="34" charset="0"/>
                <a:cs typeface="Arial" panose="020B0604020202020204" pitchFamily="34" charset="0"/>
              </a:rPr>
              <a:t>a business. </a:t>
            </a:r>
          </a:p>
          <a:p>
            <a:pPr marL="457200" indent="-457200">
              <a:spcAft>
                <a:spcPts val="1200"/>
              </a:spcAft>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You </a:t>
            </a:r>
            <a:r>
              <a:rPr lang="en-GB" sz="2400" dirty="0">
                <a:latin typeface="Arial" panose="020B0604020202020204" pitchFamily="34" charset="0"/>
                <a:cs typeface="Arial" panose="020B0604020202020204" pitchFamily="34" charset="0"/>
              </a:rPr>
              <a:t>need to think about the business’s activities (what their business </a:t>
            </a:r>
            <a:r>
              <a:rPr lang="en-GB" sz="2400" dirty="0" smtClean="0">
                <a:latin typeface="Arial" panose="020B0604020202020204" pitchFamily="34" charset="0"/>
                <a:cs typeface="Arial" panose="020B0604020202020204" pitchFamily="34" charset="0"/>
              </a:rPr>
              <a:t>is and does</a:t>
            </a:r>
            <a:r>
              <a:rPr lang="en-GB" sz="2400" dirty="0">
                <a:latin typeface="Arial" panose="020B0604020202020204" pitchFamily="34" charset="0"/>
                <a:cs typeface="Arial" panose="020B0604020202020204" pitchFamily="34" charset="0"/>
              </a:rPr>
              <a:t>) and putting that business context into your </a:t>
            </a:r>
            <a:r>
              <a:rPr lang="en-GB" sz="2400" dirty="0" smtClean="0">
                <a:latin typeface="Arial" panose="020B0604020202020204" pitchFamily="34" charset="0"/>
                <a:cs typeface="Arial" panose="020B0604020202020204" pitchFamily="34" charset="0"/>
              </a:rPr>
              <a:t>answer.</a:t>
            </a:r>
          </a:p>
          <a:p>
            <a:pPr marL="457200" indent="-457200">
              <a:spcAft>
                <a:spcPts val="1200"/>
              </a:spcAft>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You have done this in the activity you have just completed:</a:t>
            </a:r>
          </a:p>
          <a:p>
            <a:pPr marL="1428750" lvl="2" indent="-514350">
              <a:spcAft>
                <a:spcPts val="1200"/>
              </a:spcAft>
              <a:buClr>
                <a:srgbClr val="EA5B0C"/>
              </a:buClr>
              <a:buSzPct val="90000"/>
              <a:buFont typeface="+mj-lt"/>
              <a:buAutoNum type="arabicPeriod"/>
            </a:pPr>
            <a:r>
              <a:rPr lang="en-GB" sz="2400" dirty="0" smtClean="0">
                <a:latin typeface="Arial" panose="020B0604020202020204" pitchFamily="34" charset="0"/>
                <a:cs typeface="Arial" panose="020B0604020202020204" pitchFamily="34" charset="0"/>
              </a:rPr>
              <a:t>you considered </a:t>
            </a:r>
            <a:r>
              <a:rPr lang="en-GB" sz="2400" dirty="0">
                <a:latin typeface="Arial" panose="020B0604020202020204" pitchFamily="34" charset="0"/>
                <a:cs typeface="Arial" panose="020B0604020202020204" pitchFamily="34" charset="0"/>
              </a:rPr>
              <a:t>the type of </a:t>
            </a:r>
            <a:r>
              <a:rPr lang="en-GB" sz="2400" dirty="0" smtClean="0">
                <a:latin typeface="Arial" panose="020B0604020202020204" pitchFamily="34" charset="0"/>
                <a:cs typeface="Arial" panose="020B0604020202020204" pitchFamily="34" charset="0"/>
              </a:rPr>
              <a:t>business</a:t>
            </a:r>
          </a:p>
          <a:p>
            <a:pPr marL="1428750" lvl="2" indent="-514350">
              <a:spcAft>
                <a:spcPts val="1200"/>
              </a:spcAft>
              <a:buClr>
                <a:srgbClr val="EA5B0C"/>
              </a:buClr>
              <a:buSzPct val="90000"/>
              <a:buFont typeface="+mj-lt"/>
              <a:buAutoNum type="arabicPeriod"/>
            </a:pPr>
            <a:r>
              <a:rPr lang="en-GB" sz="2400" dirty="0" smtClean="0">
                <a:latin typeface="Arial" panose="020B0604020202020204" pitchFamily="34" charset="0"/>
                <a:cs typeface="Arial" panose="020B0604020202020204" pitchFamily="34" charset="0"/>
              </a:rPr>
              <a:t>you selected </a:t>
            </a:r>
            <a:r>
              <a:rPr lang="en-GB" sz="2400" dirty="0">
                <a:latin typeface="Arial" panose="020B0604020202020204" pitchFamily="34" charset="0"/>
                <a:cs typeface="Arial" panose="020B0604020202020204" pitchFamily="34" charset="0"/>
              </a:rPr>
              <a:t>appropriate methods of motivating workers for </a:t>
            </a:r>
            <a:r>
              <a:rPr lang="en-GB" sz="2400" dirty="0" smtClean="0">
                <a:latin typeface="Arial" panose="020B0604020202020204" pitchFamily="34" charset="0"/>
                <a:cs typeface="Arial" panose="020B0604020202020204" pitchFamily="34" charset="0"/>
              </a:rPr>
              <a:t>   that </a:t>
            </a:r>
            <a:r>
              <a:rPr lang="en-GB" sz="2400" dirty="0">
                <a:latin typeface="Arial" panose="020B0604020202020204" pitchFamily="34" charset="0"/>
                <a:cs typeface="Arial" panose="020B0604020202020204" pitchFamily="34" charset="0"/>
              </a:rPr>
              <a:t>type of </a:t>
            </a:r>
            <a:r>
              <a:rPr lang="en-GB" sz="2400" dirty="0" smtClean="0">
                <a:latin typeface="Arial" panose="020B0604020202020204" pitchFamily="34" charset="0"/>
                <a:cs typeface="Arial" panose="020B0604020202020204" pitchFamily="34" charset="0"/>
              </a:rPr>
              <a:t>business</a:t>
            </a:r>
          </a:p>
          <a:p>
            <a:pPr marL="1428750" lvl="2" indent="-514350">
              <a:spcAft>
                <a:spcPts val="1200"/>
              </a:spcAft>
              <a:buClr>
                <a:srgbClr val="EA5B0C"/>
              </a:buClr>
              <a:buSzPct val="90000"/>
              <a:buFont typeface="+mj-lt"/>
              <a:buAutoNum type="arabicPeriod"/>
            </a:pPr>
            <a:r>
              <a:rPr lang="en-GB" sz="2400" dirty="0" smtClean="0">
                <a:latin typeface="Arial" panose="020B0604020202020204" pitchFamily="34" charset="0"/>
                <a:cs typeface="Arial" panose="020B0604020202020204" pitchFamily="34" charset="0"/>
              </a:rPr>
              <a:t>you </a:t>
            </a:r>
            <a:r>
              <a:rPr lang="en-GB" sz="2400" dirty="0">
                <a:latin typeface="Arial" panose="020B0604020202020204" pitchFamily="34" charset="0"/>
                <a:cs typeface="Arial" panose="020B0604020202020204" pitchFamily="34" charset="0"/>
              </a:rPr>
              <a:t>applied that knowledge correctly to each type of business </a:t>
            </a:r>
            <a:r>
              <a:rPr lang="en-GB" sz="2400" dirty="0" smtClean="0">
                <a:latin typeface="Arial" panose="020B0604020202020204" pitchFamily="34" charset="0"/>
                <a:cs typeface="Arial" panose="020B0604020202020204" pitchFamily="34" charset="0"/>
              </a:rPr>
              <a:t>and </a:t>
            </a:r>
            <a:r>
              <a:rPr lang="en-GB" sz="2400" dirty="0">
                <a:latin typeface="Arial" panose="020B0604020202020204" pitchFamily="34" charset="0"/>
                <a:cs typeface="Arial" panose="020B0604020202020204" pitchFamily="34" charset="0"/>
              </a:rPr>
              <a:t>its activities.</a:t>
            </a:r>
          </a:p>
        </p:txBody>
      </p:sp>
    </p:spTree>
    <p:extLst>
      <p:ext uri="{BB962C8B-B14F-4D97-AF65-F5344CB8AC3E}">
        <p14:creationId xmlns:p14="http://schemas.microsoft.com/office/powerpoint/2010/main" val="160846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prstClr val="white"/>
                </a:solidFill>
                <a:latin typeface="Arial" panose="020B0604020202020204" pitchFamily="34" charset="0"/>
                <a:cs typeface="Arial" panose="020B0604020202020204" pitchFamily="34" charset="0"/>
              </a:rPr>
              <a:t>Task 1</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1877437"/>
          </a:xfrm>
          <a:prstGeom prst="rect">
            <a:avLst/>
          </a:prstGeom>
          <a:noFill/>
        </p:spPr>
        <p:txBody>
          <a:bodyPr wrap="square" rtlCol="0">
            <a:spAutoFit/>
          </a:bodyPr>
          <a:lstStyle/>
          <a:p>
            <a:pPr marL="457200" indent="-457200">
              <a:spcAft>
                <a:spcPts val="1200"/>
              </a:spcAft>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On Worksheet A there are four statements about businesses.</a:t>
            </a:r>
          </a:p>
          <a:p>
            <a:pPr marL="457200" indent="-457200">
              <a:spcAft>
                <a:spcPts val="1200"/>
              </a:spcAft>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You need to read each one and then decide if they are applied in context with the business or not.</a:t>
            </a:r>
          </a:p>
          <a:p>
            <a:pPr marL="457200" indent="-457200">
              <a:spcAft>
                <a:spcPts val="1200"/>
              </a:spcAft>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You will have to explain your answer.</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6246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prstClr val="white"/>
                </a:solidFill>
                <a:latin typeface="Arial" panose="020B0604020202020204" pitchFamily="34" charset="0"/>
                <a:cs typeface="Arial" panose="020B0604020202020204" pitchFamily="34" charset="0"/>
              </a:rPr>
              <a:t>Task 2: Building an answer</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830997"/>
          </a:xfrm>
          <a:prstGeom prst="rect">
            <a:avLst/>
          </a:prstGeom>
          <a:noFill/>
        </p:spPr>
        <p:txBody>
          <a:bodyPr wrap="square" rtlCol="0">
            <a:spAutoFit/>
          </a:bodyPr>
          <a:lstStyle/>
          <a:p>
            <a:pPr marL="457200" indent="-457200">
              <a:spcAft>
                <a:spcPts val="1200"/>
              </a:spcAft>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You will need to use Worksheet B to help build your answer to the question below. We will work through it step by step.</a:t>
            </a:r>
            <a:endParaRPr lang="en-GB" sz="2400" dirty="0">
              <a:latin typeface="Arial" panose="020B0604020202020204" pitchFamily="34" charset="0"/>
              <a:cs typeface="Arial" panose="020B0604020202020204" pitchFamily="34" charset="0"/>
            </a:endParaRPr>
          </a:p>
        </p:txBody>
      </p:sp>
      <p:sp>
        <p:nvSpPr>
          <p:cNvPr id="3" name="Rounded Rectangle 2"/>
          <p:cNvSpPr/>
          <p:nvPr/>
        </p:nvSpPr>
        <p:spPr>
          <a:xfrm>
            <a:off x="972458" y="2471700"/>
            <a:ext cx="10161708" cy="2960914"/>
          </a:xfrm>
          <a:prstGeom prst="roundRect">
            <a:avLst>
              <a:gd name="adj" fmla="val 5363"/>
            </a:avLst>
          </a:prstGeom>
          <a:noFill/>
          <a:ln w="38100">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Ins="3600000" rtlCol="0" anchor="t"/>
          <a:lstStyle/>
          <a:p>
            <a:r>
              <a:rPr lang="en-GB" sz="2400" dirty="0">
                <a:solidFill>
                  <a:schemeClr val="tx1"/>
                </a:solidFill>
                <a:latin typeface="Arial" panose="020B0604020202020204" pitchFamily="34" charset="0"/>
                <a:cs typeface="Arial" panose="020B0604020202020204" pitchFamily="34" charset="0"/>
              </a:rPr>
              <a:t>Paula owns a small jewellery making business.  She sells her jewellery online and at craft fairs.  She specialises in making silver </a:t>
            </a:r>
            <a:r>
              <a:rPr lang="en-GB" sz="2400" dirty="0" smtClean="0">
                <a:solidFill>
                  <a:schemeClr val="tx1"/>
                </a:solidFill>
                <a:latin typeface="Arial" panose="020B0604020202020204" pitchFamily="34" charset="0"/>
                <a:cs typeface="Arial" panose="020B0604020202020204" pitchFamily="34" charset="0"/>
              </a:rPr>
              <a:t>jewellery.</a:t>
            </a:r>
          </a:p>
          <a:p>
            <a:endParaRPr lang="en-GB" sz="2400" dirty="0">
              <a:solidFill>
                <a:schemeClr val="tx1"/>
              </a:solidFill>
              <a:latin typeface="Arial" panose="020B0604020202020204" pitchFamily="34" charset="0"/>
              <a:cs typeface="Arial" panose="020B0604020202020204" pitchFamily="34" charset="0"/>
            </a:endParaRPr>
          </a:p>
          <a:p>
            <a:r>
              <a:rPr lang="en-GB" sz="2400" dirty="0" smtClean="0">
                <a:solidFill>
                  <a:schemeClr val="tx1"/>
                </a:solidFill>
                <a:latin typeface="Arial" panose="020B0604020202020204" pitchFamily="34" charset="0"/>
                <a:cs typeface="Arial" panose="020B0604020202020204" pitchFamily="34" charset="0"/>
              </a:rPr>
              <a:t>Paula </a:t>
            </a:r>
            <a:r>
              <a:rPr lang="en-GB" sz="2400" dirty="0">
                <a:solidFill>
                  <a:schemeClr val="tx1"/>
                </a:solidFill>
                <a:latin typeface="Arial" panose="020B0604020202020204" pitchFamily="34" charset="0"/>
                <a:cs typeface="Arial" panose="020B0604020202020204" pitchFamily="34" charset="0"/>
              </a:rPr>
              <a:t>works out her prices based on the cost of the raw material (silver) and then adds a mark up</a:t>
            </a:r>
            <a:r>
              <a:rPr lang="en-GB" sz="2400" dirty="0" smtClean="0">
                <a:solidFill>
                  <a:schemeClr val="tx1"/>
                </a:solidFill>
                <a:latin typeface="Arial" panose="020B0604020202020204" pitchFamily="34" charset="0"/>
                <a:cs typeface="Arial" panose="020B0604020202020204" pitchFamily="34" charset="0"/>
              </a:rPr>
              <a:t>, </a:t>
            </a:r>
            <a:r>
              <a:rPr lang="en-GB" sz="2400" dirty="0">
                <a:solidFill>
                  <a:schemeClr val="tx1"/>
                </a:solidFill>
                <a:latin typeface="Arial" panose="020B0604020202020204" pitchFamily="34" charset="0"/>
                <a:cs typeface="Arial" panose="020B0604020202020204" pitchFamily="34" charset="0"/>
              </a:rPr>
              <a:t>which also includes her labour time</a:t>
            </a:r>
            <a:r>
              <a:rPr lang="en-GB" sz="2400" dirty="0" smtClean="0">
                <a:solidFill>
                  <a:schemeClr val="tx1"/>
                </a:solidFill>
                <a:latin typeface="Arial" panose="020B0604020202020204" pitchFamily="34" charset="0"/>
                <a:cs typeface="Arial" panose="020B0604020202020204" pitchFamily="34" charset="0"/>
              </a:rPr>
              <a:t>.</a:t>
            </a:r>
            <a:endParaRPr lang="en-GB" sz="24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537723" y="2827083"/>
            <a:ext cx="3371409" cy="2250147"/>
          </a:xfrm>
          <a:prstGeom prst="rect">
            <a:avLst/>
          </a:prstGeom>
        </p:spPr>
      </p:pic>
      <p:sp>
        <p:nvSpPr>
          <p:cNvPr id="7" name="Rounded Rectangle 6"/>
          <p:cNvSpPr/>
          <p:nvPr/>
        </p:nvSpPr>
        <p:spPr>
          <a:xfrm>
            <a:off x="972458" y="5595418"/>
            <a:ext cx="10161708" cy="1047431"/>
          </a:xfrm>
          <a:prstGeom prst="roundRect">
            <a:avLst>
              <a:gd name="adj" fmla="val 5363"/>
            </a:avLst>
          </a:prstGeom>
          <a:solidFill>
            <a:srgbClr val="EA5B0C"/>
          </a:solidFill>
          <a:ln w="38100">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algn="ctr"/>
            <a:r>
              <a:rPr lang="en-GB" sz="2400" dirty="0" smtClean="0">
                <a:solidFill>
                  <a:schemeClr val="bg1"/>
                </a:solidFill>
                <a:latin typeface="Arial" panose="020B0604020202020204" pitchFamily="34" charset="0"/>
                <a:cs typeface="Arial" panose="020B0604020202020204" pitchFamily="34" charset="0"/>
              </a:rPr>
              <a:t>Question:</a:t>
            </a:r>
          </a:p>
          <a:p>
            <a:pPr algn="ctr"/>
            <a:r>
              <a:rPr lang="en-GB" sz="2400" dirty="0" smtClean="0">
                <a:solidFill>
                  <a:schemeClr val="bg1"/>
                </a:solidFill>
                <a:latin typeface="Arial" panose="020B0604020202020204" pitchFamily="34" charset="0"/>
                <a:cs typeface="Arial" panose="020B0604020202020204" pitchFamily="34" charset="0"/>
              </a:rPr>
              <a:t>Explain the impact on Paula’s business if the price of silver was to rise.</a:t>
            </a:r>
            <a:endParaRPr lang="en-GB"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192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prstClr val="white"/>
                </a:solidFill>
                <a:latin typeface="Arial" panose="020B0604020202020204" pitchFamily="34" charset="0"/>
                <a:cs typeface="Arial" panose="020B0604020202020204" pitchFamily="34" charset="0"/>
              </a:rPr>
              <a:t>Task 2: Step 1 – identify what the question is asking</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ounded Rectangle 2"/>
          <p:cNvSpPr/>
          <p:nvPr/>
        </p:nvSpPr>
        <p:spPr>
          <a:xfrm>
            <a:off x="972458" y="2937865"/>
            <a:ext cx="10161708" cy="2960914"/>
          </a:xfrm>
          <a:prstGeom prst="roundRect">
            <a:avLst>
              <a:gd name="adj" fmla="val 5363"/>
            </a:avLst>
          </a:prstGeom>
          <a:noFill/>
          <a:ln w="38100">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Ins="3600000" rtlCol="0" anchor="t"/>
          <a:lstStyle/>
          <a:p>
            <a:r>
              <a:rPr lang="en-GB" sz="2400" dirty="0" smtClean="0">
                <a:solidFill>
                  <a:schemeClr val="tx1"/>
                </a:solidFill>
                <a:latin typeface="Arial" panose="020B0604020202020204" pitchFamily="34" charset="0"/>
                <a:cs typeface="Arial" panose="020B0604020202020204" pitchFamily="34" charset="0"/>
              </a:rPr>
              <a:t>The question is about the price of silver going up and the effect this might have on a small business.</a:t>
            </a:r>
            <a:endParaRPr lang="en-GB" sz="2400"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972458" y="1758524"/>
            <a:ext cx="10161708" cy="1047431"/>
          </a:xfrm>
          <a:prstGeom prst="roundRect">
            <a:avLst>
              <a:gd name="adj" fmla="val 5363"/>
            </a:avLst>
          </a:prstGeom>
          <a:solidFill>
            <a:srgbClr val="EA5B0C"/>
          </a:solidFill>
          <a:ln w="38100">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algn="ctr"/>
            <a:r>
              <a:rPr lang="en-GB" sz="2400" dirty="0" smtClean="0">
                <a:solidFill>
                  <a:schemeClr val="bg1"/>
                </a:solidFill>
                <a:latin typeface="Arial" panose="020B0604020202020204" pitchFamily="34" charset="0"/>
                <a:cs typeface="Arial" panose="020B0604020202020204" pitchFamily="34" charset="0"/>
              </a:rPr>
              <a:t>Question:</a:t>
            </a:r>
          </a:p>
          <a:p>
            <a:pPr algn="ctr"/>
            <a:r>
              <a:rPr lang="en-GB" sz="2400" dirty="0" smtClean="0">
                <a:solidFill>
                  <a:schemeClr val="bg1"/>
                </a:solidFill>
                <a:latin typeface="Arial" panose="020B0604020202020204" pitchFamily="34" charset="0"/>
                <a:cs typeface="Arial" panose="020B0604020202020204" pitchFamily="34" charset="0"/>
              </a:rPr>
              <a:t>Explain the impact on Paula’s business if the price of silver was to rise.</a:t>
            </a:r>
            <a:endParaRPr lang="en-GB" sz="2400"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537723" y="3293248"/>
            <a:ext cx="3371409" cy="2250147"/>
          </a:xfrm>
          <a:prstGeom prst="rect">
            <a:avLst/>
          </a:prstGeom>
        </p:spPr>
      </p:pic>
    </p:spTree>
    <p:extLst>
      <p:ext uri="{BB962C8B-B14F-4D97-AF65-F5344CB8AC3E}">
        <p14:creationId xmlns:p14="http://schemas.microsoft.com/office/powerpoint/2010/main" val="2502755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9854</TotalTime>
  <Words>1088</Words>
  <Application>Microsoft Office PowerPoint</Application>
  <PresentationFormat>Widescreen</PresentationFormat>
  <Paragraphs>109</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Segoe Print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went wrong?</dc:title>
  <dc:creator>Lois Lindemann</dc:creator>
  <cp:lastModifiedBy>Liz Duncombe</cp:lastModifiedBy>
  <cp:revision>119</cp:revision>
  <cp:lastPrinted>2018-01-14T21:28:16Z</cp:lastPrinted>
  <dcterms:created xsi:type="dcterms:W3CDTF">2018-01-14T21:11:47Z</dcterms:created>
  <dcterms:modified xsi:type="dcterms:W3CDTF">2019-07-10T15:57:05Z</dcterms:modified>
</cp:coreProperties>
</file>